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6" r:id="rId3"/>
    <p:sldId id="293" r:id="rId4"/>
    <p:sldId id="287" r:id="rId5"/>
    <p:sldId id="294" r:id="rId6"/>
    <p:sldId id="288" r:id="rId7"/>
    <p:sldId id="291" r:id="rId8"/>
    <p:sldId id="292" r:id="rId9"/>
    <p:sldId id="295" r:id="rId10"/>
    <p:sldId id="296" r:id="rId11"/>
    <p:sldId id="297" r:id="rId12"/>
    <p:sldId id="298" r:id="rId13"/>
    <p:sldId id="299" r:id="rId14"/>
    <p:sldId id="300" r:id="rId15"/>
    <p:sldId id="301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586" y="-12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064" y="0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FA16FD7F-1AE8-4FFC-85D1-C39E2541AF25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56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064" y="9120156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F83A70E7-447B-4910-8A28-21619B077E2B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189402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5AE0BE88-58DA-4667-A0DB-260A5BF24B3F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JM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8" tIns="48329" rIns="96658" bIns="4832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E17812F1-F00A-40D2-B290-99B5DE7B3541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77717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7F74B-CE5D-4B44-AD14-718251BD2D11}" type="slidenum">
              <a:rPr lang="en-JM" smtClean="0"/>
              <a:t>2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704242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5595E7E-D7A1-43DD-B617-BFE727C70B20}" type="datetimeFigureOut">
              <a:rPr lang="en-JM" smtClean="0"/>
              <a:t>9/7/2019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F8EEF59-6720-424A-9470-C84EA643EABC}" type="slidenum">
              <a:rPr lang="en-JM" smtClean="0"/>
              <a:t>‹#›</a:t>
            </a:fld>
            <a:endParaRPr lang="en-J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660402"/>
            <a:ext cx="8686800" cy="2054598"/>
          </a:xfrm>
        </p:spPr>
        <p:txBody>
          <a:bodyPr>
            <a:noAutofit/>
          </a:bodyPr>
          <a:lstStyle/>
          <a:p>
            <a:pPr algn="ctr">
              <a:lnSpc>
                <a:spcPts val="3800"/>
              </a:lnSpc>
            </a:pPr>
            <a:r>
              <a:rPr lang="en-JM" sz="36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THE EMOTIONALLY INTELLIGENT LEADER</a:t>
            </a:r>
          </a:p>
          <a:p>
            <a:pPr algn="ctr"/>
            <a:endParaRPr lang="en-JM" sz="3600" b="1" dirty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ts val="3800"/>
              </a:lnSpc>
            </a:pPr>
            <a:r>
              <a:rPr lang="en-JM" sz="3600" b="1" i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“The Missing Ingredient for Leadership Success”</a:t>
            </a:r>
          </a:p>
        </p:txBody>
      </p:sp>
      <p:pic>
        <p:nvPicPr>
          <p:cNvPr id="4" name="Picture 3" descr="Y:\Groups\University Marketing &amp; Communications\Brand Identity Guidelines\Trajan Transparent logos\Crest-landscape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9" b="30177"/>
          <a:stretch/>
        </p:blipFill>
        <p:spPr bwMode="auto">
          <a:xfrm>
            <a:off x="1752600" y="533400"/>
            <a:ext cx="5458728" cy="228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553277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JM" sz="3200" dirty="0" smtClean="0"/>
              <a:t>EMOTIONAL INTELLIGENCE IN SUMMARY</a:t>
            </a:r>
            <a:endParaRPr lang="en-JM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44340"/>
              </p:ext>
            </p:extLst>
          </p:nvPr>
        </p:nvGraphicFramePr>
        <p:xfrm>
          <a:off x="457200" y="1524000"/>
          <a:ext cx="8305800" cy="4958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475"/>
                <a:gridCol w="2794475"/>
                <a:gridCol w="2716850"/>
              </a:tblGrid>
              <a:tr h="1110604">
                <a:tc gridSpan="3">
                  <a:txBody>
                    <a:bodyPr/>
                    <a:lstStyle/>
                    <a:p>
                      <a:pPr algn="ctr"/>
                      <a:r>
                        <a:rPr lang="en-JM" sz="2000" b="0" dirty="0" smtClean="0">
                          <a:solidFill>
                            <a:schemeClr val="tx1"/>
                          </a:solidFill>
                        </a:rPr>
                        <a:t>Emotional</a:t>
                      </a:r>
                      <a:r>
                        <a:rPr lang="en-JM" sz="2000" b="0" baseline="0" dirty="0" smtClean="0">
                          <a:solidFill>
                            <a:schemeClr val="tx1"/>
                          </a:solidFill>
                        </a:rPr>
                        <a:t> Intelligence involves a set of skills that define how effectively you perceive, understand, reason with and manage your own and others’ feelings</a:t>
                      </a:r>
                      <a:endParaRPr lang="en-JM" sz="2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JM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M" dirty="0"/>
                    </a:p>
                  </a:txBody>
                  <a:tcPr/>
                </a:tc>
              </a:tr>
              <a:tr h="572130">
                <a:tc rowSpan="2">
                  <a:txBody>
                    <a:bodyPr/>
                    <a:lstStyle/>
                    <a:p>
                      <a:r>
                        <a:rPr lang="en-JM" dirty="0" smtClean="0">
                          <a:solidFill>
                            <a:schemeClr val="bg1"/>
                          </a:solidFill>
                        </a:rPr>
                        <a:t>E1</a:t>
                      </a:r>
                    </a:p>
                    <a:p>
                      <a:endParaRPr lang="en-JM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JM" dirty="0" smtClean="0">
                          <a:solidFill>
                            <a:schemeClr val="bg1"/>
                          </a:solidFill>
                        </a:rPr>
                        <a:t>Competency</a:t>
                      </a:r>
                    </a:p>
                    <a:p>
                      <a:r>
                        <a:rPr lang="en-JM" dirty="0" smtClean="0">
                          <a:solidFill>
                            <a:schemeClr val="bg1"/>
                          </a:solidFill>
                        </a:rPr>
                        <a:t>Emotional</a:t>
                      </a:r>
                      <a:r>
                        <a:rPr lang="en-JM" baseline="0" dirty="0" smtClean="0">
                          <a:solidFill>
                            <a:schemeClr val="bg1"/>
                          </a:solidFill>
                        </a:rPr>
                        <a:t> Self Awareness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JM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dirty="0" smtClean="0">
                          <a:solidFill>
                            <a:schemeClr val="bg1"/>
                          </a:solidFill>
                        </a:rPr>
                        <a:t>Workplace Outcomes</a:t>
                      </a:r>
                      <a:endParaRPr lang="en-JM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275308">
                <a:tc vMerge="1">
                  <a:txBody>
                    <a:bodyPr/>
                    <a:lstStyle/>
                    <a:p>
                      <a:endParaRPr lang="en-JM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dirty="0" smtClean="0"/>
                        <a:t>The skill of perceiving and understanding your own emotions</a:t>
                      </a:r>
                      <a:endParaRPr lang="en-J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dirty="0" smtClean="0"/>
                        <a:t>The capacity to identify</a:t>
                      </a:r>
                      <a:r>
                        <a:rPr lang="en-JM" baseline="0" dirty="0" smtClean="0"/>
                        <a:t> and understand the impact of one’s own feelings are having on decisions, behaviour and performance at work </a:t>
                      </a:r>
                    </a:p>
                    <a:p>
                      <a:endParaRPr lang="en-JM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baseline="0" dirty="0" smtClean="0"/>
                        <a:t>Greater self-awareness</a:t>
                      </a:r>
                      <a:endParaRPr lang="en-JM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1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Autofit/>
          </a:bodyPr>
          <a:lstStyle/>
          <a:p>
            <a:r>
              <a:rPr lang="en-JM" sz="3000" dirty="0"/>
              <a:t>EMOTIONAL INTELLIGENCE IN </a:t>
            </a:r>
            <a:r>
              <a:rPr lang="en-JM" sz="3000" dirty="0" smtClean="0"/>
              <a:t>SUMMARY continued</a:t>
            </a:r>
            <a:endParaRPr lang="en-JM" sz="3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81786"/>
              </p:ext>
            </p:extLst>
          </p:nvPr>
        </p:nvGraphicFramePr>
        <p:xfrm>
          <a:off x="457200" y="1295399"/>
          <a:ext cx="8534400" cy="5290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659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E1</a:t>
                      </a:r>
                    </a:p>
                    <a:p>
                      <a:endParaRPr lang="en-JM" b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JM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Workplace Outcomes</a:t>
                      </a:r>
                      <a:endParaRPr lang="en-JM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2344655">
                <a:tc>
                  <a:txBody>
                    <a:bodyPr/>
                    <a:lstStyle/>
                    <a:p>
                      <a:r>
                        <a:rPr lang="en-JM" sz="1800" dirty="0" smtClean="0">
                          <a:solidFill>
                            <a:schemeClr val="bg1"/>
                          </a:solidFill>
                        </a:rPr>
                        <a:t>Emotional Awareness of Others</a:t>
                      </a:r>
                      <a:endParaRPr lang="en-JM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sz="1800" dirty="0" smtClean="0"/>
                        <a:t>The skill of perceiving and understanding others emotions</a:t>
                      </a:r>
                      <a:endParaRPr lang="en-JM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sz="1800" dirty="0" smtClean="0"/>
                        <a:t>Greater understanding of others and how to engage, respond, motivate and connect with them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JM" sz="1800" dirty="0" smtClean="0"/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sz="1800" dirty="0" smtClean="0"/>
                        <a:t>Interpersonal effectiveness</a:t>
                      </a:r>
                      <a:endParaRPr lang="en-JM" sz="1800" dirty="0"/>
                    </a:p>
                  </a:txBody>
                  <a:tcPr/>
                </a:tc>
              </a:tr>
              <a:tr h="2259089">
                <a:tc>
                  <a:txBody>
                    <a:bodyPr/>
                    <a:lstStyle/>
                    <a:p>
                      <a:r>
                        <a:rPr lang="en-JM" sz="1800" dirty="0" smtClean="0">
                          <a:solidFill>
                            <a:schemeClr val="bg1"/>
                          </a:solidFill>
                        </a:rPr>
                        <a:t>Emotional Expression</a:t>
                      </a:r>
                      <a:endParaRPr lang="en-JM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sz="1800" dirty="0" smtClean="0"/>
                        <a:t>The skill of expressing your own emotions effectively</a:t>
                      </a:r>
                      <a:endParaRPr lang="en-JM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sz="1800" dirty="0" smtClean="0"/>
                        <a:t>Creating greater understanding</a:t>
                      </a:r>
                      <a:r>
                        <a:rPr lang="en-JM" sz="1800" baseline="0" dirty="0" smtClean="0"/>
                        <a:t> amongst colleagues about yourself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sz="1800" baseline="0" dirty="0" smtClean="0"/>
                        <a:t>Creating trust and perceptions of genuineness amongst colleagues</a:t>
                      </a:r>
                      <a:endParaRPr lang="en-JM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23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r>
              <a:rPr lang="en-JM" sz="3000" dirty="0"/>
              <a:t>EMOTIONAL INTELLIGENCE IN SUMMARY continued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392894"/>
              </p:ext>
            </p:extLst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37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E1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JM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Workplace Outcomes</a:t>
                      </a:r>
                      <a:endParaRPr lang="en-JM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4110452">
                <a:tc>
                  <a:txBody>
                    <a:bodyPr/>
                    <a:lstStyle/>
                    <a:p>
                      <a:r>
                        <a:rPr lang="en-JM" dirty="0" smtClean="0">
                          <a:solidFill>
                            <a:schemeClr val="bg1"/>
                          </a:solidFill>
                        </a:rPr>
                        <a:t>Emotional</a:t>
                      </a:r>
                      <a:r>
                        <a:rPr lang="en-JM" baseline="0" dirty="0" smtClean="0">
                          <a:solidFill>
                            <a:schemeClr val="bg1"/>
                          </a:solidFill>
                        </a:rPr>
                        <a:t> Reasoning</a:t>
                      </a:r>
                      <a:endParaRPr lang="en-JM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dirty="0" smtClean="0"/>
                        <a:t>The skill of utilising emotional information in decision-making</a:t>
                      </a:r>
                      <a:endParaRPr lang="en-J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dirty="0" smtClean="0"/>
                        <a:t>Enhanced decision-making where different types of information are gathered and processed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JM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dirty="0" smtClean="0"/>
                        <a:t>Greater buy-in from others</a:t>
                      </a:r>
                      <a:r>
                        <a:rPr lang="en-JM" baseline="0" dirty="0" smtClean="0"/>
                        <a:t> in decisions that are made</a:t>
                      </a:r>
                      <a:endParaRPr lang="en-JM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09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JM" sz="3000" dirty="0"/>
              <a:t>EMOTIONAL INTELLIGENCE IN SUMMARY continued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065423"/>
              </p:ext>
            </p:extLst>
          </p:nvPr>
        </p:nvGraphicFramePr>
        <p:xfrm>
          <a:off x="457200" y="1600200"/>
          <a:ext cx="8153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340328"/>
                <a:gridCol w="3774722"/>
              </a:tblGrid>
              <a:tr h="3483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E1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JM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Workplace Outcomes</a:t>
                      </a:r>
                      <a:endParaRPr lang="en-JM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4528457">
                <a:tc>
                  <a:txBody>
                    <a:bodyPr/>
                    <a:lstStyle/>
                    <a:p>
                      <a:r>
                        <a:rPr lang="en-JM" dirty="0" smtClean="0">
                          <a:solidFill>
                            <a:schemeClr val="bg1"/>
                          </a:solidFill>
                        </a:rPr>
                        <a:t>Emotional Self-Management</a:t>
                      </a:r>
                      <a:endParaRPr lang="en-JM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dirty="0" smtClean="0"/>
                        <a:t>The skill of</a:t>
                      </a:r>
                      <a:r>
                        <a:rPr lang="en-JM" baseline="0" dirty="0" smtClean="0"/>
                        <a:t> effectively managing and controlling your own emotions</a:t>
                      </a:r>
                      <a:endParaRPr lang="en-J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dirty="0" smtClean="0"/>
                        <a:t>Improved job satisfaction and engagement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JM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dirty="0" smtClean="0"/>
                        <a:t>Improved</a:t>
                      </a:r>
                      <a:r>
                        <a:rPr lang="en-JM" baseline="0" dirty="0" smtClean="0"/>
                        <a:t> ability to cope with high work demands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JM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baseline="0" dirty="0" smtClean="0"/>
                        <a:t>Enhanced productivity and performance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JM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baseline="0" dirty="0" smtClean="0"/>
                        <a:t>Improved emotional well-being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JM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baseline="0" dirty="0" smtClean="0"/>
                        <a:t>The capacity to think clearly in stressful situations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JM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baseline="0" dirty="0" smtClean="0"/>
                        <a:t>The capacity to effectively deal with situations that cause strong emotions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7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JM" sz="3000" dirty="0"/>
              <a:t>EMOTIONAL INTELLIGENCE IN SUMMARY continued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666605"/>
              </p:ext>
            </p:extLst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0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E1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JM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b="0" dirty="0" smtClean="0">
                          <a:solidFill>
                            <a:schemeClr val="bg1"/>
                          </a:solidFill>
                        </a:rPr>
                        <a:t>Workplace Outcomes</a:t>
                      </a:r>
                      <a:endParaRPr lang="en-JM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4247588">
                <a:tc>
                  <a:txBody>
                    <a:bodyPr/>
                    <a:lstStyle/>
                    <a:p>
                      <a:r>
                        <a:rPr lang="en-JM" dirty="0" smtClean="0">
                          <a:solidFill>
                            <a:schemeClr val="bg1"/>
                          </a:solidFill>
                        </a:rPr>
                        <a:t>Inspiring Performance</a:t>
                      </a:r>
                      <a:endParaRPr lang="en-JM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M" dirty="0" smtClean="0"/>
                        <a:t>The skill of facilitating high performance in others</a:t>
                      </a:r>
                      <a:endParaRPr lang="en-J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dirty="0" smtClean="0"/>
                        <a:t>The capacity to generate a positive and satisfying</a:t>
                      </a:r>
                      <a:r>
                        <a:rPr lang="en-JM" baseline="0" dirty="0" smtClean="0"/>
                        <a:t> work environment for others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JM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baseline="0" dirty="0" smtClean="0"/>
                        <a:t>The capacity to deal with workplace conflict effectively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JM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JM" baseline="0" dirty="0" smtClean="0"/>
                        <a:t>The ability to recognise, promote, and support others’ work</a:t>
                      </a:r>
                      <a:endParaRPr lang="en-JM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1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JM" cap="none" dirty="0" smtClean="0"/>
              <a:t>C. William </a:t>
            </a:r>
            <a:r>
              <a:rPr lang="en-JM" cap="none" dirty="0" err="1" smtClean="0"/>
              <a:t>Iton</a:t>
            </a:r>
            <a:r>
              <a:rPr lang="en-JM" cap="none" dirty="0" smtClean="0"/>
              <a:t/>
            </a:r>
            <a:br>
              <a:rPr lang="en-JM" cap="none" dirty="0" smtClean="0"/>
            </a:br>
            <a:r>
              <a:rPr lang="en-JM" cap="none" dirty="0" smtClean="0"/>
              <a:t>University Registrar</a:t>
            </a:r>
            <a:endParaRPr lang="en-JM" cap="none" dirty="0"/>
          </a:p>
        </p:txBody>
      </p:sp>
      <p:pic>
        <p:nvPicPr>
          <p:cNvPr id="5" name="Picture 4" descr="C:\Users\10010715\AppData\Local\Microsoft\Windows\Temporary Internet Files\Content.Outlook\IA5TA9WJ\Genos_Badge_Practitioner Landscap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1" t="28160" r="5124" b="29504"/>
          <a:stretch/>
        </p:blipFill>
        <p:spPr bwMode="auto">
          <a:xfrm>
            <a:off x="1447800" y="3505200"/>
            <a:ext cx="6477000" cy="2286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175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82000" cy="5181600"/>
          </a:xfrm>
        </p:spPr>
        <p:txBody>
          <a:bodyPr>
            <a:normAutofit/>
          </a:bodyPr>
          <a:lstStyle/>
          <a:p>
            <a:r>
              <a:rPr lang="en-JM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According to David R. Smith:</a:t>
            </a:r>
            <a:br>
              <a:rPr lang="en-JM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JM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JM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JM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JM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“Emotional Intelligence is a set of skills that define how effectively we perceive, understand, express reason with our own emotions, and the emotions of others</a:t>
            </a:r>
            <a:r>
              <a:rPr lang="en-JM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”</a:t>
            </a:r>
            <a:r>
              <a:rPr lang="en-JM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JM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en-JM" dirty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75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JM" sz="2800" dirty="0" smtClean="0"/>
              <a:t>THE GENOS MODEL OF EMOTIONAL INTELLIGENCE LEADERSHIP</a:t>
            </a:r>
            <a:endParaRPr lang="en-JM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JM" dirty="0" smtClean="0"/>
          </a:p>
          <a:p>
            <a:pPr marL="0" indent="0">
              <a:buNone/>
            </a:pPr>
            <a:endParaRPr lang="en-JM" dirty="0"/>
          </a:p>
          <a:p>
            <a:pPr marL="0" indent="0">
              <a:buNone/>
            </a:pPr>
            <a:r>
              <a:rPr lang="en-JM" sz="1200" dirty="0" smtClean="0"/>
              <a:t>    </a:t>
            </a:r>
          </a:p>
          <a:p>
            <a:pPr marL="0" indent="0">
              <a:buNone/>
            </a:pPr>
            <a:r>
              <a:rPr lang="en-JM" sz="1200" dirty="0"/>
              <a:t> </a:t>
            </a:r>
            <a:r>
              <a:rPr lang="en-JM" sz="1200" dirty="0" smtClean="0"/>
              <a:t>         </a:t>
            </a:r>
            <a:r>
              <a:rPr lang="en-JM" sz="1400" dirty="0" smtClean="0"/>
              <a:t>Inner circle – </a:t>
            </a:r>
          </a:p>
          <a:p>
            <a:pPr marL="0" indent="0">
              <a:buNone/>
            </a:pPr>
            <a:r>
              <a:rPr lang="en-JM" sz="1400" dirty="0" smtClean="0"/>
              <a:t>unproductive leadership </a:t>
            </a:r>
          </a:p>
          <a:p>
            <a:pPr marL="0" indent="0">
              <a:buNone/>
            </a:pPr>
            <a:r>
              <a:rPr lang="en-JM" sz="1400" dirty="0" smtClean="0"/>
              <a:t>being states</a:t>
            </a:r>
          </a:p>
          <a:p>
            <a:pPr marL="0" indent="0">
              <a:buNone/>
            </a:pPr>
            <a:r>
              <a:rPr lang="en-JM" sz="1400" dirty="0" smtClean="0"/>
              <a:t>           </a:t>
            </a:r>
          </a:p>
          <a:p>
            <a:pPr marL="0" indent="0">
              <a:buNone/>
            </a:pPr>
            <a:r>
              <a:rPr lang="en-JM" sz="1400" dirty="0"/>
              <a:t> </a:t>
            </a:r>
            <a:r>
              <a:rPr lang="en-JM" sz="1400" dirty="0" smtClean="0"/>
              <a:t>       Outer circle– </a:t>
            </a:r>
          </a:p>
          <a:p>
            <a:pPr marL="0" indent="0">
              <a:buNone/>
            </a:pPr>
            <a:r>
              <a:rPr lang="en-JM" sz="1400" dirty="0" smtClean="0"/>
              <a:t>productive leadership </a:t>
            </a:r>
          </a:p>
          <a:p>
            <a:pPr marL="0" indent="0">
              <a:buNone/>
            </a:pPr>
            <a:r>
              <a:rPr lang="en-JM" sz="1400" dirty="0" smtClean="0"/>
              <a:t>being states</a:t>
            </a:r>
            <a:endParaRPr lang="en-JM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8" t="6437" r="6081" b="4488"/>
          <a:stretch/>
        </p:blipFill>
        <p:spPr bwMode="auto">
          <a:xfrm>
            <a:off x="2743200" y="1200029"/>
            <a:ext cx="5621868" cy="567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533400" y="2667000"/>
            <a:ext cx="152400" cy="228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>
              <a:solidFill>
                <a:srgbClr val="00B0F0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609600" y="3657600"/>
            <a:ext cx="152400" cy="228600"/>
          </a:xfrm>
          <a:prstGeom prst="donu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algn="ctr"/>
            <a:r>
              <a:rPr lang="en-JM" dirty="0" smtClean="0"/>
              <a:t>KEY CONCEPTS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JM" sz="2600" dirty="0" smtClean="0"/>
              <a:t>Emotions influence decisions, behaviour and performance, productivity and unproductivity</a:t>
            </a:r>
          </a:p>
          <a:p>
            <a:pPr algn="just"/>
            <a:endParaRPr lang="en-JM" sz="26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JM" sz="2600" dirty="0" smtClean="0"/>
              <a:t>There is a direct link between the way people feel and the way people perform at work</a:t>
            </a:r>
          </a:p>
          <a:p>
            <a:pPr algn="just"/>
            <a:endParaRPr lang="en-JM" sz="26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JM" sz="2600" dirty="0" smtClean="0"/>
              <a:t>In high performing organizations people feel significantly more engaged, cared for , valued, proud and motivated than those in low performing organisations. Conversely, in low performing workplaces people feel significantly more fearful, stressed, disempowered and unconcern.</a:t>
            </a:r>
            <a:endParaRPr lang="en-JM" sz="2600" dirty="0"/>
          </a:p>
        </p:txBody>
      </p:sp>
    </p:spTree>
    <p:extLst>
      <p:ext uri="{BB962C8B-B14F-4D97-AF65-F5344CB8AC3E}">
        <p14:creationId xmlns:p14="http://schemas.microsoft.com/office/powerpoint/2010/main" val="1911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/>
              <a:t>KEY </a:t>
            </a:r>
            <a:r>
              <a:rPr lang="en-JM" dirty="0" smtClean="0"/>
              <a:t>CONCEPTS continued</a:t>
            </a:r>
            <a:endParaRPr lang="en-JM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 smtClean="0"/>
              <a:t>Leadership is fundamentally about getting others to perform, to do things effectively and efficiently.</a:t>
            </a:r>
          </a:p>
          <a:p>
            <a:pPr algn="just"/>
            <a:endParaRPr lang="en-JM" sz="28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 smtClean="0"/>
              <a:t>Leaders need to be skilled at identifying, understanding and managing emotions in themselves and others, to help drive the best decisions, behaviour and performance.</a:t>
            </a:r>
          </a:p>
          <a:p>
            <a:pPr algn="just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90272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/>
              <a:t>KEY CONCEPTS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/>
              <a:t>Research has proven that a leader’s emotional intelligence is key to their capacity to facilitate emotions in themselves and others that drive high performance and employee engagement.</a:t>
            </a:r>
          </a:p>
          <a:p>
            <a:pPr algn="just"/>
            <a:endParaRPr lang="en-JM" sz="28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 smtClean="0"/>
              <a:t>Applied in leadership, emotional intelligence is about how intelligently you use emotions to get positive results.</a:t>
            </a:r>
            <a:endParaRPr lang="en-JM" sz="2800" dirty="0"/>
          </a:p>
        </p:txBody>
      </p:sp>
    </p:spTree>
    <p:extLst>
      <p:ext uri="{BB962C8B-B14F-4D97-AF65-F5344CB8AC3E}">
        <p14:creationId xmlns:p14="http://schemas.microsoft.com/office/powerpoint/2010/main" val="234618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COMPETENCY DEFINITIONS</a:t>
            </a:r>
            <a:endParaRPr lang="en-JM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 smtClean="0">
                <a:solidFill>
                  <a:srgbClr val="FF0000"/>
                </a:solidFill>
              </a:rPr>
              <a:t>Self Awareness: </a:t>
            </a:r>
            <a:r>
              <a:rPr lang="en-JM" sz="2800" dirty="0" smtClean="0"/>
              <a:t>Self-Awareness is about being aware of the behaviour you demonstrate, your strengths and limitations, and the impact you have on others</a:t>
            </a:r>
          </a:p>
          <a:p>
            <a:pPr algn="just"/>
            <a:endParaRPr lang="en-JM" sz="2800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 smtClean="0">
                <a:solidFill>
                  <a:srgbClr val="FF0000"/>
                </a:solidFill>
              </a:rPr>
              <a:t>Awareness of Others: </a:t>
            </a:r>
            <a:r>
              <a:rPr lang="en-JM" sz="2800" dirty="0" smtClean="0"/>
              <a:t>Awareness of others is about noticing and acknowledging others, ensuring others feel valued and adjusting one’s own style to best fit with others</a:t>
            </a:r>
          </a:p>
          <a:p>
            <a:pPr algn="just"/>
            <a:endParaRPr lang="en-JM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M" dirty="0"/>
              <a:t>COMPETENCY </a:t>
            </a:r>
            <a:r>
              <a:rPr lang="en-JM" dirty="0" smtClean="0"/>
              <a:t>DEFINITIONS continued</a:t>
            </a:r>
            <a:endParaRPr lang="en-JM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>
                <a:solidFill>
                  <a:srgbClr val="FF0000"/>
                </a:solidFill>
              </a:rPr>
              <a:t>Authenticity: </a:t>
            </a:r>
            <a:r>
              <a:rPr lang="en-JM" sz="2800" dirty="0"/>
              <a:t>Authenticity is about openly and effectively expressing oneself, honouring commitments and encouraging this behaviour in </a:t>
            </a:r>
            <a:r>
              <a:rPr lang="en-JM" sz="2800" dirty="0" smtClean="0"/>
              <a:t>others.</a:t>
            </a:r>
          </a:p>
          <a:p>
            <a:pPr algn="just"/>
            <a:endParaRPr lang="en-JM" sz="28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 smtClean="0">
                <a:solidFill>
                  <a:srgbClr val="FF0000"/>
                </a:solidFill>
              </a:rPr>
              <a:t>Emotional Reasoning</a:t>
            </a:r>
            <a:r>
              <a:rPr lang="en-JM" sz="2800" dirty="0" smtClean="0"/>
              <a:t>:   Emotional reasoning is about using the information in feelings (from oneself and others,) and combining it with other facts and information when decision-making. </a:t>
            </a:r>
            <a:endParaRPr lang="en-JM" sz="2800" dirty="0"/>
          </a:p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3104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M" dirty="0"/>
              <a:t>COMPETENCY DEFINITIONS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 smtClean="0">
                <a:solidFill>
                  <a:srgbClr val="FF0000"/>
                </a:solidFill>
              </a:rPr>
              <a:t>Self Management: </a:t>
            </a:r>
            <a:r>
              <a:rPr lang="en-JM" sz="2800" dirty="0" smtClean="0"/>
              <a:t>Self-Management is about managing one’s own mood and emotions; time and behaviour; and continuously improving oneself</a:t>
            </a:r>
            <a:r>
              <a:rPr lang="en-JM" sz="2800" dirty="0">
                <a:solidFill>
                  <a:srgbClr val="FF0000"/>
                </a:solidFill>
              </a:rPr>
              <a:t>.</a:t>
            </a:r>
            <a:endParaRPr lang="en-JM" sz="2800" dirty="0"/>
          </a:p>
          <a:p>
            <a:pPr algn="just"/>
            <a:endParaRPr lang="en-JM" sz="2800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JM" sz="2800" dirty="0" smtClean="0">
                <a:solidFill>
                  <a:srgbClr val="FF0000"/>
                </a:solidFill>
              </a:rPr>
              <a:t>Inspiring Performance: </a:t>
            </a:r>
            <a:r>
              <a:rPr lang="en-JM" sz="2800" dirty="0" smtClean="0"/>
              <a:t>Inspiring Performance is about facilitating high performance in others through problem solving, promoting, recognizing and supporting others’ work</a:t>
            </a:r>
            <a:endParaRPr lang="en-JM" sz="2800" dirty="0"/>
          </a:p>
        </p:txBody>
      </p:sp>
    </p:spTree>
    <p:extLst>
      <p:ext uri="{BB962C8B-B14F-4D97-AF65-F5344CB8AC3E}">
        <p14:creationId xmlns:p14="http://schemas.microsoft.com/office/powerpoint/2010/main" val="10464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7130</TotalTime>
  <Words>661</Words>
  <Application>Microsoft Office PowerPoint</Application>
  <PresentationFormat>On-screen Show (4:3)</PresentationFormat>
  <Paragraphs>105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Clarity</vt:lpstr>
      <vt:lpstr>PowerPoint Presentation</vt:lpstr>
      <vt:lpstr>According to David R. Smith:   “Emotional Intelligence is a set of skills that define how effectively we perceive, understand, express reason with our own emotions, and the emotions of others” </vt:lpstr>
      <vt:lpstr>THE GENOS MODEL OF EMOTIONAL INTELLIGENCE LEADERSHIP</vt:lpstr>
      <vt:lpstr>KEY CONCEPTS</vt:lpstr>
      <vt:lpstr>KEY CONCEPTS continued</vt:lpstr>
      <vt:lpstr>KEY CONCEPTS continued</vt:lpstr>
      <vt:lpstr>COMPETENCY DEFINITIONS</vt:lpstr>
      <vt:lpstr>COMPETENCY DEFINITIONS continued</vt:lpstr>
      <vt:lpstr>COMPETENCY DEFINITIONS continued</vt:lpstr>
      <vt:lpstr>EMOTIONAL INTELLIGENCE IN SUMMARY</vt:lpstr>
      <vt:lpstr>EMOTIONAL INTELLIGENCE IN SUMMARY continued</vt:lpstr>
      <vt:lpstr>EMOTIONAL INTELLIGENCE IN SUMMARY continued</vt:lpstr>
      <vt:lpstr>EMOTIONAL INTELLIGENCE IN SUMMARY continued</vt:lpstr>
      <vt:lpstr>EMOTIONAL INTELLIGENCE IN SUMMARY continued</vt:lpstr>
      <vt:lpstr>C. William Iton University Registrar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FUNG,Allison E P</dc:creator>
  <cp:lastModifiedBy>ROSE-PARKES,Marjorie E</cp:lastModifiedBy>
  <cp:revision>89</cp:revision>
  <cp:lastPrinted>2019-07-09T21:37:41Z</cp:lastPrinted>
  <dcterms:created xsi:type="dcterms:W3CDTF">2016-01-26T16:06:41Z</dcterms:created>
  <dcterms:modified xsi:type="dcterms:W3CDTF">2019-07-09T22:25:18Z</dcterms:modified>
</cp:coreProperties>
</file>