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57" d="100"/>
          <a:sy n="57" d="100"/>
        </p:scale>
        <p:origin x="32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nust.edu.gh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facebook.com/knust.Ghana/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twitter.com/_knust_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170408-CB00-493F-9726-0EDA89595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8E9F7E1-9F32-422B-872D-4C48A087C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E1EF7D-2E8E-4818-A245-076E06A2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35EBBE-05B3-4C29-A6B3-DABE0E7A5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CDA636-4C66-40A8-88AF-390D1D28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4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B1C1CD-AF00-4D26-840A-BC2C4DD77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F64122-6736-49A9-88AB-0568CB81C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B746C9-7D51-4E6A-8FFE-320F83C2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1623E6-6B12-4307-A003-966B33B4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DCB8DC-1529-44E6-B381-C4EB53C6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5B9698C-7CE6-44F1-B775-3D4677761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B246072-0DE0-4B31-8470-5702BA82D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5FD8A2-B955-46BF-808C-A9A2F334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B5606C-4AB3-4EE8-A0EC-7BBAFE32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2D305C-C213-4951-AE7B-8121D9116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48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51C0-DD79-0043-A8DE-0BFEC2DE753E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1FD5-11B4-DE43-ACA2-E85EEB9A6F9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5992944"/>
            <a:ext cx="12192000" cy="865057"/>
            <a:chOff x="0" y="5992943"/>
            <a:chExt cx="9144000" cy="865057"/>
          </a:xfrm>
        </p:grpSpPr>
        <p:sp>
          <p:nvSpPr>
            <p:cNvPr id="8" name="Rectangle 7"/>
            <p:cNvSpPr/>
            <p:nvPr/>
          </p:nvSpPr>
          <p:spPr>
            <a:xfrm>
              <a:off x="0" y="6377674"/>
              <a:ext cx="9144000" cy="4803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5992943"/>
              <a:ext cx="9144000" cy="363407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0" name="Picture 9" descr="KNUST_logo Vector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7208" y="6021427"/>
              <a:ext cx="205238" cy="283189"/>
            </a:xfrm>
            <a:prstGeom prst="rect">
              <a:avLst/>
            </a:prstGeom>
          </p:spPr>
        </p:pic>
        <p:sp>
          <p:nvSpPr>
            <p:cNvPr id="11" name="TextBox 10">
              <a:hlinkClick r:id="rId3"/>
            </p:cNvPr>
            <p:cNvSpPr txBox="1"/>
            <p:nvPr/>
          </p:nvSpPr>
          <p:spPr>
            <a:xfrm>
              <a:off x="7137936" y="6036146"/>
              <a:ext cx="15488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>
                  <a:solidFill>
                    <a:schemeClr val="bg1"/>
                  </a:solidFill>
                  <a:latin typeface="Helvetica"/>
                  <a:cs typeface="Helvetica"/>
                </a:rPr>
                <a:t>www.knust.edu.gh</a:t>
              </a:r>
              <a:endParaRPr lang="en-US" sz="1200" dirty="0">
                <a:solidFill>
                  <a:schemeClr val="bg1"/>
                </a:solidFill>
                <a:latin typeface="Helvetica"/>
                <a:cs typeface="Helvetica"/>
              </a:endParaRPr>
            </a:p>
          </p:txBody>
        </p:sp>
        <p:pic>
          <p:nvPicPr>
            <p:cNvPr id="12" name="Picture 11">
              <a:hlinkClick r:id="rId4"/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1258" y="6042056"/>
              <a:ext cx="268162" cy="268162"/>
            </a:xfrm>
            <a:prstGeom prst="rect">
              <a:avLst/>
            </a:prstGeom>
          </p:spPr>
        </p:pic>
        <p:pic>
          <p:nvPicPr>
            <p:cNvPr id="13" name="Picture 12">
              <a:hlinkClick r:id="rId6"/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7791" y="6029719"/>
              <a:ext cx="292217" cy="292217"/>
            </a:xfrm>
            <a:prstGeom prst="rect">
              <a:avLst/>
            </a:prstGeom>
          </p:spPr>
        </p:pic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>
                <a:solidFill>
                  <a:srgbClr val="008000"/>
                </a:solidFill>
                <a:latin typeface="Helvetica"/>
                <a:cs typeface="Helvetica"/>
              </a:rPr>
              <a:t>Click to edit Master title style</a:t>
            </a:r>
            <a:endParaRPr lang="en-US" dirty="0">
              <a:solidFill>
                <a:srgbClr val="008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118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159C6B-7A95-4F94-B645-105007EDC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D2086-90C6-4185-ACFC-328E1B4DF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877159-020B-4A83-9162-C51494FAA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374987-4E4E-41A4-A41E-46BA25777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41EA257-1F77-4AE9-B037-53D7B554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9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3212C5-8AF3-45C5-91DA-DDA6FEFE4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D09BCB-B477-4331-AA3F-960C47D09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5360C1-EBFE-410F-9A7D-5CBFB816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6517A0-EE25-452A-83C3-F10DAB4CE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95FDF6-E1BD-4E98-AAAD-85A7B7D0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9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DCDB44-2D0D-4A17-8564-02D2A5F0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C74405-F3BD-4FDA-A72F-00E85AC5E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07936E-0296-4FEF-AAF2-AA63059DD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58EAF4-ABCB-4E78-8FDD-C3001CD0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006619-B1EB-4D70-BE26-2E2062F6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668BAB5-7771-4A6C-912D-17B134B65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3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E9623C-1EB1-4F75-B744-DD1D6EB4B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ECB767-D8A4-45F5-AB31-997E2F24D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D1D8781-153A-453F-ABFA-2C08D68E4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F2BE043-9C1C-4377-88DC-3DE09E6AD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DF677EE-8983-4443-8C88-B66D98D13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916CDA5-5EBF-4824-AFEA-3A8A164C2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17ECE30-021C-492B-99D5-5EB281C3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344AA13-84FF-4F2B-960F-E2A27A8C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778DEC-2F40-4E76-AF83-BE57ED0A9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78351AA-3850-4221-90C5-388FC3CC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B0DFCE-93CA-4952-8267-64347025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AD0F6CB-3B6A-4CA4-A7AA-25ECB557E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6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E332A28-826C-4F22-8BBC-E01D81C3D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C85F571-0417-4579-90FA-53DD7D84B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22F0287-6CE0-4B1F-B001-40A4A0B2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8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E0E294-A602-46C8-B0E3-8ED524C9C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5583DD-1310-4F49-BB73-3BAF8F0A4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BB1656-AD96-4B38-98C6-6EB70BE7F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116F55-0E58-4EE2-855D-676560924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F4AFABA-4856-4C80-874C-01297BFCD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F2D8FD2-8D49-4477-86F0-4046316E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3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8333DB-D97D-4D91-A76A-5E3F0481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74330B2-8D21-4698-A798-6B0A35F65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C0B17C0-C1C5-4200-8DAD-AF1D4EC35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0217B2-3948-43EC-9A56-FD95402A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3980B8-5EF7-45AD-9FB2-818BAE09F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C972F2-8CA9-43DC-92B9-649D5793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1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738AC37-6E4A-4D15-B1CE-A271D0AFA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3D84F5-0523-4752-9084-2FCFEBFFE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8C6671-1D94-4954-B292-38B94044B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68A0C-CB95-493A-B5C4-5FD6B5EC5CF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DCE217-235E-4CA3-A5E7-0B251C3C76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FA3B9F-EB21-4EF9-856B-6063A8689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7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E4096F7-465B-43E7-8692-15F4FF54D5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517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258A36-A749-4C2E-8284-F38DF74F83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The Role of Human Resource Management in Institutional Effectiveness: A Comparative Study of Two Ghanaian Universities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By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3A1C0AC-0285-4F9F-8E30-4FFD5FBD3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Dr.</a:t>
            </a:r>
            <a:r>
              <a:rPr lang="en-GB" sz="3600" dirty="0"/>
              <a:t> Paul </a:t>
            </a:r>
            <a:r>
              <a:rPr lang="en-GB" sz="3600" dirty="0" err="1"/>
              <a:t>Kwadwo</a:t>
            </a:r>
            <a:r>
              <a:rPr lang="en-GB" sz="3600" dirty="0"/>
              <a:t> Addo, Ms. Felicia </a:t>
            </a:r>
            <a:r>
              <a:rPr lang="en-GB" sz="3600" dirty="0" err="1"/>
              <a:t>Amankwah</a:t>
            </a:r>
            <a:r>
              <a:rPr lang="en-GB" sz="3600" dirty="0"/>
              <a:t>  &amp; Solomon </a:t>
            </a:r>
            <a:r>
              <a:rPr lang="en-GB" sz="3600" dirty="0" err="1"/>
              <a:t>Panford</a:t>
            </a:r>
            <a:r>
              <a:rPr lang="en-GB" sz="3600" dirty="0"/>
              <a:t> Esq, APR.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7576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531571-A879-3A43-8EE1-00860BB31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784C2B-7368-974F-A2F6-137E5C933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84053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There is the need for institutions to put structures and mechanisms in place to ensure continuous organisational feedback</a:t>
            </a:r>
          </a:p>
          <a:p>
            <a:r>
              <a:rPr lang="en-GB" dirty="0"/>
              <a:t>Institutions must use feedback and put in a place a system for implementing High Performance Work Systems</a:t>
            </a:r>
          </a:p>
          <a:p>
            <a:r>
              <a:rPr lang="en-GB" dirty="0"/>
              <a:t>There is the need for HR audit to ensure procedures aligns with the Labour Act, University Acts, Statutes and Policies</a:t>
            </a:r>
          </a:p>
          <a:p>
            <a:r>
              <a:rPr lang="en-GB" dirty="0"/>
              <a:t>Adequate budgetary provision for HR related activities</a:t>
            </a:r>
          </a:p>
          <a:p>
            <a:r>
              <a:rPr lang="en-GB" dirty="0"/>
              <a:t>HR Registrars in particular must be supported to attend international conferences and study tours to broaden their knowledge in current trends in HR</a:t>
            </a:r>
          </a:p>
          <a:p>
            <a:r>
              <a:rPr lang="en-GB" dirty="0"/>
              <a:t>There is the need for Registrars to also specialise in specific areas of HR to enable them give top class professional services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98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700885-2FAA-4E90-86D0-CAEBCC948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722125"/>
          </a:xfrm>
        </p:spPr>
        <p:txBody>
          <a:bodyPr/>
          <a:lstStyle/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25C2F6D-AE1F-4323-AC8D-B08B1A638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179" y="274639"/>
            <a:ext cx="7315200" cy="571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57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4CDDE0-05CB-453E-9C9E-077168756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FE662A-EC71-429E-838E-5AD75C0A5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Overview of the Two Institutions</a:t>
            </a:r>
          </a:p>
          <a:p>
            <a:r>
              <a:rPr lang="en-US" dirty="0"/>
              <a:t>Problem Context and Purpose</a:t>
            </a:r>
          </a:p>
          <a:p>
            <a:r>
              <a:rPr lang="en-US" dirty="0"/>
              <a:t>Methodology</a:t>
            </a:r>
          </a:p>
          <a:p>
            <a:r>
              <a:rPr lang="en-US" dirty="0"/>
              <a:t>The Role of HR in Organizational Effectiveness</a:t>
            </a:r>
          </a:p>
          <a:p>
            <a:r>
              <a:rPr lang="en-US" dirty="0"/>
              <a:t>Evaluation of HR Policies and Procedure</a:t>
            </a:r>
          </a:p>
          <a:p>
            <a:r>
              <a:rPr lang="en-US" dirty="0"/>
              <a:t>Findings and Conclusions</a:t>
            </a:r>
          </a:p>
          <a:p>
            <a:r>
              <a:rPr lang="en-US" dirty="0"/>
              <a:t>Recommendations  </a:t>
            </a:r>
          </a:p>
        </p:txBody>
      </p:sp>
    </p:spTree>
    <p:extLst>
      <p:ext uri="{BB962C8B-B14F-4D97-AF65-F5344CB8AC3E}">
        <p14:creationId xmlns:p14="http://schemas.microsoft.com/office/powerpoint/2010/main" val="392277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BDAC85-44D1-F24C-A2F5-C2324FFF8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1D5614-6D4E-E545-BD72-B5A132562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Institutions design strategic plans to achieve its objectives</a:t>
            </a:r>
          </a:p>
          <a:p>
            <a:endParaRPr lang="en-US" dirty="0"/>
          </a:p>
          <a:p>
            <a:r>
              <a:rPr lang="en-US" dirty="0"/>
              <a:t>There is growing increased awareness on institutional effectiveness and performance</a:t>
            </a:r>
          </a:p>
          <a:p>
            <a:endParaRPr lang="en-US" dirty="0"/>
          </a:p>
          <a:p>
            <a:r>
              <a:rPr lang="en-US" dirty="0"/>
              <a:t>HR has a major role in institutional effectiveness</a:t>
            </a:r>
          </a:p>
          <a:p>
            <a:endParaRPr lang="en-US" dirty="0"/>
          </a:p>
          <a:p>
            <a:r>
              <a:rPr lang="en-US" dirty="0"/>
              <a:t>There is the need to examine innovative approaches to HR practices in higher educational institutions in Africa and Caribbean</a:t>
            </a:r>
          </a:p>
        </p:txBody>
      </p:sp>
    </p:spTree>
    <p:extLst>
      <p:ext uri="{BB962C8B-B14F-4D97-AF65-F5344CB8AC3E}">
        <p14:creationId xmlns:p14="http://schemas.microsoft.com/office/powerpoint/2010/main" val="165122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1ED8BA-43F9-D241-8DAE-526B1B3C9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Two Universities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6768F2C-6199-7D49-A14D-922E1F5196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058902"/>
              </p:ext>
            </p:extLst>
          </p:nvPr>
        </p:nvGraphicFramePr>
        <p:xfrm>
          <a:off x="838200" y="1271256"/>
          <a:ext cx="10515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102708129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102025586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546154462"/>
                    </a:ext>
                  </a:extLst>
                </a:gridCol>
              </a:tblGrid>
              <a:tr h="3645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KNUST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UENR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3187809"/>
                  </a:ext>
                </a:extLst>
              </a:tr>
              <a:tr h="629300">
                <a:tc>
                  <a:txBody>
                    <a:bodyPr/>
                    <a:lstStyle/>
                    <a:p>
                      <a:r>
                        <a:rPr lang="en-US" dirty="0"/>
                        <a:t>Year of Establishment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Government Ordinance in October 6, 1951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 of Parliament Act 830 (2011)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December, 2011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3520249"/>
                  </a:ext>
                </a:extLst>
              </a:tr>
              <a:tr h="629300">
                <a:tc>
                  <a:txBody>
                    <a:bodyPr/>
                    <a:lstStyle/>
                    <a:p>
                      <a:r>
                        <a:rPr lang="en-US" dirty="0"/>
                        <a:t>Purpose/Student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funded Institution/45,OOO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Public funded Institution/6,000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3370435"/>
                  </a:ext>
                </a:extLst>
              </a:tr>
              <a:tr h="2517203">
                <a:tc>
                  <a:txBody>
                    <a:bodyPr/>
                    <a:lstStyle/>
                    <a:p>
                      <a:r>
                        <a:rPr lang="en-US" dirty="0"/>
                        <a:t>Vision 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“to be globally recognised as the Premier Centre of excellence in Africa for teaching in Science and Technology for development; producing high calibre graduates with knowledge and expertise to support the industrial and socio-economic development of Ghana and Africa.”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“to train the next generation of experts and provide cutting-edge research to support Ghana and Africa’s development on energy and natural resources.”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1951453"/>
                  </a:ext>
                </a:extLst>
              </a:tr>
              <a:tr h="1154219">
                <a:tc>
                  <a:txBody>
                    <a:bodyPr/>
                    <a:lstStyle/>
                    <a:p>
                      <a:r>
                        <a:rPr lang="en-US" dirty="0"/>
                        <a:t>HR 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Well-functioning HR division made up of sections headed by Deputy Registrar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Functioning HR department headed by a Senior Assistant Registrar.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274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53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94948A-07D7-2C4C-8EE7-E4B1B4041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Context and Purpose of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A76E12-2B20-1F41-9B01-D9FB71CA1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Institutions around the world have functional systems of HR with a well-integrated management system</a:t>
            </a:r>
          </a:p>
          <a:p>
            <a:r>
              <a:rPr lang="en-GB" dirty="0"/>
              <a:t>This is not the case in developing countries like Ghana</a:t>
            </a:r>
          </a:p>
          <a:p>
            <a:r>
              <a:rPr lang="en-GB" dirty="0"/>
              <a:t>HR is still evolving from its former role of “personnel management”</a:t>
            </a:r>
          </a:p>
          <a:p>
            <a:r>
              <a:rPr lang="en-GB" dirty="0"/>
              <a:t>Institutions in Ghana often do not have adequate resources to deploy effective Human Resource Management System</a:t>
            </a:r>
            <a:r>
              <a:rPr lang="en-US" dirty="0"/>
              <a:t> </a:t>
            </a:r>
          </a:p>
          <a:p>
            <a:r>
              <a:rPr lang="en-GB" dirty="0"/>
              <a:t>Comparative analysis between an older university and a younger university to appreciate their HR policies and practices is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73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0471B6-4676-7744-87B2-98EAABC87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241F2A-275F-2A46-B89C-4AC0FCB77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 analysis of HR related policies, manuals and practices</a:t>
            </a:r>
          </a:p>
          <a:p>
            <a:endParaRPr lang="en-US" dirty="0"/>
          </a:p>
          <a:p>
            <a:r>
              <a:rPr lang="en-US" dirty="0"/>
              <a:t>Sample from two strata of “old” and “young” based on year of establishment</a:t>
            </a:r>
          </a:p>
          <a:p>
            <a:endParaRPr lang="en-US" dirty="0"/>
          </a:p>
          <a:p>
            <a:r>
              <a:rPr lang="en-US" dirty="0"/>
              <a:t>Semi-structure interviews of HR Heads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9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9E1846-B00F-604B-876E-978FC3E4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 in Organizational Effectiveness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E574AC-988A-864C-9801-2BEFC23C1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Organizations like HEI are increasingly becoming aware of the fact that developing human resource policies and practices may improve performance in a number of ways including productivity and quality</a:t>
            </a:r>
            <a:r>
              <a:rPr lang="en-US" dirty="0"/>
              <a:t> (</a:t>
            </a:r>
            <a:r>
              <a:rPr lang="en-GB" dirty="0" err="1"/>
              <a:t>Voorde</a:t>
            </a:r>
            <a:r>
              <a:rPr lang="en-GB" dirty="0"/>
              <a:t> et al., 2010) </a:t>
            </a:r>
          </a:p>
          <a:p>
            <a:r>
              <a:rPr lang="en-GB" dirty="0"/>
              <a:t>Studies have proven that human resource interventions such as training, performance management and career development have an influence on building employees’ capabilities which transcends to organizational effectiveness (Kehoe &amp; Wright, 2013; Sung &amp; Choi, 2014; </a:t>
            </a:r>
            <a:r>
              <a:rPr lang="en-GB" dirty="0" err="1"/>
              <a:t>Potnuru</a:t>
            </a:r>
            <a:r>
              <a:rPr lang="en-GB" dirty="0"/>
              <a:t> &amp; Sahoo, 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8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AEE3A4-DB33-D347-8448-90D23DFB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Evaluation of KNUST and UENR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8F89664A-F4F9-264F-9796-E2588C7061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290913"/>
              </p:ext>
            </p:extLst>
          </p:nvPr>
        </p:nvGraphicFramePr>
        <p:xfrm>
          <a:off x="838200" y="1825625"/>
          <a:ext cx="10515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34881988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10589208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8102489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KNUST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UENR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3295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Staff Recruitment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Policy exist, system of orientation but no comprehensive HR 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Policy exist, system of orientation but no comprehensive HR policy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350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Staff Training and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leave, Training and Development (draft),mentoring policies exist, Annual Institutionalized training exist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Study leave policy exist but NO policies on Training and </a:t>
                      </a:r>
                      <a:r>
                        <a:rPr lang="en-US" dirty="0" err="1"/>
                        <a:t>Developmentt</a:t>
                      </a:r>
                      <a:r>
                        <a:rPr lang="en-US" dirty="0"/>
                        <a:t> and mentoring. NO Annual Institutionalized training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314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Staff Appraisal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PMS being introduced to replace traditional performance appraisal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Traditional performance appraisal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326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Promotion and Appointments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Criteria exist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Criteria exist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609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HR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effective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effective system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2605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686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4D7F50-CEB6-FA4E-96C5-6FCD2B297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and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6149C4-B24C-CD48-BEF0-65DCD7351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Both institutions do not have a comprehensive HR policy</a:t>
            </a:r>
          </a:p>
          <a:p>
            <a:r>
              <a:rPr lang="en-GB" dirty="0"/>
              <a:t>KNUST have effective well decentralised sections for specific units but UENR have one composite office for HR due to its relatively “young” status</a:t>
            </a:r>
          </a:p>
          <a:p>
            <a:r>
              <a:rPr lang="en-GB" dirty="0"/>
              <a:t>Again, KNUST have mentoring policy, a formalised system of evaluating senior management and PMS policy and manuals which UENR is yet to have </a:t>
            </a:r>
          </a:p>
          <a:p>
            <a:r>
              <a:rPr lang="en-GB" dirty="0"/>
              <a:t>But both institutions require adequate funding and institutional support to function effectively especially supporting staff to obtain international exposure</a:t>
            </a:r>
            <a:endParaRPr lang="en-US" dirty="0"/>
          </a:p>
          <a:p>
            <a:r>
              <a:rPr lang="en-GB" dirty="0"/>
              <a:t>From the interview, it was realised that both institutions do not have strong system for conducting HR audit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96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747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Helvetica</vt:lpstr>
      <vt:lpstr>Office Theme</vt:lpstr>
      <vt:lpstr>The Role of Human Resource Management in Institutional Effectiveness: A Comparative Study of Two Ghanaian Universities By</vt:lpstr>
      <vt:lpstr>Presentation Outline</vt:lpstr>
      <vt:lpstr>Introduction</vt:lpstr>
      <vt:lpstr>Overview of the Two Universities</vt:lpstr>
      <vt:lpstr>Problem Context and Purpose of Study</vt:lpstr>
      <vt:lpstr>Methodology</vt:lpstr>
      <vt:lpstr>HR in Organizational Effectiveness</vt:lpstr>
      <vt:lpstr>An Evaluation of KNUST and UENR</vt:lpstr>
      <vt:lpstr>Findings and Conclusions</vt:lpstr>
      <vt:lpstr>Recommendations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NAIRNE-POWELL, Darien</dc:creator>
  <cp:lastModifiedBy>ROSE-PARKES,Marjorie E</cp:lastModifiedBy>
  <cp:revision>11</cp:revision>
  <dcterms:created xsi:type="dcterms:W3CDTF">2019-06-14T23:00:47Z</dcterms:created>
  <dcterms:modified xsi:type="dcterms:W3CDTF">2019-07-08T14:59:25Z</dcterms:modified>
</cp:coreProperties>
</file>