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80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94660"/>
  </p:normalViewPr>
  <p:slideViewPr>
    <p:cSldViewPr snapToGrid="0">
      <p:cViewPr varScale="1">
        <p:scale>
          <a:sx n="57" d="100"/>
          <a:sy n="57" d="100"/>
        </p:scale>
        <p:origin x="326" y="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knust.edu.gh/" TargetMode="External"/><Relationship Id="rId7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hyperlink" Target="https://www.facebook.com/knust.Ghana/" TargetMode="External"/><Relationship Id="rId5" Type="http://schemas.openxmlformats.org/officeDocument/2006/relationships/image" Target="../media/image2.jpeg"/><Relationship Id="rId4" Type="http://schemas.openxmlformats.org/officeDocument/2006/relationships/hyperlink" Target="https://twitter.com/_knust_" TargetMode="Externa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E170408-CB00-493F-9726-0EDA895950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B8E9F7E1-9F32-422B-872D-4C48A087C8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DE1EF7D-2E8E-4818-A245-076E06A277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68A0C-CB95-493A-B5C4-5FD6B5EC5CFD}" type="datetimeFigureOut">
              <a:rPr lang="en-US" smtClean="0"/>
              <a:t>7/8/2019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235EBBE-05B3-4C29-A6B3-DABE0E7A5C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4CDA636-4C66-40A8-88AF-390D1D2846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A60F7-A674-42A8-BCF3-224D7B1B31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8479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2B1C1CD-AF00-4D26-840A-BC2C4DD77A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B7F64122-6736-49A9-88AB-0568CB81C6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5B746C9-7D51-4E6A-8FFE-320F83C2C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68A0C-CB95-493A-B5C4-5FD6B5EC5CFD}" type="datetimeFigureOut">
              <a:rPr lang="en-US" smtClean="0"/>
              <a:t>7/8/2019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F1623E6-6B12-4307-A003-966B33B4BC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8DCB8DC-1529-44E6-B381-C4EB53C650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A60F7-A674-42A8-BCF3-224D7B1B31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0992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05B9698C-7CE6-44F1-B775-3D467776192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BB246072-0DE0-4B31-8470-5702BA82D9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05FD8A2-B955-46BF-808C-A9A2F3347A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68A0C-CB95-493A-B5C4-5FD6B5EC5CFD}" type="datetimeFigureOut">
              <a:rPr lang="en-US" smtClean="0"/>
              <a:t>7/8/2019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8B5606C-4AB3-4EE8-A0EC-7BBAFE3257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E2D305C-C213-4951-AE7B-8121D91163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A60F7-A674-42A8-BCF3-224D7B1B31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9480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751C0-DD79-0043-A8DE-0BFEC2DE753E}" type="datetimeFigureOut">
              <a:rPr lang="en-US" smtClean="0"/>
              <a:t>7/8/2019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01FD5-11B4-DE43-ACA2-E85EEB9A6F9C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0" y="5992944"/>
            <a:ext cx="12192000" cy="865057"/>
            <a:chOff x="0" y="5992943"/>
            <a:chExt cx="9144000" cy="865057"/>
          </a:xfrm>
        </p:grpSpPr>
        <p:sp>
          <p:nvSpPr>
            <p:cNvPr id="8" name="Rectangle 7"/>
            <p:cNvSpPr/>
            <p:nvPr/>
          </p:nvSpPr>
          <p:spPr>
            <a:xfrm>
              <a:off x="0" y="6377674"/>
              <a:ext cx="9144000" cy="480326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0" y="5992943"/>
              <a:ext cx="9144000" cy="363407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pic>
          <p:nvPicPr>
            <p:cNvPr id="10" name="Picture 9" descr="KNUST_logo Vector.png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47208" y="6021427"/>
              <a:ext cx="205238" cy="283189"/>
            </a:xfrm>
            <a:prstGeom prst="rect">
              <a:avLst/>
            </a:prstGeom>
          </p:spPr>
        </p:pic>
        <p:sp>
          <p:nvSpPr>
            <p:cNvPr id="11" name="TextBox 10">
              <a:hlinkClick r:id="rId3"/>
            </p:cNvPr>
            <p:cNvSpPr txBox="1"/>
            <p:nvPr/>
          </p:nvSpPr>
          <p:spPr>
            <a:xfrm>
              <a:off x="7137936" y="6036146"/>
              <a:ext cx="154886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err="1">
                  <a:solidFill>
                    <a:schemeClr val="bg1"/>
                  </a:solidFill>
                  <a:latin typeface="Helvetica"/>
                  <a:cs typeface="Helvetica"/>
                </a:rPr>
                <a:t>www.knust.edu.gh</a:t>
              </a:r>
              <a:endParaRPr lang="en-US" sz="1200" dirty="0">
                <a:solidFill>
                  <a:schemeClr val="bg1"/>
                </a:solidFill>
                <a:latin typeface="Helvetica"/>
                <a:cs typeface="Helvetica"/>
              </a:endParaRPr>
            </a:p>
          </p:txBody>
        </p:sp>
        <p:pic>
          <p:nvPicPr>
            <p:cNvPr id="12" name="Picture 11">
              <a:hlinkClick r:id="rId4"/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61258" y="6042056"/>
              <a:ext cx="268162" cy="268162"/>
            </a:xfrm>
            <a:prstGeom prst="rect">
              <a:avLst/>
            </a:prstGeom>
          </p:spPr>
        </p:pic>
        <p:pic>
          <p:nvPicPr>
            <p:cNvPr id="13" name="Picture 12">
              <a:hlinkClick r:id="rId6"/>
            </p:cNvPr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97791" y="6029719"/>
              <a:ext cx="292217" cy="292217"/>
            </a:xfrm>
            <a:prstGeom prst="rect">
              <a:avLst/>
            </a:prstGeom>
          </p:spPr>
        </p:pic>
      </p:grp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en-US">
                <a:solidFill>
                  <a:srgbClr val="008000"/>
                </a:solidFill>
                <a:latin typeface="Helvetica"/>
                <a:cs typeface="Helvetica"/>
              </a:rPr>
              <a:t>Click to edit Master title style</a:t>
            </a:r>
            <a:endParaRPr lang="en-US" dirty="0">
              <a:solidFill>
                <a:srgbClr val="008000"/>
              </a:solidFill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3111883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3159C6B-7A95-4F94-B645-105007EDC9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16D2086-90C6-4185-ACFC-328E1B4DF5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1877159-020B-4A83-9162-C51494FAA5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68A0C-CB95-493A-B5C4-5FD6B5EC5CFD}" type="datetimeFigureOut">
              <a:rPr lang="en-US" smtClean="0"/>
              <a:t>7/8/2019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D374987-4E4E-41A4-A41E-46BA25777D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41EA257-1F77-4AE9-B037-53D7B55424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A60F7-A674-42A8-BCF3-224D7B1B31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8989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F3212C5-8AF3-45C5-91DA-DDA6FEFE4F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BED09BCB-B477-4331-AA3F-960C47D09C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55360C1-EBFE-410F-9A7D-5CBFB816F8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68A0C-CB95-493A-B5C4-5FD6B5EC5CFD}" type="datetimeFigureOut">
              <a:rPr lang="en-US" smtClean="0"/>
              <a:t>7/8/2019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06517A0-EE25-452A-83C3-F10DAB4CEC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595FDF6-E1BD-4E98-AAAD-85A7B7D095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A60F7-A674-42A8-BCF3-224D7B1B31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0961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9DCDB44-2D0D-4A17-8564-02D2A5F0EA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9C74405-F3BD-4FDA-A72F-00E85AC5E8D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2007936E-0296-4FEF-AAF2-AA63059DDF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6858EAF4-ABCB-4E78-8FDD-C3001CD053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68A0C-CB95-493A-B5C4-5FD6B5EC5CFD}" type="datetimeFigureOut">
              <a:rPr lang="en-US" smtClean="0"/>
              <a:t>7/8/2019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CB006619-B1EB-4D70-BE26-2E2062F606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3668BAB5-7771-4A6C-912D-17B134B65F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A60F7-A674-42A8-BCF3-224D7B1B31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1391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2E9623C-1EB1-4F75-B744-DD1D6EB4BE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28ECB767-D8A4-45F5-AB31-997E2F24DD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9D1D8781-153A-453F-ABFA-2C08D68E45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FF2BE043-9C1C-4377-88DC-3DE09E6ADB1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8DF677EE-8983-4443-8C88-B66D98D13E8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3916CDA5-5EBF-4824-AFEA-3A8A164C2D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68A0C-CB95-493A-B5C4-5FD6B5EC5CFD}" type="datetimeFigureOut">
              <a:rPr lang="en-US" smtClean="0"/>
              <a:t>7/8/2019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117ECE30-021C-492B-99D5-5EB281C364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D344AA13-84FF-4F2B-960F-E2A27A8CCF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A60F7-A674-42A8-BCF3-224D7B1B31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6956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1778DEC-2F40-4E76-AF83-BE57ED0A90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678351AA-3850-4221-90C5-388FC3CC6F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68A0C-CB95-493A-B5C4-5FD6B5EC5CFD}" type="datetimeFigureOut">
              <a:rPr lang="en-US" smtClean="0"/>
              <a:t>7/8/2019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55B0DFCE-93CA-4952-8267-6434702532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3AD0F6CB-3B6A-4CA4-A7AA-25ECB557E8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A60F7-A674-42A8-BCF3-224D7B1B31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3630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BE332A28-826C-4F22-8BBC-E01D81C3D4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68A0C-CB95-493A-B5C4-5FD6B5EC5CFD}" type="datetimeFigureOut">
              <a:rPr lang="en-US" smtClean="0"/>
              <a:t>7/8/2019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4C85F571-0417-4579-90FA-53DD7D84BE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B22F0287-6CE0-4B1F-B001-40A4A0B2A8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A60F7-A674-42A8-BCF3-224D7B1B31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0802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EE0E294-A602-46C8-B0E3-8ED524C9CF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15583DD-1310-4F49-BB73-3BAF8F0A4D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A0BB1656-AD96-4B38-98C6-6EB70BE7F5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2E116F55-0E58-4EE2-855D-6765609249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68A0C-CB95-493A-B5C4-5FD6B5EC5CFD}" type="datetimeFigureOut">
              <a:rPr lang="en-US" smtClean="0"/>
              <a:t>7/8/2019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AF4AFABA-4856-4C80-874C-01297BFCD2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6F2D8FD2-8D49-4477-86F0-4046316E37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A60F7-A674-42A8-BCF3-224D7B1B31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8364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18333DB-D97D-4D91-A76A-5E3F0481BA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C74330B2-8D21-4698-A798-6B0A35F65E5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4C0B17C0-C1C5-4200-8DAD-AF1D4EC358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550217B2-3948-43EC-9A56-FD95402AF8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68A0C-CB95-493A-B5C4-5FD6B5EC5CFD}" type="datetimeFigureOut">
              <a:rPr lang="en-US" smtClean="0"/>
              <a:t>7/8/2019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8F3980B8-5EF7-45AD-9FB2-818BAE09FE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70C972F2-8CA9-43DC-92B9-649D579322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A60F7-A674-42A8-BCF3-224D7B1B31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9129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7738AC37-6E4A-4D15-B1CE-A271D0AFA2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BB3D84F5-0523-4752-9084-2FCFEBFFE7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38C6671-1D94-4954-B292-38B94044B26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368A0C-CB95-493A-B5C4-5FD6B5EC5CFD}" type="datetimeFigureOut">
              <a:rPr lang="en-US" smtClean="0"/>
              <a:t>7/8/2019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2DCE217-235E-4CA3-A5E7-0B251C3C764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7FA3B9F-EB21-4EF9-856B-6063A868900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4A60F7-A674-42A8-BCF3-224D7B1B31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9727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DE4096F7-465B-43E7-8692-15F4FF54D58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3517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xmlns="" id="{7F258A36-A749-4C2E-8284-F38DF74F830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3600" b="1" dirty="0"/>
              <a:t>The Role of Human Resource Management in Institutional Effectiveness: A Comparative Study of Two Ghanaian Universities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/>
              <a:t>By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D3A1C0AC-0285-4F9F-8E30-4FFD5FBD342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3600" dirty="0" err="1"/>
              <a:t>Dr.</a:t>
            </a:r>
            <a:r>
              <a:rPr lang="en-GB" sz="3600" dirty="0"/>
              <a:t> Paul </a:t>
            </a:r>
            <a:r>
              <a:rPr lang="en-GB" sz="3600" dirty="0" err="1"/>
              <a:t>Kwadwo</a:t>
            </a:r>
            <a:r>
              <a:rPr lang="en-GB" sz="3600" dirty="0"/>
              <a:t> Addo, Ms. Felicia </a:t>
            </a:r>
            <a:r>
              <a:rPr lang="en-GB" sz="3600" dirty="0" err="1"/>
              <a:t>Amankwah</a:t>
            </a:r>
            <a:r>
              <a:rPr lang="en-GB" sz="3600" dirty="0"/>
              <a:t>  &amp; Solomon </a:t>
            </a:r>
            <a:r>
              <a:rPr lang="en-GB" sz="3600" dirty="0" err="1"/>
              <a:t>Panford</a:t>
            </a:r>
            <a:r>
              <a:rPr lang="en-GB" sz="3600" dirty="0"/>
              <a:t> Esq, APR.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1275765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A531571-A879-3A43-8EE1-00860BB310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Recommendations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3784C2B-7368-974F-A2F6-137E5C933A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36431"/>
            <a:ext cx="10515600" cy="4840532"/>
          </a:xfrm>
        </p:spPr>
        <p:txBody>
          <a:bodyPr>
            <a:normAutofit fontScale="92500" lnSpcReduction="10000"/>
          </a:bodyPr>
          <a:lstStyle/>
          <a:p>
            <a:r>
              <a:rPr lang="en-GB" dirty="0"/>
              <a:t>There is the need for institutions to put structures and mechanisms in place to ensure continuous organisational feedback</a:t>
            </a:r>
          </a:p>
          <a:p>
            <a:r>
              <a:rPr lang="en-GB" dirty="0"/>
              <a:t>Institutions must use feedback and put in a place a system for implementing High Performance Work Systems</a:t>
            </a:r>
          </a:p>
          <a:p>
            <a:r>
              <a:rPr lang="en-GB" dirty="0"/>
              <a:t>There is the need for HR audit to ensure procedures aligns with the Labour Act, University Acts, Statutes and Policies</a:t>
            </a:r>
          </a:p>
          <a:p>
            <a:r>
              <a:rPr lang="en-GB" dirty="0"/>
              <a:t>Adequate budgetary provision for HR related activities</a:t>
            </a:r>
          </a:p>
          <a:p>
            <a:r>
              <a:rPr lang="en-GB" dirty="0"/>
              <a:t>HR Registrars in particular must be supported to attend international conferences and study tours to broaden their knowledge in current trends in HR</a:t>
            </a:r>
          </a:p>
          <a:p>
            <a:r>
              <a:rPr lang="en-GB" dirty="0"/>
              <a:t>There is the need for Registrars to also specialise in specific areas of HR to enable them give top class professional services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02985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F700885-2FAA-4E90-86D0-CAEBCC9483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5722125"/>
          </a:xfrm>
        </p:spPr>
        <p:txBody>
          <a:bodyPr/>
          <a:lstStyle/>
          <a:p>
            <a:endParaRPr lang="en-GB" sz="28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E25C2F6D-AE1F-4323-AC8D-B08B1A6386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56179" y="274639"/>
            <a:ext cx="7315200" cy="57197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55732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54CDDE0-05CB-453E-9C9E-0771687561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Presentation 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BFE662A-EC71-429E-838E-5AD75C0A5F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  <a:p>
            <a:r>
              <a:rPr lang="en-US" dirty="0"/>
              <a:t>Overview of the Two Institutions</a:t>
            </a:r>
          </a:p>
          <a:p>
            <a:r>
              <a:rPr lang="en-US" dirty="0"/>
              <a:t>Problem Context and Purpose</a:t>
            </a:r>
          </a:p>
          <a:p>
            <a:r>
              <a:rPr lang="en-US" dirty="0"/>
              <a:t>Methodology</a:t>
            </a:r>
          </a:p>
          <a:p>
            <a:r>
              <a:rPr lang="en-US" dirty="0"/>
              <a:t>The Role of HR in Organizational Effectiveness</a:t>
            </a:r>
          </a:p>
          <a:p>
            <a:r>
              <a:rPr lang="en-US" dirty="0"/>
              <a:t>Evaluation of HR Policies and Procedure</a:t>
            </a:r>
          </a:p>
          <a:p>
            <a:r>
              <a:rPr lang="en-US" dirty="0"/>
              <a:t>Findings and Conclusions</a:t>
            </a:r>
          </a:p>
          <a:p>
            <a:r>
              <a:rPr lang="en-US" dirty="0"/>
              <a:t>Recommendations  </a:t>
            </a:r>
          </a:p>
        </p:txBody>
      </p:sp>
    </p:spTree>
    <p:extLst>
      <p:ext uri="{BB962C8B-B14F-4D97-AF65-F5344CB8AC3E}">
        <p14:creationId xmlns:p14="http://schemas.microsoft.com/office/powerpoint/2010/main" val="39227702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DBDAC85-44D1-F24C-A2F5-C2324FFF88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E1D5614-6D4E-E545-BD72-B5A1325628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Institutions design strategic plans to achieve its objectives</a:t>
            </a:r>
          </a:p>
          <a:p>
            <a:endParaRPr lang="en-US" dirty="0"/>
          </a:p>
          <a:p>
            <a:r>
              <a:rPr lang="en-US" dirty="0"/>
              <a:t>There is growing increased awareness on institutional effectiveness and performance</a:t>
            </a:r>
          </a:p>
          <a:p>
            <a:endParaRPr lang="en-US" dirty="0"/>
          </a:p>
          <a:p>
            <a:r>
              <a:rPr lang="en-US" dirty="0"/>
              <a:t>HR has a major role in institutional effectiveness</a:t>
            </a:r>
          </a:p>
          <a:p>
            <a:endParaRPr lang="en-US" dirty="0"/>
          </a:p>
          <a:p>
            <a:r>
              <a:rPr lang="en-US" dirty="0"/>
              <a:t>There is the need to examine innovative approaches to HR practices in higher educational institutions in Africa and Caribbean</a:t>
            </a:r>
          </a:p>
        </p:txBody>
      </p:sp>
    </p:spTree>
    <p:extLst>
      <p:ext uri="{BB962C8B-B14F-4D97-AF65-F5344CB8AC3E}">
        <p14:creationId xmlns:p14="http://schemas.microsoft.com/office/powerpoint/2010/main" val="16512245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81ED8BA-43F9-D241-8DAE-526B1B3C98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 of the Two Universities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xmlns="" id="{16768F2C-6199-7D49-A14D-922E1F51968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91058902"/>
              </p:ext>
            </p:extLst>
          </p:nvPr>
        </p:nvGraphicFramePr>
        <p:xfrm>
          <a:off x="838200" y="1271256"/>
          <a:ext cx="10515600" cy="5394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200">
                  <a:extLst>
                    <a:ext uri="{9D8B030D-6E8A-4147-A177-3AD203B41FA5}">
                      <a16:colId xmlns:a16="http://schemas.microsoft.com/office/drawing/2014/main" xmlns="" val="1027081291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xmlns="" val="1020255865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xmlns="" val="546154462"/>
                    </a:ext>
                  </a:extLst>
                </a:gridCol>
              </a:tblGrid>
              <a:tr h="36459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KNUST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UENR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203187809"/>
                  </a:ext>
                </a:extLst>
              </a:tr>
              <a:tr h="629300">
                <a:tc>
                  <a:txBody>
                    <a:bodyPr/>
                    <a:lstStyle/>
                    <a:p>
                      <a:r>
                        <a:rPr lang="en-US" dirty="0"/>
                        <a:t>Year of Establishment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Government Ordinance in October 6, 1951</a:t>
                      </a:r>
                      <a:r>
                        <a:rPr lang="en-US" dirty="0">
                          <a:effectLst/>
                        </a:rPr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Act of Parliament Act 830 (2011)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 </a:t>
                      </a:r>
                      <a:r>
                        <a:rPr lang="en-GB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December, 2011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853520249"/>
                  </a:ext>
                </a:extLst>
              </a:tr>
              <a:tr h="629300">
                <a:tc>
                  <a:txBody>
                    <a:bodyPr/>
                    <a:lstStyle/>
                    <a:p>
                      <a:r>
                        <a:rPr lang="en-US" dirty="0"/>
                        <a:t>Purpose/Student Population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Public funded Institution/45,OOO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Public funded Institution/6,000</a:t>
                      </a: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93370435"/>
                  </a:ext>
                </a:extLst>
              </a:tr>
              <a:tr h="2517203">
                <a:tc>
                  <a:txBody>
                    <a:bodyPr/>
                    <a:lstStyle/>
                    <a:p>
                      <a:r>
                        <a:rPr lang="en-US" dirty="0"/>
                        <a:t>Vision Statement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“to be globally recognised as the Premier Centre of excellence in Africa for teaching in Science and Technology for development; producing high calibre graduates with knowledge and expertise to support the industrial and socio-economic development of Ghana and Africa.”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“to train the next generation of experts and provide cutting-edge research to support Ghana and Africa’s development on energy and natural resources.”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001951453"/>
                  </a:ext>
                </a:extLst>
              </a:tr>
              <a:tr h="1154219">
                <a:tc>
                  <a:txBody>
                    <a:bodyPr/>
                    <a:lstStyle/>
                    <a:p>
                      <a:r>
                        <a:rPr lang="en-US" dirty="0"/>
                        <a:t>HR Structure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Well-functioning HR division made up of sections headed by Deputy Registrar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Functioning HR department headed by a Senior Assistant Registrar.</a:t>
                      </a:r>
                      <a:endParaRPr lang="en-US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5027450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845333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D94948A-07D7-2C4C-8EE7-E4B1B4041C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Context and Purpose of Study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CA76E12-2B20-1F41-9B01-D9FB71CA13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Institutions around the world have functional systems of HR with a well-integrated management system</a:t>
            </a:r>
          </a:p>
          <a:p>
            <a:r>
              <a:rPr lang="en-GB" dirty="0"/>
              <a:t>This is not the case in developing countries like Ghana</a:t>
            </a:r>
          </a:p>
          <a:p>
            <a:r>
              <a:rPr lang="en-GB" dirty="0"/>
              <a:t>HR is still evolving from its former role of “personnel management”</a:t>
            </a:r>
          </a:p>
          <a:p>
            <a:r>
              <a:rPr lang="en-GB" dirty="0"/>
              <a:t>Institutions in Ghana often do not have adequate resources to deploy effective Human Resource Management System</a:t>
            </a:r>
            <a:r>
              <a:rPr lang="en-US" dirty="0"/>
              <a:t> </a:t>
            </a:r>
          </a:p>
          <a:p>
            <a:r>
              <a:rPr lang="en-GB" dirty="0"/>
              <a:t>Comparative analysis between an older university and a younger university to appreciate their HR policies and practices is needed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99733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00471B6-4676-7744-87B2-98EAABC874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Methodology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3241F2A-275F-2A46-B89C-4AC0FCB77D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Content analysis of HR related policies, manuals and practices</a:t>
            </a:r>
          </a:p>
          <a:p>
            <a:endParaRPr lang="en-US" dirty="0"/>
          </a:p>
          <a:p>
            <a:r>
              <a:rPr lang="en-US" dirty="0"/>
              <a:t>Sample from two strata of “old” and “young” based on year of establishment</a:t>
            </a:r>
          </a:p>
          <a:p>
            <a:endParaRPr lang="en-US" dirty="0"/>
          </a:p>
          <a:p>
            <a:r>
              <a:rPr lang="en-US" dirty="0"/>
              <a:t>Semi-structure interviews of HR Heads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68955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59E1846-B00F-604B-876E-978FC3E482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HR in Organizational Effectiveness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8E574AC-988A-864C-9801-2BEFC23C10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Organizations like HEI are increasingly becoming aware of the fact that developing human resource policies and practices may improve performance in a number of ways including productivity and quality</a:t>
            </a:r>
            <a:r>
              <a:rPr lang="en-US" dirty="0"/>
              <a:t> (</a:t>
            </a:r>
            <a:r>
              <a:rPr lang="en-GB" dirty="0" err="1"/>
              <a:t>Voorde</a:t>
            </a:r>
            <a:r>
              <a:rPr lang="en-GB" dirty="0"/>
              <a:t> et al., 2010) </a:t>
            </a:r>
          </a:p>
          <a:p>
            <a:r>
              <a:rPr lang="en-GB" dirty="0"/>
              <a:t>Studies have proven that human resource interventions such as training, performance management and career development have an influence on building employees’ capabilities which transcends to organizational effectiveness (Kehoe &amp; Wright, 2013; Sung &amp; Choi, 2014; </a:t>
            </a:r>
            <a:r>
              <a:rPr lang="en-GB" dirty="0" err="1"/>
              <a:t>Potnuru</a:t>
            </a:r>
            <a:r>
              <a:rPr lang="en-GB" dirty="0"/>
              <a:t> &amp; Sahoo, 2016)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9080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FAEE3A4-DB33-D347-8448-90D23DFB04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 Evaluation of KNUST and UENR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xmlns="" id="{8F89664A-F4F9-264F-9796-E2588C70611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80290913"/>
              </p:ext>
            </p:extLst>
          </p:nvPr>
        </p:nvGraphicFramePr>
        <p:xfrm>
          <a:off x="838200" y="1825625"/>
          <a:ext cx="10515600" cy="4668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200">
                  <a:extLst>
                    <a:ext uri="{9D8B030D-6E8A-4147-A177-3AD203B41FA5}">
                      <a16:colId xmlns:a16="http://schemas.microsoft.com/office/drawing/2014/main" xmlns="" val="3488198840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xmlns="" val="2105892086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xmlns="" val="81024891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KNUST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UENR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6732956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Staff Recruitment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Policy exist, system of orientation but no comprehensive HR policy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Policy exist, system of orientation but no comprehensive HR policy</a:t>
                      </a: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6035072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Staff Training and Development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Study leave, Training and Development (draft),mentoring policies exist, Annual Institutionalized training exist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Study leave policy exist but NO policies on Training and </a:t>
                      </a:r>
                      <a:r>
                        <a:rPr lang="en-US" dirty="0" err="1"/>
                        <a:t>Developmentt</a:t>
                      </a:r>
                      <a:r>
                        <a:rPr lang="en-US" dirty="0"/>
                        <a:t> and mentoring. NO Annual Institutionalized training</a:t>
                      </a: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5731485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Staff Appraisal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PMS being introduced to replace traditional performance appraisal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Traditional performance appraisal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173266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Promotion and Appointments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Criteria exist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Criteria exist</a:t>
                      </a: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266095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HR Audit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 effective system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No effective system</a:t>
                      </a: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7426051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936865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34D7F50-CEB6-FA4E-96C5-6FCD2B2976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Findings and Conclusions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06149C4-B24C-CD48-BEF0-65DCD73513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Both institutions do not have a comprehensive HR policy</a:t>
            </a:r>
          </a:p>
          <a:p>
            <a:r>
              <a:rPr lang="en-GB" dirty="0"/>
              <a:t>KNUST have effective well decentralised sections for specific units but UENR have one composite office for HR due to its relatively “young” status</a:t>
            </a:r>
          </a:p>
          <a:p>
            <a:r>
              <a:rPr lang="en-GB" dirty="0"/>
              <a:t>Again, KNUST have mentoring policy, a formalised system of evaluating senior management and PMS policy and manuals which UENR is yet to have </a:t>
            </a:r>
          </a:p>
          <a:p>
            <a:r>
              <a:rPr lang="en-GB" dirty="0"/>
              <a:t>But both institutions require adequate funding and institutional support to function effectively especially supporting staff to obtain international exposure</a:t>
            </a:r>
            <a:endParaRPr lang="en-US" dirty="0"/>
          </a:p>
          <a:p>
            <a:r>
              <a:rPr lang="en-GB" dirty="0"/>
              <a:t>From the interview, it was realised that both institutions do not have strong system for conducting HR audit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07963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747</Words>
  <Application>Microsoft Office PowerPoint</Application>
  <PresentationFormat>Widescreen</PresentationFormat>
  <Paragraphs>80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Helvetica</vt:lpstr>
      <vt:lpstr>Office Theme</vt:lpstr>
      <vt:lpstr>The Role of Human Resource Management in Institutional Effectiveness: A Comparative Study of Two Ghanaian Universities By</vt:lpstr>
      <vt:lpstr>Presentation Outline</vt:lpstr>
      <vt:lpstr>Introduction</vt:lpstr>
      <vt:lpstr>Overview of the Two Universities</vt:lpstr>
      <vt:lpstr>Problem Context and Purpose of Study</vt:lpstr>
      <vt:lpstr>Methodology</vt:lpstr>
      <vt:lpstr>HR in Organizational Effectiveness</vt:lpstr>
      <vt:lpstr>An Evaluation of KNUST and UENR</vt:lpstr>
      <vt:lpstr>Findings and Conclusions</vt:lpstr>
      <vt:lpstr>Recommendations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NAIRNE-POWELL, Darien</dc:creator>
  <cp:lastModifiedBy>ROSE-PARKES,Marjorie E</cp:lastModifiedBy>
  <cp:revision>11</cp:revision>
  <dcterms:created xsi:type="dcterms:W3CDTF">2019-06-14T23:00:47Z</dcterms:created>
  <dcterms:modified xsi:type="dcterms:W3CDTF">2019-07-08T14:59:25Z</dcterms:modified>
</cp:coreProperties>
</file>