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7" d="100"/>
          <a:sy n="57" d="100"/>
        </p:scale>
        <p:origin x="331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-2766" y="-102"/>
      </p:cViewPr>
      <p:guideLst>
        <p:guide orient="horz" pos="29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/>
          <a:lstStyle>
            <a:lvl1pPr algn="r">
              <a:defRPr sz="1200"/>
            </a:lvl1pPr>
          </a:lstStyle>
          <a:p>
            <a:fld id="{CC543C1B-4CCB-4903-8DA6-B0B825DC77F2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703263"/>
            <a:ext cx="62452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73" tIns="46986" rIns="93973" bIns="469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0477"/>
            <a:ext cx="5661660" cy="4216241"/>
          </a:xfrm>
          <a:prstGeom prst="rect">
            <a:avLst/>
          </a:prstGeom>
        </p:spPr>
        <p:txBody>
          <a:bodyPr vert="horz" lIns="93973" tIns="46986" rIns="93973" bIns="469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9328"/>
            <a:ext cx="3066733" cy="468471"/>
          </a:xfrm>
          <a:prstGeom prst="rect">
            <a:avLst/>
          </a:prstGeom>
        </p:spPr>
        <p:txBody>
          <a:bodyPr vert="horz" lIns="93973" tIns="46986" rIns="93973" bIns="46986" rtlCol="0" anchor="b"/>
          <a:lstStyle>
            <a:lvl1pPr algn="r">
              <a:defRPr sz="1200"/>
            </a:lvl1pPr>
          </a:lstStyle>
          <a:p>
            <a:fld id="{9429BEA1-3325-497A-8B4D-62D6D7E5DE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6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9BEA1-3325-497A-8B4D-62D6D7E5DE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0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170408-CB00-493F-9726-0EDA89595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8E9F7E1-9F32-422B-872D-4C48A087C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E1EF7D-2E8E-4818-A245-076E06A2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35EBBE-05B3-4C29-A6B3-DABE0E7A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4CDA636-4C66-40A8-88AF-390D1D28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4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B1C1CD-AF00-4D26-840A-BC2C4DD7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7F64122-6736-49A9-88AB-0568CB81C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B746C9-7D51-4E6A-8FFE-320F83C2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1623E6-6B12-4307-A003-966B33B4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8DCB8DC-1529-44E6-B381-C4EB53C65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5B9698C-7CE6-44F1-B775-3D4677761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B246072-0DE0-4B31-8470-5702BA82D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5FD8A2-B955-46BF-808C-A9A2F334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8B5606C-4AB3-4EE8-A0EC-7BBAFE32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E2D305C-C213-4951-AE7B-8121D911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4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159C6B-7A95-4F94-B645-105007EDC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D2086-90C6-4185-ACFC-328E1B4DF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1877159-020B-4A83-9162-C51494FA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374987-4E4E-41A4-A41E-46BA25777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1EA257-1F77-4AE9-B037-53D7B5542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9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3212C5-8AF3-45C5-91DA-DDA6FEFE4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D09BCB-B477-4331-AA3F-960C47D0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5360C1-EBFE-410F-9A7D-5CBFB816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06517A0-EE25-452A-83C3-F10DAB4CE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95FDF6-E1BD-4E98-AAAD-85A7B7D0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9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DCDB44-2D0D-4A17-8564-02D2A5F0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C74405-F3BD-4FDA-A72F-00E85AC5E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007936E-0296-4FEF-AAF2-AA63059DD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58EAF4-ABCB-4E78-8FDD-C3001CD0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006619-B1EB-4D70-BE26-2E2062F6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68BAB5-7771-4A6C-912D-17B134B65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3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E9623C-1EB1-4F75-B744-DD1D6EB4B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8ECB767-D8A4-45F5-AB31-997E2F24D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D1D8781-153A-453F-ABFA-2C08D68E4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F2BE043-9C1C-4377-88DC-3DE09E6ADB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DF677EE-8983-4443-8C88-B66D98D13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916CDA5-5EBF-4824-AFEA-3A8A164C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17ECE30-021C-492B-99D5-5EB281C3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344AA13-84FF-4F2B-960F-E2A27A8C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9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778DEC-2F40-4E76-AF83-BE57ED0A9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78351AA-3850-4221-90C5-388FC3CC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5B0DFCE-93CA-4952-8267-643470253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AD0F6CB-3B6A-4CA4-A7AA-25ECB557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6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E332A28-826C-4F22-8BBC-E01D81C3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C85F571-0417-4579-90FA-53DD7D84B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22F0287-6CE0-4B1F-B001-40A4A0B2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E0E294-A602-46C8-B0E3-8ED524C9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15583DD-1310-4F49-BB73-3BAF8F0A4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0BB1656-AD96-4B38-98C6-6EB70BE7F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E116F55-0E58-4EE2-855D-67656092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F4AFABA-4856-4C80-874C-01297BFC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F2D8FD2-8D49-4477-86F0-4046316E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3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8333DB-D97D-4D91-A76A-5E3F0481B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74330B2-8D21-4698-A798-6B0A35F65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C0B17C0-C1C5-4200-8DAD-AF1D4EC35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50217B2-3948-43EC-9A56-FD95402AF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F3980B8-5EF7-45AD-9FB2-818BAE09F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C972F2-8CA9-43DC-92B9-649D57932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1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738AC37-6E4A-4D15-B1CE-A271D0AFA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B3D84F5-0523-4752-9084-2FCFEBFFE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38C6671-1D94-4954-B292-38B94044B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68A0C-CB95-493A-B5C4-5FD6B5EC5CFD}" type="datetimeFigureOut">
              <a:rPr lang="en-US" smtClean="0"/>
              <a:t>7/9/2019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DCE217-235E-4CA3-A5E7-0B251C3C7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7FA3B9F-EB21-4EF9-856B-6063A8689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60F7-A674-42A8-BCF3-224D7B1B3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7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E4096F7-465B-43E7-8692-15F4FF54D5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258A36-A749-4C2E-8284-F38DF74F8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1689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AUTHORS: VERONICA FORBES-BLAKE AND DR. VERNON DACOSTA</a:t>
            </a: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3A1C0AC-0285-4F9F-8E30-4FFD5FBD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92166"/>
            <a:ext cx="9144000" cy="356563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RESILIENCE MECHANISMS IN HIGHER EDUCATION: BUILDING BLOCKS FOR HEALTHY MENTAL ATTITUDES AND BEHAVIOUR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7576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Baldwin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diagnosis maintain contact with student and family and encourage the student’s return when symptoms are stable</a:t>
            </a:r>
          </a:p>
          <a:p>
            <a:r>
              <a:rPr lang="en-US" dirty="0" smtClean="0"/>
              <a:t>Ensure that there is a person with expertise/experience with mental illness on their disability services staff</a:t>
            </a:r>
          </a:p>
          <a:p>
            <a:r>
              <a:rPr lang="en-US" dirty="0" smtClean="0"/>
              <a:t>Provide </a:t>
            </a:r>
            <a:r>
              <a:rPr lang="en-US" dirty="0" err="1" smtClean="0"/>
              <a:t>counselling</a:t>
            </a:r>
            <a:r>
              <a:rPr lang="en-US" dirty="0" smtClean="0"/>
              <a:t> and support services to assist in a student’s success when re-entering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72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Resilience building blocks can promote healthy mental attitude and </a:t>
            </a:r>
            <a:r>
              <a:rPr lang="en-US" dirty="0" err="1" smtClean="0"/>
              <a:t>behaviour</a:t>
            </a:r>
            <a:r>
              <a:rPr lang="en-US" dirty="0" smtClean="0"/>
              <a:t> on campus in some instances</a:t>
            </a:r>
          </a:p>
          <a:p>
            <a:r>
              <a:rPr lang="en-US" dirty="0" smtClean="0"/>
              <a:t>Higher level of retention and graduation</a:t>
            </a:r>
          </a:p>
          <a:p>
            <a:r>
              <a:rPr lang="en-US" dirty="0" smtClean="0"/>
              <a:t>Caribbean HEIs can learn from the experiences of other countries based on their particular needs, culture, legal framework and socio-economic peculiarities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985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authors of this paper hope that Caribbean HEIs can better appreciate the role that resilience building blocks can play in some instances</a:t>
            </a:r>
          </a:p>
          <a:p>
            <a:r>
              <a:rPr lang="en-US" dirty="0" smtClean="0"/>
              <a:t>Students can be empowered particularly freshmen as some of them walk the tightrope of mental health</a:t>
            </a:r>
          </a:p>
          <a:p>
            <a:r>
              <a:rPr lang="en-US" dirty="0" smtClean="0"/>
              <a:t>Lesson-drawing will prove to be instructive despite the various innuendos</a:t>
            </a:r>
          </a:p>
          <a:p>
            <a:r>
              <a:rPr lang="en-US" dirty="0" smtClean="0"/>
              <a:t>Stimulant for more </a:t>
            </a:r>
            <a:r>
              <a:rPr lang="en-US" dirty="0" err="1" smtClean="0"/>
              <a:t>indepth</a:t>
            </a:r>
            <a:r>
              <a:rPr lang="en-US" dirty="0" smtClean="0"/>
              <a:t> research and contribute to the improvement in administrative practices</a:t>
            </a:r>
          </a:p>
          <a:p>
            <a:r>
              <a:rPr lang="en-US" dirty="0" smtClean="0"/>
              <a:t>New times certainly require new approaches to higher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4CDDE0-05CB-453E-9C9E-07716875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FE662A-EC71-429E-838E-5AD75C0A5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highlight how resilience building blocks can be used at a greater level in some cases to promote healthy mental attitude and </a:t>
            </a:r>
            <a:r>
              <a:rPr lang="en-US" dirty="0" err="1" smtClean="0"/>
              <a:t>behaviour</a:t>
            </a:r>
            <a:r>
              <a:rPr lang="en-US" dirty="0" smtClean="0"/>
              <a:t> on campus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77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35% of freshmen have mental illness (WHO 2014)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Caribbean HEIs can better promote positive mental health attitude and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Retention and graduation rates could increase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Cost-saving would be facilitated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Decreased medical bills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Less psychological impact on students and families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Less socio-economic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96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Resilience: the ability of people to achieve good outcomes in spite of serious threats to adaptation or development (Masten:2001)</a:t>
            </a:r>
          </a:p>
          <a:p>
            <a:r>
              <a:rPr lang="en-US" dirty="0" smtClean="0"/>
              <a:t>Mental health: a state of well-being in which every individual realizes his or her own potential, can cope with the normal stresses of life, etc. (WHO Fact Files)</a:t>
            </a:r>
          </a:p>
          <a:p>
            <a:r>
              <a:rPr lang="en-US" dirty="0" smtClean="0"/>
              <a:t>Hence mechanisms that encourage the ability of people to achieve good outcomes: building blocks for promoting well </a:t>
            </a:r>
            <a:r>
              <a:rPr lang="en-US" dirty="0" err="1" smtClean="0"/>
              <a:t>beling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5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Documentary research </a:t>
            </a:r>
          </a:p>
          <a:p>
            <a:r>
              <a:rPr lang="en-US" dirty="0" smtClean="0"/>
              <a:t>Sherry Benton</a:t>
            </a:r>
          </a:p>
          <a:p>
            <a:r>
              <a:rPr lang="en-US" dirty="0" smtClean="0"/>
              <a:t>Daniel Eisenberg et al</a:t>
            </a:r>
          </a:p>
          <a:p>
            <a:r>
              <a:rPr lang="en-US" dirty="0" smtClean="0"/>
              <a:t>Queen’s University Commission </a:t>
            </a:r>
          </a:p>
          <a:p>
            <a:r>
              <a:rPr lang="en-US" dirty="0" smtClean="0"/>
              <a:t>Laura Davidson et al </a:t>
            </a:r>
          </a:p>
          <a:p>
            <a:r>
              <a:rPr lang="en-US" dirty="0" smtClean="0"/>
              <a:t>Marjorie Baldwin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6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Sherry Benton		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self-medicate</a:t>
            </a:r>
          </a:p>
          <a:p>
            <a:r>
              <a:rPr lang="en-US" dirty="0" smtClean="0"/>
              <a:t>Be proactive about overall health</a:t>
            </a:r>
          </a:p>
          <a:p>
            <a:r>
              <a:rPr lang="en-US" dirty="0" smtClean="0"/>
              <a:t>Know when it is time to ask for help</a:t>
            </a:r>
          </a:p>
          <a:p>
            <a:r>
              <a:rPr lang="en-US" dirty="0" smtClean="0"/>
              <a:t>Meet with a professional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Daniel Eisenberg et 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Academic advising</a:t>
            </a:r>
          </a:p>
          <a:p>
            <a:r>
              <a:rPr lang="en-US" dirty="0" smtClean="0"/>
              <a:t>Online programmes</a:t>
            </a:r>
          </a:p>
          <a:p>
            <a:r>
              <a:rPr lang="en-US" dirty="0" smtClean="0"/>
              <a:t>Student data analytics</a:t>
            </a:r>
          </a:p>
          <a:p>
            <a:r>
              <a:rPr lang="en-US" dirty="0" smtClean="0"/>
              <a:t>First-year-experience (FYE) seminars and other courses</a:t>
            </a:r>
          </a:p>
          <a:p>
            <a:r>
              <a:rPr lang="en-US" dirty="0" smtClean="0"/>
              <a:t>Peer support groups</a:t>
            </a:r>
          </a:p>
          <a:p>
            <a:r>
              <a:rPr lang="en-US" dirty="0" smtClean="0"/>
              <a:t>Prevention and intervention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1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Queen’s University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a healthy community and a culture of health and wellness, understanding and helpfulness</a:t>
            </a:r>
          </a:p>
          <a:p>
            <a:r>
              <a:rPr lang="en-US" dirty="0" smtClean="0"/>
              <a:t>Facilitate transitions/adjustments to university life and foster resilience, coping and other life skills</a:t>
            </a:r>
          </a:p>
          <a:p>
            <a:r>
              <a:rPr lang="en-US" dirty="0" smtClean="0"/>
              <a:t>Actively encourage help-seeking and helping </a:t>
            </a:r>
            <a:r>
              <a:rPr lang="en-US" dirty="0" err="1" smtClean="0"/>
              <a:t>behaviours</a:t>
            </a:r>
            <a:r>
              <a:rPr lang="en-US" dirty="0" smtClean="0"/>
              <a:t>  - assistance, accommodation and treatment to students in difficulty</a:t>
            </a:r>
          </a:p>
          <a:p>
            <a:r>
              <a:rPr lang="en-US" dirty="0" smtClean="0"/>
              <a:t>Provide accessible, high-quality health services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55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social networks</a:t>
            </a:r>
          </a:p>
          <a:p>
            <a:r>
              <a:rPr lang="en-US" dirty="0" smtClean="0"/>
              <a:t>Help students develop life skills</a:t>
            </a:r>
          </a:p>
          <a:p>
            <a:r>
              <a:rPr lang="en-US" dirty="0" smtClean="0"/>
              <a:t>Identify students at risk</a:t>
            </a:r>
          </a:p>
          <a:p>
            <a:r>
              <a:rPr lang="en-US" dirty="0" smtClean="0"/>
              <a:t>Increase student help-seeking</a:t>
            </a:r>
          </a:p>
          <a:p>
            <a:r>
              <a:rPr lang="en-US" dirty="0" smtClean="0"/>
              <a:t>Restrict student access to potentially lethal means of self-harm/suicide</a:t>
            </a:r>
          </a:p>
          <a:p>
            <a:r>
              <a:rPr lang="en-US" dirty="0" smtClean="0"/>
              <a:t>Increase access to effective services and develop and follow crisis management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44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495</Words>
  <Application>Microsoft Office PowerPoint</Application>
  <PresentationFormat>Widescreen</PresentationFormat>
  <Paragraphs>64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AUTHORS: VERONICA FORBES-BLAKE AND DR. VERNON DACOSTA</vt:lpstr>
      <vt:lpstr>OBJECTIVE</vt:lpstr>
      <vt:lpstr> </vt:lpstr>
      <vt:lpstr>CONCEPTUALIZATION</vt:lpstr>
      <vt:lpstr>METHODOLOGY</vt:lpstr>
      <vt:lpstr>Sherry Benton   </vt:lpstr>
      <vt:lpstr>Daniel Eisenberg et al</vt:lpstr>
      <vt:lpstr>Queen’s University</vt:lpstr>
      <vt:lpstr>Davidson</vt:lpstr>
      <vt:lpstr>Baldwin</vt:lpstr>
      <vt:lpstr>Results  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NAIRNE-POWELL, Darien</dc:creator>
  <cp:lastModifiedBy>ROSE-PARKES,Marjorie E</cp:lastModifiedBy>
  <cp:revision>13</cp:revision>
  <cp:lastPrinted>2019-07-05T23:28:41Z</cp:lastPrinted>
  <dcterms:created xsi:type="dcterms:W3CDTF">2019-06-14T23:00:47Z</dcterms:created>
  <dcterms:modified xsi:type="dcterms:W3CDTF">2019-07-09T16:33:22Z</dcterms:modified>
</cp:coreProperties>
</file>