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38"/>
  </p:notesMasterIdLst>
  <p:sldIdLst>
    <p:sldId id="258" r:id="rId3"/>
    <p:sldId id="279" r:id="rId4"/>
    <p:sldId id="268" r:id="rId5"/>
    <p:sldId id="280" r:id="rId6"/>
    <p:sldId id="257" r:id="rId7"/>
    <p:sldId id="277" r:id="rId8"/>
    <p:sldId id="260" r:id="rId9"/>
    <p:sldId id="278" r:id="rId10"/>
    <p:sldId id="261" r:id="rId11"/>
    <p:sldId id="304" r:id="rId12"/>
    <p:sldId id="274" r:id="rId13"/>
    <p:sldId id="300" r:id="rId14"/>
    <p:sldId id="263" r:id="rId15"/>
    <p:sldId id="306" r:id="rId16"/>
    <p:sldId id="265" r:id="rId17"/>
    <p:sldId id="266" r:id="rId18"/>
    <p:sldId id="309" r:id="rId19"/>
    <p:sldId id="267" r:id="rId20"/>
    <p:sldId id="281" r:id="rId21"/>
    <p:sldId id="285" r:id="rId22"/>
    <p:sldId id="283" r:id="rId23"/>
    <p:sldId id="286" r:id="rId24"/>
    <p:sldId id="303" r:id="rId25"/>
    <p:sldId id="290" r:id="rId26"/>
    <p:sldId id="308" r:id="rId27"/>
    <p:sldId id="291" r:id="rId28"/>
    <p:sldId id="292" r:id="rId29"/>
    <p:sldId id="289" r:id="rId30"/>
    <p:sldId id="296" r:id="rId31"/>
    <p:sldId id="298" r:id="rId32"/>
    <p:sldId id="297" r:id="rId33"/>
    <p:sldId id="305" r:id="rId34"/>
    <p:sldId id="269" r:id="rId35"/>
    <p:sldId id="299" r:id="rId36"/>
    <p:sldId id="276"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19" autoAdjust="0"/>
    <p:restoredTop sz="94660"/>
  </p:normalViewPr>
  <p:slideViewPr>
    <p:cSldViewPr snapToGrid="0">
      <p:cViewPr varScale="1">
        <p:scale>
          <a:sx n="57" d="100"/>
          <a:sy n="57" d="100"/>
        </p:scale>
        <p:origin x="250"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charts/_rels/chart1.xml.rels><?xml version="1.0" encoding="UTF-8" standalone="yes"?>
<Relationships xmlns="http://schemas.openxmlformats.org/package/2006/relationships"><Relationship Id="rId3" Type="http://schemas.openxmlformats.org/officeDocument/2006/relationships/oleObject" Target="file:///D:\AAA%20Research%20Cross%20Border%20Collaboration%20re%20ACHEA%202019\ACHEA%20Survey%20data%20of%20cross-border%20collaborative%20capacity%20in%20higher%20education%20-%20J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AAA%20Research%20Cross%20Border%20Collaboration%20re%20ACHEA%202019\ACHEA%20Survey%20data%20of%20cross-border%20collaborative%20capacity%20in%20higher%20education%20-%20J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Claire%20Sutherland\AppData\Local\Temp\Temp2_Data_All_190612.zip\Survey%20of%20cross-border%20collaborative%20capacity%20in%20higher%20education%20-%20J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D:\AAA%20Research%20Cross%20Border%20Collaboration%20re%20ACHEA%202019\ACHEA%20Survey%20data%20of%20cross-border%20collaborative%20capacity%20in%20higher%20education%20-%20Ja.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D:\AAA%20Research%20Cross%20Border%20Collaboration%20re%20ACHEA%202019\ACHEA%20Survey%20data%20of%20cross-border%20collaborative%20capacity%20in%20higher%20education%20-%20Ja.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JM" dirty="0"/>
              <a:t>Job Role</a:t>
            </a:r>
            <a:r>
              <a:rPr lang="en-JM" baseline="0" dirty="0"/>
              <a:t> of Respondents by Percent</a:t>
            </a:r>
            <a:endParaRPr lang="en-JM"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600A-4BFA-A5D8-0C52413492C0}"/>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600A-4BFA-A5D8-0C52413492C0}"/>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600A-4BFA-A5D8-0C52413492C0}"/>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600A-4BFA-A5D8-0C52413492C0}"/>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600A-4BFA-A5D8-0C52413492C0}"/>
              </c:ext>
            </c:extLst>
          </c:dPt>
          <c:dPt>
            <c:idx val="5"/>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B-600A-4BFA-A5D8-0C52413492C0}"/>
              </c:ext>
            </c:extLst>
          </c:dPt>
          <c:dPt>
            <c:idx val="6"/>
            <c:bubble3D val="0"/>
            <c:spPr>
              <a:solidFill>
                <a:schemeClr val="accent1">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D-600A-4BFA-A5D8-0C52413492C0}"/>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Sheet5!$A$2:$A$8</c:f>
              <c:strCache>
                <c:ptCount val="7"/>
                <c:pt idx="0">
                  <c:v>President</c:v>
                </c:pt>
                <c:pt idx="1">
                  <c:v>International Director</c:v>
                </c:pt>
                <c:pt idx="2">
                  <c:v>Dean</c:v>
                </c:pt>
                <c:pt idx="3">
                  <c:v>Academic Management</c:v>
                </c:pt>
                <c:pt idx="4">
                  <c:v>Other Administrator</c:v>
                </c:pt>
                <c:pt idx="5">
                  <c:v>Lecturer</c:v>
                </c:pt>
                <c:pt idx="6">
                  <c:v>Other</c:v>
                </c:pt>
              </c:strCache>
            </c:strRef>
          </c:cat>
          <c:val>
            <c:numRef>
              <c:f>Sheet5!$B$2:$B$8</c:f>
              <c:numCache>
                <c:formatCode>0</c:formatCode>
                <c:ptCount val="7"/>
                <c:pt idx="0">
                  <c:v>12</c:v>
                </c:pt>
                <c:pt idx="1">
                  <c:v>8</c:v>
                </c:pt>
                <c:pt idx="2">
                  <c:v>4</c:v>
                </c:pt>
                <c:pt idx="3">
                  <c:v>32</c:v>
                </c:pt>
                <c:pt idx="4">
                  <c:v>12</c:v>
                </c:pt>
                <c:pt idx="5">
                  <c:v>20</c:v>
                </c:pt>
                <c:pt idx="6">
                  <c:v>12</c:v>
                </c:pt>
              </c:numCache>
            </c:numRef>
          </c:val>
          <c:extLst xmlns:c16r2="http://schemas.microsoft.com/office/drawing/2015/06/chart">
            <c:ext xmlns:c16="http://schemas.microsoft.com/office/drawing/2014/chart" uri="{C3380CC4-5D6E-409C-BE32-E72D297353CC}">
              <c16:uniqueId val="{00000012-600A-4BFA-A5D8-0C52413492C0}"/>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egendEntry>
        <c:idx val="3"/>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Entry>
      <c:legendEntry>
        <c:idx val="5"/>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Entry>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JM" dirty="0"/>
              <a:t>My main job function(s) in CBC in HE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1"/>
            </a:solidFill>
            <a:ln>
              <a:noFill/>
            </a:ln>
            <a:effectLst/>
          </c:spPr>
          <c:invertIfNegative val="0"/>
          <c:cat>
            <c:strRef>
              <c:f>Sheet4!$A$2:$A$7</c:f>
              <c:strCache>
                <c:ptCount val="6"/>
                <c:pt idx="0">
                  <c:v>Establishing cross-border collaboration agreements</c:v>
                </c:pt>
                <c:pt idx="1">
                  <c:v>Managing collaborative research</c:v>
                </c:pt>
                <c:pt idx="2">
                  <c:v>Recruiting international students</c:v>
                </c:pt>
                <c:pt idx="3">
                  <c:v>Faculty mobility</c:v>
                </c:pt>
                <c:pt idx="4">
                  <c:v>Student mobility</c:v>
                </c:pt>
                <c:pt idx="5">
                  <c:v>Other</c:v>
                </c:pt>
              </c:strCache>
            </c:strRef>
          </c:cat>
          <c:val>
            <c:numRef>
              <c:f>Sheet4!$B$2:$B$7</c:f>
              <c:numCache>
                <c:formatCode>0</c:formatCode>
                <c:ptCount val="6"/>
                <c:pt idx="0">
                  <c:v>44</c:v>
                </c:pt>
                <c:pt idx="1">
                  <c:v>28</c:v>
                </c:pt>
                <c:pt idx="2">
                  <c:v>36</c:v>
                </c:pt>
                <c:pt idx="3">
                  <c:v>36</c:v>
                </c:pt>
                <c:pt idx="4">
                  <c:v>40</c:v>
                </c:pt>
                <c:pt idx="5">
                  <c:v>40</c:v>
                </c:pt>
              </c:numCache>
            </c:numRef>
          </c:val>
          <c:extLst xmlns:c16r2="http://schemas.microsoft.com/office/drawing/2015/06/chart">
            <c:ext xmlns:c16="http://schemas.microsoft.com/office/drawing/2014/chart" uri="{C3380CC4-5D6E-409C-BE32-E72D297353CC}">
              <c16:uniqueId val="{00000000-0424-4846-B52E-31D825ECB694}"/>
            </c:ext>
          </c:extLst>
        </c:ser>
        <c:dLbls>
          <c:showLegendKey val="0"/>
          <c:showVal val="0"/>
          <c:showCatName val="0"/>
          <c:showSerName val="0"/>
          <c:showPercent val="0"/>
          <c:showBubbleSize val="0"/>
        </c:dLbls>
        <c:gapWidth val="182"/>
        <c:axId val="235878848"/>
        <c:axId val="235879632"/>
      </c:barChart>
      <c:catAx>
        <c:axId val="235878848"/>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JM" dirty="0"/>
                  <a:t>Job function</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35879632"/>
        <c:crosses val="autoZero"/>
        <c:auto val="1"/>
        <c:lblAlgn val="ctr"/>
        <c:lblOffset val="100"/>
        <c:noMultiLvlLbl val="0"/>
      </c:catAx>
      <c:valAx>
        <c:axId val="235879632"/>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JM" dirty="0"/>
                  <a:t>Percent</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358788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Estimated</a:t>
            </a:r>
            <a:r>
              <a:rPr lang="en-US" baseline="0" dirty="0"/>
              <a:t> n</a:t>
            </a:r>
            <a:r>
              <a:rPr lang="en-US" dirty="0"/>
              <a:t>umber</a:t>
            </a:r>
            <a:r>
              <a:rPr lang="en-US" baseline="0" dirty="0"/>
              <a:t> of HEIs with which my institution has CBC activities in Jamaica/Canada </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'Graph Q14'!$B$1</c:f>
              <c:strCache>
                <c:ptCount val="1"/>
                <c:pt idx="0">
                  <c:v>Responses</c:v>
                </c:pt>
              </c:strCache>
            </c:strRef>
          </c:tx>
          <c:spPr>
            <a:solidFill>
              <a:schemeClr val="accent1"/>
            </a:solidFill>
            <a:ln>
              <a:noFill/>
            </a:ln>
            <a:effectLst/>
          </c:spPr>
          <c:invertIfNegative val="0"/>
          <c:cat>
            <c:strRef>
              <c:f>'Graph Q14'!$A$2:$A$6</c:f>
              <c:strCache>
                <c:ptCount val="5"/>
                <c:pt idx="0">
                  <c:v>1 to 5</c:v>
                </c:pt>
                <c:pt idx="1">
                  <c:v>6 to 10</c:v>
                </c:pt>
                <c:pt idx="2">
                  <c:v>11 to 15</c:v>
                </c:pt>
                <c:pt idx="3">
                  <c:v>16 to 20</c:v>
                </c:pt>
                <c:pt idx="4">
                  <c:v>over 20</c:v>
                </c:pt>
              </c:strCache>
            </c:strRef>
          </c:cat>
          <c:val>
            <c:numRef>
              <c:f>'Graph Q14'!$B$2:$B$6</c:f>
              <c:numCache>
                <c:formatCode>0.00%</c:formatCode>
                <c:ptCount val="5"/>
                <c:pt idx="0">
                  <c:v>0.70830000000000004</c:v>
                </c:pt>
                <c:pt idx="1">
                  <c:v>0.125</c:v>
                </c:pt>
                <c:pt idx="2">
                  <c:v>4.1700000000000001E-2</c:v>
                </c:pt>
                <c:pt idx="3">
                  <c:v>8.3299999999999999E-2</c:v>
                </c:pt>
                <c:pt idx="4">
                  <c:v>4.1700000000000001E-2</c:v>
                </c:pt>
              </c:numCache>
            </c:numRef>
          </c:val>
          <c:extLst xmlns:c16r2="http://schemas.microsoft.com/office/drawing/2015/06/chart">
            <c:ext xmlns:c16="http://schemas.microsoft.com/office/drawing/2014/chart" uri="{C3380CC4-5D6E-409C-BE32-E72D297353CC}">
              <c16:uniqueId val="{00000000-743A-44AB-879B-FC6BB1F649E8}"/>
            </c:ext>
          </c:extLst>
        </c:ser>
        <c:dLbls>
          <c:showLegendKey val="0"/>
          <c:showVal val="0"/>
          <c:showCatName val="0"/>
          <c:showSerName val="0"/>
          <c:showPercent val="0"/>
          <c:showBubbleSize val="0"/>
        </c:dLbls>
        <c:gapWidth val="219"/>
        <c:overlap val="-27"/>
        <c:axId val="235877280"/>
        <c:axId val="235880808"/>
      </c:barChart>
      <c:catAx>
        <c:axId val="235877280"/>
        <c:scaling>
          <c:orientation val="minMax"/>
        </c:scaling>
        <c:delete val="0"/>
        <c:axPos val="b"/>
        <c:title>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35880808"/>
        <c:crosses val="autoZero"/>
        <c:auto val="1"/>
        <c:lblAlgn val="ctr"/>
        <c:lblOffset val="100"/>
        <c:noMultiLvlLbl val="0"/>
      </c:catAx>
      <c:valAx>
        <c:axId val="235880808"/>
        <c:scaling>
          <c:orientation val="minMax"/>
        </c:scaling>
        <c:delete val="0"/>
        <c:axPos val="l"/>
        <c:majorGridlines>
          <c:spPr>
            <a:ln w="9525" cap="flat" cmpd="sng" algn="ctr">
              <a:solidFill>
                <a:schemeClr val="tx1">
                  <a:lumMod val="15000"/>
                  <a:lumOff val="85000"/>
                </a:schemeClr>
              </a:solidFill>
              <a:round/>
            </a:ln>
            <a:effectLst/>
          </c:spPr>
        </c:majorGridlines>
        <c:title>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35877280"/>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Geographic regions</a:t>
            </a:r>
            <a:r>
              <a:rPr lang="en-US" baseline="0" dirty="0"/>
              <a:t> in which HEIs have CBC in HE besides Jamaica/Canada</a:t>
            </a:r>
            <a:r>
              <a:rPr lang="en-US" dirty="0"/>
              <a:t>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cat>
            <c:strRef>
              <c:f>Sheet3!$E$2:$E$9</c:f>
              <c:strCache>
                <c:ptCount val="8"/>
                <c:pt idx="0">
                  <c:v>North America</c:v>
                </c:pt>
                <c:pt idx="1">
                  <c:v>Caribbean</c:v>
                </c:pt>
                <c:pt idx="2">
                  <c:v>Europe</c:v>
                </c:pt>
                <c:pt idx="3">
                  <c:v>Asia</c:v>
                </c:pt>
                <c:pt idx="4">
                  <c:v>South America</c:v>
                </c:pt>
                <c:pt idx="5">
                  <c:v>Africa</c:v>
                </c:pt>
                <c:pt idx="6">
                  <c:v>Central America</c:v>
                </c:pt>
                <c:pt idx="7">
                  <c:v>Oceana</c:v>
                </c:pt>
              </c:strCache>
            </c:strRef>
          </c:cat>
          <c:val>
            <c:numRef>
              <c:f>Sheet3!$F$2:$F$9</c:f>
              <c:numCache>
                <c:formatCode>General</c:formatCode>
                <c:ptCount val="8"/>
                <c:pt idx="0">
                  <c:v>52</c:v>
                </c:pt>
                <c:pt idx="1">
                  <c:v>60</c:v>
                </c:pt>
                <c:pt idx="2">
                  <c:v>72</c:v>
                </c:pt>
                <c:pt idx="3">
                  <c:v>52</c:v>
                </c:pt>
                <c:pt idx="4">
                  <c:v>20</c:v>
                </c:pt>
                <c:pt idx="5">
                  <c:v>16</c:v>
                </c:pt>
                <c:pt idx="6">
                  <c:v>16</c:v>
                </c:pt>
                <c:pt idx="7">
                  <c:v>4</c:v>
                </c:pt>
              </c:numCache>
            </c:numRef>
          </c:val>
          <c:extLst xmlns:c16r2="http://schemas.microsoft.com/office/drawing/2015/06/chart">
            <c:ext xmlns:c16="http://schemas.microsoft.com/office/drawing/2014/chart" uri="{C3380CC4-5D6E-409C-BE32-E72D297353CC}">
              <c16:uniqueId val="{00000000-7D8E-4A8E-8CEA-6502180E3BF9}"/>
            </c:ext>
          </c:extLst>
        </c:ser>
        <c:dLbls>
          <c:showLegendKey val="0"/>
          <c:showVal val="0"/>
          <c:showCatName val="0"/>
          <c:showSerName val="0"/>
          <c:showPercent val="0"/>
          <c:showBubbleSize val="0"/>
        </c:dLbls>
        <c:gapWidth val="219"/>
        <c:overlap val="-27"/>
        <c:axId val="235881984"/>
        <c:axId val="235882376"/>
      </c:barChart>
      <c:catAx>
        <c:axId val="23588198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JM" dirty="0"/>
                  <a:t>Geographic region</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35882376"/>
        <c:crosses val="autoZero"/>
        <c:auto val="1"/>
        <c:lblAlgn val="ctr"/>
        <c:lblOffset val="100"/>
        <c:noMultiLvlLbl val="0"/>
      </c:catAx>
      <c:valAx>
        <c:axId val="23588237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JM" dirty="0"/>
                  <a:t>Percent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358819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JM" dirty="0"/>
              <a:t>Most important enablers</a:t>
            </a:r>
            <a:r>
              <a:rPr lang="en-JM" baseline="0" dirty="0"/>
              <a:t> at my HEI</a:t>
            </a:r>
            <a:endParaRPr lang="en-JM"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1B32-4C5E-AE5C-94EF0BD6B77D}"/>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1B32-4C5E-AE5C-94EF0BD6B77D}"/>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1B32-4C5E-AE5C-94EF0BD6B77D}"/>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1B32-4C5E-AE5C-94EF0BD6B77D}"/>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1B32-4C5E-AE5C-94EF0BD6B77D}"/>
              </c:ext>
            </c:extLst>
          </c:dPt>
          <c:dPt>
            <c:idx val="5"/>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B-1B32-4C5E-AE5C-94EF0BD6B77D}"/>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Sheet7!$A$2:$A$7</c:f>
              <c:strCache>
                <c:ptCount val="6"/>
                <c:pt idx="0">
                  <c:v>Competent staff</c:v>
                </c:pt>
                <c:pt idx="1">
                  <c:v>Collaboration agreements with education institutions abroad</c:v>
                </c:pt>
                <c:pt idx="2">
                  <c:v>Close knowledge of education institutions abroad</c:v>
                </c:pt>
                <c:pt idx="3">
                  <c:v>International education networks</c:v>
                </c:pt>
                <c:pt idx="4">
                  <c:v>Agents</c:v>
                </c:pt>
                <c:pt idx="5">
                  <c:v>Other</c:v>
                </c:pt>
              </c:strCache>
            </c:strRef>
          </c:cat>
          <c:val>
            <c:numRef>
              <c:f>Sheet7!$B$2:$B$7</c:f>
              <c:numCache>
                <c:formatCode>0</c:formatCode>
                <c:ptCount val="6"/>
                <c:pt idx="0">
                  <c:v>68</c:v>
                </c:pt>
                <c:pt idx="1">
                  <c:v>60</c:v>
                </c:pt>
                <c:pt idx="2">
                  <c:v>28</c:v>
                </c:pt>
                <c:pt idx="3">
                  <c:v>52</c:v>
                </c:pt>
                <c:pt idx="4">
                  <c:v>12</c:v>
                </c:pt>
                <c:pt idx="5">
                  <c:v>16</c:v>
                </c:pt>
              </c:numCache>
            </c:numRef>
          </c:val>
          <c:extLst xmlns:c16r2="http://schemas.microsoft.com/office/drawing/2015/06/chart">
            <c:ext xmlns:c16="http://schemas.microsoft.com/office/drawing/2014/chart" uri="{C3380CC4-5D6E-409C-BE32-E72D297353CC}">
              <c16:uniqueId val="{0000000C-1B32-4C5E-AE5C-94EF0BD6B77D}"/>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egendEntry>
        <c:idx val="0"/>
        <c:txPr>
          <a:bodyPr rot="0" spcFirstLastPara="1" vertOverflow="ellipsis" vert="horz" wrap="square" anchor="ctr" anchorCtr="1"/>
          <a:lstStyle/>
          <a:p>
            <a:pPr>
              <a:defRPr sz="910" b="1"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910" b="1" i="0" u="none" strike="noStrike" kern="1200" baseline="0">
                <a:solidFill>
                  <a:schemeClr val="tx1">
                    <a:lumMod val="65000"/>
                    <a:lumOff val="35000"/>
                  </a:schemeClr>
                </a:solidFill>
                <a:latin typeface="+mn-lt"/>
                <a:ea typeface="+mn-ea"/>
                <a:cs typeface="+mn-cs"/>
              </a:defRPr>
            </a:pPr>
            <a:endParaRPr lang="en-US"/>
          </a:p>
        </c:txPr>
      </c:legendEntry>
      <c:legendEntry>
        <c:idx val="3"/>
        <c:txPr>
          <a:bodyPr rot="0" spcFirstLastPara="1" vertOverflow="ellipsis" vert="horz" wrap="square" anchor="ctr" anchorCtr="1"/>
          <a:lstStyle/>
          <a:p>
            <a:pPr>
              <a:defRPr sz="910" b="1"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0.05"/>
          <c:y val="0.89785073005130844"/>
          <c:w val="0.9"/>
          <c:h val="8.463741497442856E-2"/>
        </c:manualLayout>
      </c:layout>
      <c:overlay val="0"/>
      <c:spPr>
        <a:noFill/>
        <a:ln>
          <a:noFill/>
        </a:ln>
        <a:effectLst/>
      </c:spPr>
      <c:txPr>
        <a:bodyPr rot="0" spcFirstLastPara="1" vertOverflow="ellipsis" vert="horz" wrap="square" anchor="ctr" anchorCtr="1"/>
        <a:lstStyle/>
        <a:p>
          <a:pPr>
            <a:defRPr sz="91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JM" dirty="0"/>
              <a:t>Most Important CBC Hindrances at my Institution – in Percent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Sheet9!$A$2:$A$7</c:f>
              <c:strCache>
                <c:ptCount val="6"/>
                <c:pt idx="0">
                  <c:v>Shortage of competent staff</c:v>
                </c:pt>
                <c:pt idx="1">
                  <c:v>Few Collaboration agreements with education institutions abroad</c:v>
                </c:pt>
                <c:pt idx="2">
                  <c:v>Limited knowledge of education institutions abroad</c:v>
                </c:pt>
                <c:pt idx="3">
                  <c:v>Limited International education networks</c:v>
                </c:pt>
                <c:pt idx="4">
                  <c:v>Need institutional agents abroad</c:v>
                </c:pt>
                <c:pt idx="5">
                  <c:v>Other</c:v>
                </c:pt>
              </c:strCache>
            </c:strRef>
          </c:cat>
          <c:val>
            <c:numRef>
              <c:f>Sheet9!$B$2:$B$7</c:f>
              <c:numCache>
                <c:formatCode>0</c:formatCode>
                <c:ptCount val="6"/>
                <c:pt idx="0">
                  <c:v>54</c:v>
                </c:pt>
                <c:pt idx="1">
                  <c:v>21</c:v>
                </c:pt>
                <c:pt idx="2">
                  <c:v>29</c:v>
                </c:pt>
                <c:pt idx="3">
                  <c:v>29</c:v>
                </c:pt>
                <c:pt idx="4">
                  <c:v>13</c:v>
                </c:pt>
                <c:pt idx="5">
                  <c:v>33</c:v>
                </c:pt>
              </c:numCache>
            </c:numRef>
          </c:val>
          <c:extLst xmlns:c16r2="http://schemas.microsoft.com/office/drawing/2015/06/chart">
            <c:ext xmlns:c16="http://schemas.microsoft.com/office/drawing/2014/chart" uri="{C3380CC4-5D6E-409C-BE32-E72D297353CC}">
              <c16:uniqueId val="{00000000-21FA-41E0-AB18-87B42B7794EB}"/>
            </c:ext>
          </c:extLst>
        </c:ser>
        <c:dLbls>
          <c:dLblPos val="outEnd"/>
          <c:showLegendKey val="0"/>
          <c:showVal val="1"/>
          <c:showCatName val="0"/>
          <c:showSerName val="0"/>
          <c:showPercent val="0"/>
          <c:showBubbleSize val="0"/>
        </c:dLbls>
        <c:gapWidth val="219"/>
        <c:overlap val="-27"/>
        <c:axId val="389920944"/>
        <c:axId val="389925256"/>
      </c:barChart>
      <c:catAx>
        <c:axId val="38992094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JM" dirty="0"/>
                  <a:t>Most Important Hindrances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89925256"/>
        <c:crosses val="autoZero"/>
        <c:auto val="1"/>
        <c:lblAlgn val="ctr"/>
        <c:lblOffset val="100"/>
        <c:noMultiLvlLbl val="0"/>
      </c:catAx>
      <c:valAx>
        <c:axId val="3899252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JM" dirty="0"/>
                  <a:t>Percent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899209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JM" dirty="0"/>
              <a:t>Personnel Communicate with the Most at Overseas Institutions</a:t>
            </a:r>
            <a:r>
              <a:rPr lang="en-JM" baseline="0" dirty="0"/>
              <a:t> re CBC in HE – Jamaica and Canada</a:t>
            </a:r>
            <a:endParaRPr lang="en-JM"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Sheet11!$A$1:$A$12</c:f>
              <c:strCache>
                <c:ptCount val="12"/>
                <c:pt idx="0">
                  <c:v>President</c:v>
                </c:pt>
                <c:pt idx="1">
                  <c:v>International Director</c:v>
                </c:pt>
                <c:pt idx="2">
                  <c:v>Dean</c:v>
                </c:pt>
                <c:pt idx="3">
                  <c:v>members of faculty</c:v>
                </c:pt>
                <c:pt idx="4">
                  <c:v>Heads of Schools</c:v>
                </c:pt>
                <c:pt idx="5">
                  <c:v>Administrators</c:v>
                </c:pt>
                <c:pt idx="6">
                  <c:v>Admission staff</c:v>
                </c:pt>
                <c:pt idx="7">
                  <c:v>We rely on private recruiters</c:v>
                </c:pt>
                <c:pt idx="8">
                  <c:v>We rely on agents</c:v>
                </c:pt>
                <c:pt idx="9">
                  <c:v>Education Consultants</c:v>
                </c:pt>
                <c:pt idx="10">
                  <c:v>None</c:v>
                </c:pt>
                <c:pt idx="11">
                  <c:v>Other</c:v>
                </c:pt>
              </c:strCache>
            </c:strRef>
          </c:cat>
          <c:val>
            <c:numRef>
              <c:f>Sheet11!$B$1:$B$12</c:f>
              <c:numCache>
                <c:formatCode>0</c:formatCode>
                <c:ptCount val="12"/>
                <c:pt idx="0">
                  <c:v>12</c:v>
                </c:pt>
                <c:pt idx="1">
                  <c:v>56</c:v>
                </c:pt>
                <c:pt idx="2">
                  <c:v>40</c:v>
                </c:pt>
                <c:pt idx="3">
                  <c:v>36</c:v>
                </c:pt>
                <c:pt idx="4">
                  <c:v>32</c:v>
                </c:pt>
                <c:pt idx="5">
                  <c:v>36</c:v>
                </c:pt>
                <c:pt idx="6">
                  <c:v>0</c:v>
                </c:pt>
                <c:pt idx="7">
                  <c:v>0</c:v>
                </c:pt>
                <c:pt idx="8">
                  <c:v>0</c:v>
                </c:pt>
                <c:pt idx="9">
                  <c:v>4</c:v>
                </c:pt>
                <c:pt idx="10">
                  <c:v>4</c:v>
                </c:pt>
                <c:pt idx="11">
                  <c:v>0</c:v>
                </c:pt>
              </c:numCache>
            </c:numRef>
          </c:val>
          <c:extLst xmlns:c16r2="http://schemas.microsoft.com/office/drawing/2015/06/chart">
            <c:ext xmlns:c16="http://schemas.microsoft.com/office/drawing/2014/chart" uri="{C3380CC4-5D6E-409C-BE32-E72D297353CC}">
              <c16:uniqueId val="{00000000-D684-4129-B873-F5ACB925D6E1}"/>
            </c:ext>
          </c:extLst>
        </c:ser>
        <c:dLbls>
          <c:dLblPos val="outEnd"/>
          <c:showLegendKey val="0"/>
          <c:showVal val="1"/>
          <c:showCatName val="0"/>
          <c:showSerName val="0"/>
          <c:showPercent val="0"/>
          <c:showBubbleSize val="0"/>
        </c:dLbls>
        <c:gapWidth val="182"/>
        <c:axId val="389924080"/>
        <c:axId val="389924472"/>
      </c:barChart>
      <c:catAx>
        <c:axId val="389924080"/>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JM" dirty="0"/>
                  <a:t>Personnel</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89924472"/>
        <c:crosses val="autoZero"/>
        <c:auto val="1"/>
        <c:lblAlgn val="ctr"/>
        <c:lblOffset val="100"/>
        <c:noMultiLvlLbl val="0"/>
      </c:catAx>
      <c:valAx>
        <c:axId val="389924472"/>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JM" dirty="0"/>
                  <a:t>Percent</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899240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JM" dirty="0"/>
              <a:t>Outcomes of CBC activities – Jamaica/Canada</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1"/>
            </a:solidFill>
            <a:ln>
              <a:noFill/>
            </a:ln>
            <a:effectLst/>
          </c:spPr>
          <c:invertIfNegative val="0"/>
          <c:cat>
            <c:strRef>
              <c:f>Sheet12!$A$2:$A$12</c:f>
              <c:strCache>
                <c:ptCount val="11"/>
                <c:pt idx="0">
                  <c:v>Student mobility</c:v>
                </c:pt>
                <c:pt idx="1">
                  <c:v>Faculty/staff mobility</c:v>
                </c:pt>
                <c:pt idx="2">
                  <c:v>Collaborative research</c:v>
                </c:pt>
                <c:pt idx="3">
                  <c:v>New courses or programs of study</c:v>
                </c:pt>
                <c:pt idx="4">
                  <c:v>Technology transfer</c:v>
                </c:pt>
                <c:pt idx="5">
                  <c:v>Scholarships</c:v>
                </c:pt>
                <c:pt idx="6">
                  <c:v>Co-teaching</c:v>
                </c:pt>
                <c:pt idx="7">
                  <c:v>Joint or dual degrees</c:v>
                </c:pt>
                <c:pt idx="8">
                  <c:v>External examiners</c:v>
                </c:pt>
                <c:pt idx="9">
                  <c:v>Cooperative education</c:v>
                </c:pt>
                <c:pt idx="10">
                  <c:v>Establishment of an Institute</c:v>
                </c:pt>
              </c:strCache>
            </c:strRef>
          </c:cat>
          <c:val>
            <c:numRef>
              <c:f>Sheet12!$B$2:$B$12</c:f>
              <c:numCache>
                <c:formatCode>0</c:formatCode>
                <c:ptCount val="11"/>
                <c:pt idx="0">
                  <c:v>68</c:v>
                </c:pt>
                <c:pt idx="1">
                  <c:v>60</c:v>
                </c:pt>
                <c:pt idx="2">
                  <c:v>44</c:v>
                </c:pt>
                <c:pt idx="3">
                  <c:v>40</c:v>
                </c:pt>
                <c:pt idx="4">
                  <c:v>32</c:v>
                </c:pt>
                <c:pt idx="5">
                  <c:v>40</c:v>
                </c:pt>
                <c:pt idx="6">
                  <c:v>24</c:v>
                </c:pt>
                <c:pt idx="7">
                  <c:v>20</c:v>
                </c:pt>
                <c:pt idx="8">
                  <c:v>28</c:v>
                </c:pt>
                <c:pt idx="9">
                  <c:v>32</c:v>
                </c:pt>
                <c:pt idx="10">
                  <c:v>4</c:v>
                </c:pt>
              </c:numCache>
            </c:numRef>
          </c:val>
          <c:extLst xmlns:c16r2="http://schemas.microsoft.com/office/drawing/2015/06/chart">
            <c:ext xmlns:c16="http://schemas.microsoft.com/office/drawing/2014/chart" uri="{C3380CC4-5D6E-409C-BE32-E72D297353CC}">
              <c16:uniqueId val="{00000000-2C64-4ED8-9B4A-F1C7C1B09E0C}"/>
            </c:ext>
          </c:extLst>
        </c:ser>
        <c:dLbls>
          <c:showLegendKey val="0"/>
          <c:showVal val="0"/>
          <c:showCatName val="0"/>
          <c:showSerName val="0"/>
          <c:showPercent val="0"/>
          <c:showBubbleSize val="0"/>
        </c:dLbls>
        <c:gapWidth val="182"/>
        <c:axId val="389918984"/>
        <c:axId val="389925648"/>
      </c:barChart>
      <c:catAx>
        <c:axId val="389918984"/>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JM" dirty="0"/>
                  <a:t>CBC Outcomes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89925648"/>
        <c:crosses val="autoZero"/>
        <c:auto val="1"/>
        <c:lblAlgn val="ctr"/>
        <c:lblOffset val="100"/>
        <c:noMultiLvlLbl val="0"/>
      </c:catAx>
      <c:valAx>
        <c:axId val="38992564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JM" dirty="0"/>
                  <a:t>Percent</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899189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JM"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CF6896-23B5-4865-8CEC-40292E82035F}" type="datetimeFigureOut">
              <a:rPr lang="en-JM" smtClean="0"/>
              <a:t>26/7/2019</a:t>
            </a:fld>
            <a:endParaRPr lang="en-JM"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JM"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JM"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BA9195-3D62-4D7C-9A88-15925AC65674}" type="slidenum">
              <a:rPr lang="en-JM" smtClean="0"/>
              <a:t>‹#›</a:t>
            </a:fld>
            <a:endParaRPr lang="en-JM" dirty="0"/>
          </a:p>
        </p:txBody>
      </p:sp>
    </p:spTree>
    <p:extLst>
      <p:ext uri="{BB962C8B-B14F-4D97-AF65-F5344CB8AC3E}">
        <p14:creationId xmlns:p14="http://schemas.microsoft.com/office/powerpoint/2010/main" val="3957405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10D116-7E20-4B83-BE84-ABE586E355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JM"/>
          </a:p>
        </p:txBody>
      </p:sp>
      <p:sp>
        <p:nvSpPr>
          <p:cNvPr id="3" name="Subtitle 2">
            <a:extLst>
              <a:ext uri="{FF2B5EF4-FFF2-40B4-BE49-F238E27FC236}">
                <a16:creationId xmlns:a16="http://schemas.microsoft.com/office/drawing/2014/main" xmlns="" id="{5CA4DD71-A4AC-4832-BD99-A43D6789BE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JM"/>
          </a:p>
        </p:txBody>
      </p:sp>
      <p:sp>
        <p:nvSpPr>
          <p:cNvPr id="4" name="Date Placeholder 3">
            <a:extLst>
              <a:ext uri="{FF2B5EF4-FFF2-40B4-BE49-F238E27FC236}">
                <a16:creationId xmlns:a16="http://schemas.microsoft.com/office/drawing/2014/main" xmlns="" id="{7053BB62-8BB4-4622-8F5F-26E509726C72}"/>
              </a:ext>
            </a:extLst>
          </p:cNvPr>
          <p:cNvSpPr>
            <a:spLocks noGrp="1"/>
          </p:cNvSpPr>
          <p:nvPr>
            <p:ph type="dt" sz="half" idx="10"/>
          </p:nvPr>
        </p:nvSpPr>
        <p:spPr/>
        <p:txBody>
          <a:bodyPr/>
          <a:lstStyle/>
          <a:p>
            <a:fld id="{65E447FD-361B-4E4F-B53D-C0CB6F1DD130}" type="datetime1">
              <a:rPr lang="en-US" smtClean="0"/>
              <a:t>7/26/2019</a:t>
            </a:fld>
            <a:endParaRPr lang="en-JM" dirty="0"/>
          </a:p>
        </p:txBody>
      </p:sp>
      <p:sp>
        <p:nvSpPr>
          <p:cNvPr id="5" name="Footer Placeholder 4">
            <a:extLst>
              <a:ext uri="{FF2B5EF4-FFF2-40B4-BE49-F238E27FC236}">
                <a16:creationId xmlns:a16="http://schemas.microsoft.com/office/drawing/2014/main" xmlns="" id="{D5D48550-6894-4AE5-A656-A974B8E8A395}"/>
              </a:ext>
            </a:extLst>
          </p:cNvPr>
          <p:cNvSpPr>
            <a:spLocks noGrp="1"/>
          </p:cNvSpPr>
          <p:nvPr>
            <p:ph type="ftr" sz="quarter" idx="11"/>
          </p:nvPr>
        </p:nvSpPr>
        <p:spPr/>
        <p:txBody>
          <a:bodyPr/>
          <a:lstStyle/>
          <a:p>
            <a:endParaRPr lang="en-JM" dirty="0"/>
          </a:p>
        </p:txBody>
      </p:sp>
      <p:sp>
        <p:nvSpPr>
          <p:cNvPr id="6" name="Slide Number Placeholder 5">
            <a:extLst>
              <a:ext uri="{FF2B5EF4-FFF2-40B4-BE49-F238E27FC236}">
                <a16:creationId xmlns:a16="http://schemas.microsoft.com/office/drawing/2014/main" xmlns="" id="{B8CDC7B7-3FD2-4B66-9C39-D5DB3DE9303C}"/>
              </a:ext>
            </a:extLst>
          </p:cNvPr>
          <p:cNvSpPr>
            <a:spLocks noGrp="1"/>
          </p:cNvSpPr>
          <p:nvPr>
            <p:ph type="sldNum" sz="quarter" idx="12"/>
          </p:nvPr>
        </p:nvSpPr>
        <p:spPr/>
        <p:txBody>
          <a:bodyPr/>
          <a:lstStyle/>
          <a:p>
            <a:fld id="{EC4DE381-C644-40C4-9890-DBDEE052CDAF}" type="slidenum">
              <a:rPr lang="en-JM" smtClean="0"/>
              <a:t>‹#›</a:t>
            </a:fld>
            <a:endParaRPr lang="en-JM" dirty="0"/>
          </a:p>
        </p:txBody>
      </p:sp>
    </p:spTree>
    <p:extLst>
      <p:ext uri="{BB962C8B-B14F-4D97-AF65-F5344CB8AC3E}">
        <p14:creationId xmlns:p14="http://schemas.microsoft.com/office/powerpoint/2010/main" val="2362996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8AF33A-D73B-41A7-86B4-58241B1356A5}"/>
              </a:ext>
            </a:extLst>
          </p:cNvPr>
          <p:cNvSpPr>
            <a:spLocks noGrp="1"/>
          </p:cNvSpPr>
          <p:nvPr>
            <p:ph type="title"/>
          </p:nvPr>
        </p:nvSpPr>
        <p:spPr/>
        <p:txBody>
          <a:bodyPr/>
          <a:lstStyle/>
          <a:p>
            <a:r>
              <a:rPr lang="en-US"/>
              <a:t>Click to edit Master title style</a:t>
            </a:r>
            <a:endParaRPr lang="en-JM"/>
          </a:p>
        </p:txBody>
      </p:sp>
      <p:sp>
        <p:nvSpPr>
          <p:cNvPr id="3" name="Vertical Text Placeholder 2">
            <a:extLst>
              <a:ext uri="{FF2B5EF4-FFF2-40B4-BE49-F238E27FC236}">
                <a16:creationId xmlns:a16="http://schemas.microsoft.com/office/drawing/2014/main" xmlns="" id="{F836C968-4B4C-4C9A-8322-C004254BEE0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Date Placeholder 3">
            <a:extLst>
              <a:ext uri="{FF2B5EF4-FFF2-40B4-BE49-F238E27FC236}">
                <a16:creationId xmlns:a16="http://schemas.microsoft.com/office/drawing/2014/main" xmlns="" id="{FA09E23E-0FB6-4B90-ACB5-144CCEDBD57E}"/>
              </a:ext>
            </a:extLst>
          </p:cNvPr>
          <p:cNvSpPr>
            <a:spLocks noGrp="1"/>
          </p:cNvSpPr>
          <p:nvPr>
            <p:ph type="dt" sz="half" idx="10"/>
          </p:nvPr>
        </p:nvSpPr>
        <p:spPr/>
        <p:txBody>
          <a:bodyPr/>
          <a:lstStyle/>
          <a:p>
            <a:fld id="{5C167212-3A04-412C-8373-7AB5F581D48F}" type="datetime1">
              <a:rPr lang="en-US" smtClean="0"/>
              <a:t>7/26/2019</a:t>
            </a:fld>
            <a:endParaRPr lang="en-JM" dirty="0"/>
          </a:p>
        </p:txBody>
      </p:sp>
      <p:sp>
        <p:nvSpPr>
          <p:cNvPr id="5" name="Footer Placeholder 4">
            <a:extLst>
              <a:ext uri="{FF2B5EF4-FFF2-40B4-BE49-F238E27FC236}">
                <a16:creationId xmlns:a16="http://schemas.microsoft.com/office/drawing/2014/main" xmlns="" id="{9C54960A-BDAD-4D40-B2F5-8813395958BE}"/>
              </a:ext>
            </a:extLst>
          </p:cNvPr>
          <p:cNvSpPr>
            <a:spLocks noGrp="1"/>
          </p:cNvSpPr>
          <p:nvPr>
            <p:ph type="ftr" sz="quarter" idx="11"/>
          </p:nvPr>
        </p:nvSpPr>
        <p:spPr/>
        <p:txBody>
          <a:bodyPr/>
          <a:lstStyle/>
          <a:p>
            <a:endParaRPr lang="en-JM" dirty="0"/>
          </a:p>
        </p:txBody>
      </p:sp>
      <p:sp>
        <p:nvSpPr>
          <p:cNvPr id="6" name="Slide Number Placeholder 5">
            <a:extLst>
              <a:ext uri="{FF2B5EF4-FFF2-40B4-BE49-F238E27FC236}">
                <a16:creationId xmlns:a16="http://schemas.microsoft.com/office/drawing/2014/main" xmlns="" id="{88DA9AEE-9670-44C5-B46E-1C8BA01264D9}"/>
              </a:ext>
            </a:extLst>
          </p:cNvPr>
          <p:cNvSpPr>
            <a:spLocks noGrp="1"/>
          </p:cNvSpPr>
          <p:nvPr>
            <p:ph type="sldNum" sz="quarter" idx="12"/>
          </p:nvPr>
        </p:nvSpPr>
        <p:spPr/>
        <p:txBody>
          <a:bodyPr/>
          <a:lstStyle/>
          <a:p>
            <a:fld id="{EC4DE381-C644-40C4-9890-DBDEE052CDAF}" type="slidenum">
              <a:rPr lang="en-JM" smtClean="0"/>
              <a:t>‹#›</a:t>
            </a:fld>
            <a:endParaRPr lang="en-JM" dirty="0"/>
          </a:p>
        </p:txBody>
      </p:sp>
    </p:spTree>
    <p:extLst>
      <p:ext uri="{BB962C8B-B14F-4D97-AF65-F5344CB8AC3E}">
        <p14:creationId xmlns:p14="http://schemas.microsoft.com/office/powerpoint/2010/main" val="4050384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FDCFD60-DB44-40C2-83F2-EEC51D3E0FF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JM"/>
          </a:p>
        </p:txBody>
      </p:sp>
      <p:sp>
        <p:nvSpPr>
          <p:cNvPr id="3" name="Vertical Text Placeholder 2">
            <a:extLst>
              <a:ext uri="{FF2B5EF4-FFF2-40B4-BE49-F238E27FC236}">
                <a16:creationId xmlns:a16="http://schemas.microsoft.com/office/drawing/2014/main" xmlns="" id="{0F6DD60F-1394-4137-89B2-0B14F11FB28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Date Placeholder 3">
            <a:extLst>
              <a:ext uri="{FF2B5EF4-FFF2-40B4-BE49-F238E27FC236}">
                <a16:creationId xmlns:a16="http://schemas.microsoft.com/office/drawing/2014/main" xmlns="" id="{BCF28356-E545-4212-9750-D5492482102E}"/>
              </a:ext>
            </a:extLst>
          </p:cNvPr>
          <p:cNvSpPr>
            <a:spLocks noGrp="1"/>
          </p:cNvSpPr>
          <p:nvPr>
            <p:ph type="dt" sz="half" idx="10"/>
          </p:nvPr>
        </p:nvSpPr>
        <p:spPr/>
        <p:txBody>
          <a:bodyPr/>
          <a:lstStyle/>
          <a:p>
            <a:fld id="{CAAD04A7-1E58-4355-AFD9-13332815ABD3}" type="datetime1">
              <a:rPr lang="en-US" smtClean="0"/>
              <a:t>7/26/2019</a:t>
            </a:fld>
            <a:endParaRPr lang="en-JM" dirty="0"/>
          </a:p>
        </p:txBody>
      </p:sp>
      <p:sp>
        <p:nvSpPr>
          <p:cNvPr id="5" name="Footer Placeholder 4">
            <a:extLst>
              <a:ext uri="{FF2B5EF4-FFF2-40B4-BE49-F238E27FC236}">
                <a16:creationId xmlns:a16="http://schemas.microsoft.com/office/drawing/2014/main" xmlns="" id="{3B3E6CC3-3964-405C-B780-DF6FE733F039}"/>
              </a:ext>
            </a:extLst>
          </p:cNvPr>
          <p:cNvSpPr>
            <a:spLocks noGrp="1"/>
          </p:cNvSpPr>
          <p:nvPr>
            <p:ph type="ftr" sz="quarter" idx="11"/>
          </p:nvPr>
        </p:nvSpPr>
        <p:spPr/>
        <p:txBody>
          <a:bodyPr/>
          <a:lstStyle/>
          <a:p>
            <a:endParaRPr lang="en-JM" dirty="0"/>
          </a:p>
        </p:txBody>
      </p:sp>
      <p:sp>
        <p:nvSpPr>
          <p:cNvPr id="6" name="Slide Number Placeholder 5">
            <a:extLst>
              <a:ext uri="{FF2B5EF4-FFF2-40B4-BE49-F238E27FC236}">
                <a16:creationId xmlns:a16="http://schemas.microsoft.com/office/drawing/2014/main" xmlns="" id="{B9854915-74E0-4DF2-8766-8CC3EE73B77B}"/>
              </a:ext>
            </a:extLst>
          </p:cNvPr>
          <p:cNvSpPr>
            <a:spLocks noGrp="1"/>
          </p:cNvSpPr>
          <p:nvPr>
            <p:ph type="sldNum" sz="quarter" idx="12"/>
          </p:nvPr>
        </p:nvSpPr>
        <p:spPr/>
        <p:txBody>
          <a:bodyPr/>
          <a:lstStyle/>
          <a:p>
            <a:fld id="{EC4DE381-C644-40C4-9890-DBDEE052CDAF}" type="slidenum">
              <a:rPr lang="en-JM" smtClean="0"/>
              <a:t>‹#›</a:t>
            </a:fld>
            <a:endParaRPr lang="en-JM" dirty="0"/>
          </a:p>
        </p:txBody>
      </p:sp>
    </p:spTree>
    <p:extLst>
      <p:ext uri="{BB962C8B-B14F-4D97-AF65-F5344CB8AC3E}">
        <p14:creationId xmlns:p14="http://schemas.microsoft.com/office/powerpoint/2010/main" val="16496927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170408-CB00-493F-9726-0EDA8959507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B8E9F7E1-9F32-422B-872D-4C48A087C8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BDE1EF7D-2E8E-4818-A245-076E06A27746}"/>
              </a:ext>
            </a:extLst>
          </p:cNvPr>
          <p:cNvSpPr>
            <a:spLocks noGrp="1"/>
          </p:cNvSpPr>
          <p:nvPr>
            <p:ph type="dt" sz="half" idx="10"/>
          </p:nvPr>
        </p:nvSpPr>
        <p:spPr/>
        <p:txBody>
          <a:bodyPr/>
          <a:lstStyle/>
          <a:p>
            <a:fld id="{5D15D287-6259-468B-BFD0-11D4F9463027}" type="datetime1">
              <a:rPr lang="en-US" smtClean="0"/>
              <a:t>7/26/2019</a:t>
            </a:fld>
            <a:endParaRPr lang="en-US" dirty="0"/>
          </a:p>
        </p:txBody>
      </p:sp>
      <p:sp>
        <p:nvSpPr>
          <p:cNvPr id="5" name="Footer Placeholder 4">
            <a:extLst>
              <a:ext uri="{FF2B5EF4-FFF2-40B4-BE49-F238E27FC236}">
                <a16:creationId xmlns:a16="http://schemas.microsoft.com/office/drawing/2014/main" xmlns="" id="{4235EBBE-05B3-4C29-A6B3-DABE0E7A5C8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C4CDA636-4C66-40A8-88AF-390D1D284601}"/>
              </a:ext>
            </a:extLst>
          </p:cNvPr>
          <p:cNvSpPr>
            <a:spLocks noGrp="1"/>
          </p:cNvSpPr>
          <p:nvPr>
            <p:ph type="sldNum" sz="quarter" idx="12"/>
          </p:nvPr>
        </p:nvSpPr>
        <p:spPr/>
        <p:txBody>
          <a:bodyPr/>
          <a:lstStyle/>
          <a:p>
            <a:fld id="{1E4A60F7-A674-42A8-BCF3-224D7B1B3124}" type="slidenum">
              <a:rPr lang="en-US" smtClean="0"/>
              <a:t>‹#›</a:t>
            </a:fld>
            <a:endParaRPr lang="en-US" dirty="0"/>
          </a:p>
        </p:txBody>
      </p:sp>
    </p:spTree>
    <p:extLst>
      <p:ext uri="{BB962C8B-B14F-4D97-AF65-F5344CB8AC3E}">
        <p14:creationId xmlns:p14="http://schemas.microsoft.com/office/powerpoint/2010/main" val="669015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159C6B-7A95-4F94-B645-105007EDC9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C16D2086-90C6-4185-ACFC-328E1B4DF5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1877159-020B-4A83-9162-C51494FAA552}"/>
              </a:ext>
            </a:extLst>
          </p:cNvPr>
          <p:cNvSpPr>
            <a:spLocks noGrp="1"/>
          </p:cNvSpPr>
          <p:nvPr>
            <p:ph type="dt" sz="half" idx="10"/>
          </p:nvPr>
        </p:nvSpPr>
        <p:spPr/>
        <p:txBody>
          <a:bodyPr/>
          <a:lstStyle/>
          <a:p>
            <a:fld id="{68ACCF63-D241-4C5D-A913-4D06E1AE968B}" type="datetime1">
              <a:rPr lang="en-US" smtClean="0"/>
              <a:t>7/26/2019</a:t>
            </a:fld>
            <a:endParaRPr lang="en-US" dirty="0"/>
          </a:p>
        </p:txBody>
      </p:sp>
      <p:sp>
        <p:nvSpPr>
          <p:cNvPr id="5" name="Footer Placeholder 4">
            <a:extLst>
              <a:ext uri="{FF2B5EF4-FFF2-40B4-BE49-F238E27FC236}">
                <a16:creationId xmlns:a16="http://schemas.microsoft.com/office/drawing/2014/main" xmlns="" id="{0D374987-4E4E-41A4-A41E-46BA25777D2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341EA257-1F77-4AE9-B037-53D7B55424E5}"/>
              </a:ext>
            </a:extLst>
          </p:cNvPr>
          <p:cNvSpPr>
            <a:spLocks noGrp="1"/>
          </p:cNvSpPr>
          <p:nvPr>
            <p:ph type="sldNum" sz="quarter" idx="12"/>
          </p:nvPr>
        </p:nvSpPr>
        <p:spPr/>
        <p:txBody>
          <a:bodyPr/>
          <a:lstStyle/>
          <a:p>
            <a:fld id="{1E4A60F7-A674-42A8-BCF3-224D7B1B3124}" type="slidenum">
              <a:rPr lang="en-US" smtClean="0"/>
              <a:t>‹#›</a:t>
            </a:fld>
            <a:endParaRPr lang="en-US" dirty="0"/>
          </a:p>
        </p:txBody>
      </p:sp>
    </p:spTree>
    <p:extLst>
      <p:ext uri="{BB962C8B-B14F-4D97-AF65-F5344CB8AC3E}">
        <p14:creationId xmlns:p14="http://schemas.microsoft.com/office/powerpoint/2010/main" val="41386754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3212C5-8AF3-45C5-91DA-DDA6FEFE4F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BED09BCB-B477-4331-AA3F-960C47D09C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155360C1-EBFE-410F-9A7D-5CBFB816F87A}"/>
              </a:ext>
            </a:extLst>
          </p:cNvPr>
          <p:cNvSpPr>
            <a:spLocks noGrp="1"/>
          </p:cNvSpPr>
          <p:nvPr>
            <p:ph type="dt" sz="half" idx="10"/>
          </p:nvPr>
        </p:nvSpPr>
        <p:spPr/>
        <p:txBody>
          <a:bodyPr/>
          <a:lstStyle/>
          <a:p>
            <a:fld id="{55955AD3-EC97-47A8-AAF4-5973E3D03989}" type="datetime1">
              <a:rPr lang="en-US" smtClean="0"/>
              <a:t>7/26/2019</a:t>
            </a:fld>
            <a:endParaRPr lang="en-US" dirty="0"/>
          </a:p>
        </p:txBody>
      </p:sp>
      <p:sp>
        <p:nvSpPr>
          <p:cNvPr id="5" name="Footer Placeholder 4">
            <a:extLst>
              <a:ext uri="{FF2B5EF4-FFF2-40B4-BE49-F238E27FC236}">
                <a16:creationId xmlns:a16="http://schemas.microsoft.com/office/drawing/2014/main" xmlns="" id="{606517A0-EE25-452A-83C3-F10DAB4CEC8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5595FDF6-E1BD-4E98-AAAD-85A7B7D095E9}"/>
              </a:ext>
            </a:extLst>
          </p:cNvPr>
          <p:cNvSpPr>
            <a:spLocks noGrp="1"/>
          </p:cNvSpPr>
          <p:nvPr>
            <p:ph type="sldNum" sz="quarter" idx="12"/>
          </p:nvPr>
        </p:nvSpPr>
        <p:spPr/>
        <p:txBody>
          <a:bodyPr/>
          <a:lstStyle/>
          <a:p>
            <a:fld id="{1E4A60F7-A674-42A8-BCF3-224D7B1B3124}" type="slidenum">
              <a:rPr lang="en-US" smtClean="0"/>
              <a:t>‹#›</a:t>
            </a:fld>
            <a:endParaRPr lang="en-US" dirty="0"/>
          </a:p>
        </p:txBody>
      </p:sp>
    </p:spTree>
    <p:extLst>
      <p:ext uri="{BB962C8B-B14F-4D97-AF65-F5344CB8AC3E}">
        <p14:creationId xmlns:p14="http://schemas.microsoft.com/office/powerpoint/2010/main" val="20610233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DCDB44-2D0D-4A17-8564-02D2A5F0EA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19C74405-F3BD-4FDA-A72F-00E85AC5E8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2007936E-0296-4FEF-AAF2-AA63059DDF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858EAF4-ABCB-4E78-8FDD-C3001CD0535B}"/>
              </a:ext>
            </a:extLst>
          </p:cNvPr>
          <p:cNvSpPr>
            <a:spLocks noGrp="1"/>
          </p:cNvSpPr>
          <p:nvPr>
            <p:ph type="dt" sz="half" idx="10"/>
          </p:nvPr>
        </p:nvSpPr>
        <p:spPr/>
        <p:txBody>
          <a:bodyPr/>
          <a:lstStyle/>
          <a:p>
            <a:fld id="{02D295EA-7A3C-4B0C-A1F4-148EE9FFDF06}" type="datetime1">
              <a:rPr lang="en-US" smtClean="0"/>
              <a:t>7/26/2019</a:t>
            </a:fld>
            <a:endParaRPr lang="en-US" dirty="0"/>
          </a:p>
        </p:txBody>
      </p:sp>
      <p:sp>
        <p:nvSpPr>
          <p:cNvPr id="6" name="Footer Placeholder 5">
            <a:extLst>
              <a:ext uri="{FF2B5EF4-FFF2-40B4-BE49-F238E27FC236}">
                <a16:creationId xmlns:a16="http://schemas.microsoft.com/office/drawing/2014/main" xmlns="" id="{CB006619-B1EB-4D70-BE26-2E2062F6061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3668BAB5-7771-4A6C-912D-17B134B65F97}"/>
              </a:ext>
            </a:extLst>
          </p:cNvPr>
          <p:cNvSpPr>
            <a:spLocks noGrp="1"/>
          </p:cNvSpPr>
          <p:nvPr>
            <p:ph type="sldNum" sz="quarter" idx="12"/>
          </p:nvPr>
        </p:nvSpPr>
        <p:spPr/>
        <p:txBody>
          <a:bodyPr/>
          <a:lstStyle/>
          <a:p>
            <a:fld id="{1E4A60F7-A674-42A8-BCF3-224D7B1B3124}" type="slidenum">
              <a:rPr lang="en-US" smtClean="0"/>
              <a:t>‹#›</a:t>
            </a:fld>
            <a:endParaRPr lang="en-US" dirty="0"/>
          </a:p>
        </p:txBody>
      </p:sp>
    </p:spTree>
    <p:extLst>
      <p:ext uri="{BB962C8B-B14F-4D97-AF65-F5344CB8AC3E}">
        <p14:creationId xmlns:p14="http://schemas.microsoft.com/office/powerpoint/2010/main" val="17424561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E9623C-1EB1-4F75-B744-DD1D6EB4BE2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28ECB767-D8A4-45F5-AB31-997E2F24DD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9D1D8781-153A-453F-ABFA-2C08D68E4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FF2BE043-9C1C-4377-88DC-3DE09E6ADB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8DF677EE-8983-4443-8C88-B66D98D13E8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3916CDA5-5EBF-4824-AFEA-3A8A164C2D4C}"/>
              </a:ext>
            </a:extLst>
          </p:cNvPr>
          <p:cNvSpPr>
            <a:spLocks noGrp="1"/>
          </p:cNvSpPr>
          <p:nvPr>
            <p:ph type="dt" sz="half" idx="10"/>
          </p:nvPr>
        </p:nvSpPr>
        <p:spPr/>
        <p:txBody>
          <a:bodyPr/>
          <a:lstStyle/>
          <a:p>
            <a:fld id="{98B67264-937C-4FE0-A534-9C064D1B88BB}" type="datetime1">
              <a:rPr lang="en-US" smtClean="0"/>
              <a:t>7/26/2019</a:t>
            </a:fld>
            <a:endParaRPr lang="en-US" dirty="0"/>
          </a:p>
        </p:txBody>
      </p:sp>
      <p:sp>
        <p:nvSpPr>
          <p:cNvPr id="8" name="Footer Placeholder 7">
            <a:extLst>
              <a:ext uri="{FF2B5EF4-FFF2-40B4-BE49-F238E27FC236}">
                <a16:creationId xmlns:a16="http://schemas.microsoft.com/office/drawing/2014/main" xmlns="" id="{117ECE30-021C-492B-99D5-5EB281C364D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xmlns="" id="{D344AA13-84FF-4F2B-960F-E2A27A8CCF24}"/>
              </a:ext>
            </a:extLst>
          </p:cNvPr>
          <p:cNvSpPr>
            <a:spLocks noGrp="1"/>
          </p:cNvSpPr>
          <p:nvPr>
            <p:ph type="sldNum" sz="quarter" idx="12"/>
          </p:nvPr>
        </p:nvSpPr>
        <p:spPr/>
        <p:txBody>
          <a:bodyPr/>
          <a:lstStyle/>
          <a:p>
            <a:fld id="{1E4A60F7-A674-42A8-BCF3-224D7B1B3124}" type="slidenum">
              <a:rPr lang="en-US" smtClean="0"/>
              <a:t>‹#›</a:t>
            </a:fld>
            <a:endParaRPr lang="en-US" dirty="0"/>
          </a:p>
        </p:txBody>
      </p:sp>
    </p:spTree>
    <p:extLst>
      <p:ext uri="{BB962C8B-B14F-4D97-AF65-F5344CB8AC3E}">
        <p14:creationId xmlns:p14="http://schemas.microsoft.com/office/powerpoint/2010/main" val="36593188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778DEC-2F40-4E76-AF83-BE57ED0A90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678351AA-3850-4221-90C5-388FC3CC6F53}"/>
              </a:ext>
            </a:extLst>
          </p:cNvPr>
          <p:cNvSpPr>
            <a:spLocks noGrp="1"/>
          </p:cNvSpPr>
          <p:nvPr>
            <p:ph type="dt" sz="half" idx="10"/>
          </p:nvPr>
        </p:nvSpPr>
        <p:spPr/>
        <p:txBody>
          <a:bodyPr/>
          <a:lstStyle/>
          <a:p>
            <a:fld id="{8EF42BF0-4A19-4BBC-92F7-F9AF29AF715C}" type="datetime1">
              <a:rPr lang="en-US" smtClean="0"/>
              <a:t>7/26/2019</a:t>
            </a:fld>
            <a:endParaRPr lang="en-US" dirty="0"/>
          </a:p>
        </p:txBody>
      </p:sp>
      <p:sp>
        <p:nvSpPr>
          <p:cNvPr id="4" name="Footer Placeholder 3">
            <a:extLst>
              <a:ext uri="{FF2B5EF4-FFF2-40B4-BE49-F238E27FC236}">
                <a16:creationId xmlns:a16="http://schemas.microsoft.com/office/drawing/2014/main" xmlns="" id="{55B0DFCE-93CA-4952-8267-6434702532D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xmlns="" id="{3AD0F6CB-3B6A-4CA4-A7AA-25ECB557E836}"/>
              </a:ext>
            </a:extLst>
          </p:cNvPr>
          <p:cNvSpPr>
            <a:spLocks noGrp="1"/>
          </p:cNvSpPr>
          <p:nvPr>
            <p:ph type="sldNum" sz="quarter" idx="12"/>
          </p:nvPr>
        </p:nvSpPr>
        <p:spPr/>
        <p:txBody>
          <a:bodyPr/>
          <a:lstStyle/>
          <a:p>
            <a:fld id="{1E4A60F7-A674-42A8-BCF3-224D7B1B3124}" type="slidenum">
              <a:rPr lang="en-US" smtClean="0"/>
              <a:t>‹#›</a:t>
            </a:fld>
            <a:endParaRPr lang="en-US" dirty="0"/>
          </a:p>
        </p:txBody>
      </p:sp>
    </p:spTree>
    <p:extLst>
      <p:ext uri="{BB962C8B-B14F-4D97-AF65-F5344CB8AC3E}">
        <p14:creationId xmlns:p14="http://schemas.microsoft.com/office/powerpoint/2010/main" val="15178240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E332A28-826C-4F22-8BBC-E01D81C3D46C}"/>
              </a:ext>
            </a:extLst>
          </p:cNvPr>
          <p:cNvSpPr>
            <a:spLocks noGrp="1"/>
          </p:cNvSpPr>
          <p:nvPr>
            <p:ph type="dt" sz="half" idx="10"/>
          </p:nvPr>
        </p:nvSpPr>
        <p:spPr/>
        <p:txBody>
          <a:bodyPr/>
          <a:lstStyle/>
          <a:p>
            <a:fld id="{C269AA2E-A387-4C60-AAEF-6EEFD08791AC}" type="datetime1">
              <a:rPr lang="en-US" smtClean="0"/>
              <a:t>7/26/2019</a:t>
            </a:fld>
            <a:endParaRPr lang="en-US" dirty="0"/>
          </a:p>
        </p:txBody>
      </p:sp>
      <p:sp>
        <p:nvSpPr>
          <p:cNvPr id="3" name="Footer Placeholder 2">
            <a:extLst>
              <a:ext uri="{FF2B5EF4-FFF2-40B4-BE49-F238E27FC236}">
                <a16:creationId xmlns:a16="http://schemas.microsoft.com/office/drawing/2014/main" xmlns="" id="{4C85F571-0417-4579-90FA-53DD7D84BEB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xmlns="" id="{B22F0287-6CE0-4B1F-B001-40A4A0B2A86F}"/>
              </a:ext>
            </a:extLst>
          </p:cNvPr>
          <p:cNvSpPr>
            <a:spLocks noGrp="1"/>
          </p:cNvSpPr>
          <p:nvPr>
            <p:ph type="sldNum" sz="quarter" idx="12"/>
          </p:nvPr>
        </p:nvSpPr>
        <p:spPr/>
        <p:txBody>
          <a:bodyPr/>
          <a:lstStyle/>
          <a:p>
            <a:fld id="{1E4A60F7-A674-42A8-BCF3-224D7B1B3124}" type="slidenum">
              <a:rPr lang="en-US" smtClean="0"/>
              <a:t>‹#›</a:t>
            </a:fld>
            <a:endParaRPr lang="en-US" dirty="0"/>
          </a:p>
        </p:txBody>
      </p:sp>
    </p:spTree>
    <p:extLst>
      <p:ext uri="{BB962C8B-B14F-4D97-AF65-F5344CB8AC3E}">
        <p14:creationId xmlns:p14="http://schemas.microsoft.com/office/powerpoint/2010/main" val="5246873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E0E294-A602-46C8-B0E3-8ED524C9CF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A15583DD-1310-4F49-BB73-3BAF8F0A4D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A0BB1656-AD96-4B38-98C6-6EB70BE7F5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E116F55-0E58-4EE2-855D-6765609249CF}"/>
              </a:ext>
            </a:extLst>
          </p:cNvPr>
          <p:cNvSpPr>
            <a:spLocks noGrp="1"/>
          </p:cNvSpPr>
          <p:nvPr>
            <p:ph type="dt" sz="half" idx="10"/>
          </p:nvPr>
        </p:nvSpPr>
        <p:spPr/>
        <p:txBody>
          <a:bodyPr/>
          <a:lstStyle/>
          <a:p>
            <a:fld id="{AD4AD152-81C5-49A1-B956-6831C3927C79}" type="datetime1">
              <a:rPr lang="en-US" smtClean="0"/>
              <a:t>7/26/2019</a:t>
            </a:fld>
            <a:endParaRPr lang="en-US" dirty="0"/>
          </a:p>
        </p:txBody>
      </p:sp>
      <p:sp>
        <p:nvSpPr>
          <p:cNvPr id="6" name="Footer Placeholder 5">
            <a:extLst>
              <a:ext uri="{FF2B5EF4-FFF2-40B4-BE49-F238E27FC236}">
                <a16:creationId xmlns:a16="http://schemas.microsoft.com/office/drawing/2014/main" xmlns="" id="{AF4AFABA-4856-4C80-874C-01297BFCD2C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6F2D8FD2-8D49-4477-86F0-4046316E3730}"/>
              </a:ext>
            </a:extLst>
          </p:cNvPr>
          <p:cNvSpPr>
            <a:spLocks noGrp="1"/>
          </p:cNvSpPr>
          <p:nvPr>
            <p:ph type="sldNum" sz="quarter" idx="12"/>
          </p:nvPr>
        </p:nvSpPr>
        <p:spPr/>
        <p:txBody>
          <a:bodyPr/>
          <a:lstStyle/>
          <a:p>
            <a:fld id="{1E4A60F7-A674-42A8-BCF3-224D7B1B3124}" type="slidenum">
              <a:rPr lang="en-US" smtClean="0"/>
              <a:t>‹#›</a:t>
            </a:fld>
            <a:endParaRPr lang="en-US" dirty="0"/>
          </a:p>
        </p:txBody>
      </p:sp>
    </p:spTree>
    <p:extLst>
      <p:ext uri="{BB962C8B-B14F-4D97-AF65-F5344CB8AC3E}">
        <p14:creationId xmlns:p14="http://schemas.microsoft.com/office/powerpoint/2010/main" val="3806420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1D0392-22D6-4035-94DA-027AB4E10A04}"/>
              </a:ext>
            </a:extLst>
          </p:cNvPr>
          <p:cNvSpPr>
            <a:spLocks noGrp="1"/>
          </p:cNvSpPr>
          <p:nvPr>
            <p:ph type="title"/>
          </p:nvPr>
        </p:nvSpPr>
        <p:spPr/>
        <p:txBody>
          <a:bodyPr/>
          <a:lstStyle/>
          <a:p>
            <a:r>
              <a:rPr lang="en-US"/>
              <a:t>Click to edit Master title style</a:t>
            </a:r>
            <a:endParaRPr lang="en-JM"/>
          </a:p>
        </p:txBody>
      </p:sp>
      <p:sp>
        <p:nvSpPr>
          <p:cNvPr id="3" name="Content Placeholder 2">
            <a:extLst>
              <a:ext uri="{FF2B5EF4-FFF2-40B4-BE49-F238E27FC236}">
                <a16:creationId xmlns:a16="http://schemas.microsoft.com/office/drawing/2014/main" xmlns="" id="{BC5D3139-BBB2-459B-B404-29304BAB2C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Date Placeholder 3">
            <a:extLst>
              <a:ext uri="{FF2B5EF4-FFF2-40B4-BE49-F238E27FC236}">
                <a16:creationId xmlns:a16="http://schemas.microsoft.com/office/drawing/2014/main" xmlns="" id="{8D6929FD-EA63-4257-BA5C-ABC152DCCC49}"/>
              </a:ext>
            </a:extLst>
          </p:cNvPr>
          <p:cNvSpPr>
            <a:spLocks noGrp="1"/>
          </p:cNvSpPr>
          <p:nvPr>
            <p:ph type="dt" sz="half" idx="10"/>
          </p:nvPr>
        </p:nvSpPr>
        <p:spPr/>
        <p:txBody>
          <a:bodyPr/>
          <a:lstStyle/>
          <a:p>
            <a:fld id="{CD815C45-0868-4408-B5B7-682554F046A1}" type="datetime1">
              <a:rPr lang="en-US" smtClean="0"/>
              <a:t>7/26/2019</a:t>
            </a:fld>
            <a:endParaRPr lang="en-JM" dirty="0"/>
          </a:p>
        </p:txBody>
      </p:sp>
      <p:sp>
        <p:nvSpPr>
          <p:cNvPr id="5" name="Footer Placeholder 4">
            <a:extLst>
              <a:ext uri="{FF2B5EF4-FFF2-40B4-BE49-F238E27FC236}">
                <a16:creationId xmlns:a16="http://schemas.microsoft.com/office/drawing/2014/main" xmlns="" id="{5C108456-A89C-4DB1-9133-931081B6B03A}"/>
              </a:ext>
            </a:extLst>
          </p:cNvPr>
          <p:cNvSpPr>
            <a:spLocks noGrp="1"/>
          </p:cNvSpPr>
          <p:nvPr>
            <p:ph type="ftr" sz="quarter" idx="11"/>
          </p:nvPr>
        </p:nvSpPr>
        <p:spPr/>
        <p:txBody>
          <a:bodyPr/>
          <a:lstStyle/>
          <a:p>
            <a:endParaRPr lang="en-JM" dirty="0"/>
          </a:p>
        </p:txBody>
      </p:sp>
      <p:sp>
        <p:nvSpPr>
          <p:cNvPr id="6" name="Slide Number Placeholder 5">
            <a:extLst>
              <a:ext uri="{FF2B5EF4-FFF2-40B4-BE49-F238E27FC236}">
                <a16:creationId xmlns:a16="http://schemas.microsoft.com/office/drawing/2014/main" xmlns="" id="{0D960EE1-E55A-4B75-8B56-31215CA0AE94}"/>
              </a:ext>
            </a:extLst>
          </p:cNvPr>
          <p:cNvSpPr>
            <a:spLocks noGrp="1"/>
          </p:cNvSpPr>
          <p:nvPr>
            <p:ph type="sldNum" sz="quarter" idx="12"/>
          </p:nvPr>
        </p:nvSpPr>
        <p:spPr/>
        <p:txBody>
          <a:bodyPr/>
          <a:lstStyle/>
          <a:p>
            <a:fld id="{EC4DE381-C644-40C4-9890-DBDEE052CDAF}" type="slidenum">
              <a:rPr lang="en-JM" smtClean="0"/>
              <a:t>‹#›</a:t>
            </a:fld>
            <a:endParaRPr lang="en-JM" dirty="0"/>
          </a:p>
        </p:txBody>
      </p:sp>
    </p:spTree>
    <p:extLst>
      <p:ext uri="{BB962C8B-B14F-4D97-AF65-F5344CB8AC3E}">
        <p14:creationId xmlns:p14="http://schemas.microsoft.com/office/powerpoint/2010/main" val="20561681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8333DB-D97D-4D91-A76A-5E3F0481BA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C74330B2-8D21-4698-A798-6B0A35F65E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xmlns="" id="{4C0B17C0-C1C5-4200-8DAD-AF1D4EC358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50217B2-3948-43EC-9A56-FD95402AF889}"/>
              </a:ext>
            </a:extLst>
          </p:cNvPr>
          <p:cNvSpPr>
            <a:spLocks noGrp="1"/>
          </p:cNvSpPr>
          <p:nvPr>
            <p:ph type="dt" sz="half" idx="10"/>
          </p:nvPr>
        </p:nvSpPr>
        <p:spPr/>
        <p:txBody>
          <a:bodyPr/>
          <a:lstStyle/>
          <a:p>
            <a:fld id="{458E942C-6A73-498D-9041-39197E17CE67}" type="datetime1">
              <a:rPr lang="en-US" smtClean="0"/>
              <a:t>7/26/2019</a:t>
            </a:fld>
            <a:endParaRPr lang="en-US" dirty="0"/>
          </a:p>
        </p:txBody>
      </p:sp>
      <p:sp>
        <p:nvSpPr>
          <p:cNvPr id="6" name="Footer Placeholder 5">
            <a:extLst>
              <a:ext uri="{FF2B5EF4-FFF2-40B4-BE49-F238E27FC236}">
                <a16:creationId xmlns:a16="http://schemas.microsoft.com/office/drawing/2014/main" xmlns="" id="{8F3980B8-5EF7-45AD-9FB2-818BAE09FE3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70C972F2-8CA9-43DC-92B9-649D57932212}"/>
              </a:ext>
            </a:extLst>
          </p:cNvPr>
          <p:cNvSpPr>
            <a:spLocks noGrp="1"/>
          </p:cNvSpPr>
          <p:nvPr>
            <p:ph type="sldNum" sz="quarter" idx="12"/>
          </p:nvPr>
        </p:nvSpPr>
        <p:spPr/>
        <p:txBody>
          <a:bodyPr/>
          <a:lstStyle/>
          <a:p>
            <a:fld id="{1E4A60F7-A674-42A8-BCF3-224D7B1B3124}" type="slidenum">
              <a:rPr lang="en-US" smtClean="0"/>
              <a:t>‹#›</a:t>
            </a:fld>
            <a:endParaRPr lang="en-US" dirty="0"/>
          </a:p>
        </p:txBody>
      </p:sp>
    </p:spTree>
    <p:extLst>
      <p:ext uri="{BB962C8B-B14F-4D97-AF65-F5344CB8AC3E}">
        <p14:creationId xmlns:p14="http://schemas.microsoft.com/office/powerpoint/2010/main" val="22305096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B1C1CD-AF00-4D26-840A-BC2C4DD77A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B7F64122-6736-49A9-88AB-0568CB81C68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5B746C9-7D51-4E6A-8FFE-320F83C2C09E}"/>
              </a:ext>
            </a:extLst>
          </p:cNvPr>
          <p:cNvSpPr>
            <a:spLocks noGrp="1"/>
          </p:cNvSpPr>
          <p:nvPr>
            <p:ph type="dt" sz="half" idx="10"/>
          </p:nvPr>
        </p:nvSpPr>
        <p:spPr/>
        <p:txBody>
          <a:bodyPr/>
          <a:lstStyle/>
          <a:p>
            <a:fld id="{D9C82E68-CB8F-4F10-9784-2B117FC23A2F}" type="datetime1">
              <a:rPr lang="en-US" smtClean="0"/>
              <a:t>7/26/2019</a:t>
            </a:fld>
            <a:endParaRPr lang="en-US" dirty="0"/>
          </a:p>
        </p:txBody>
      </p:sp>
      <p:sp>
        <p:nvSpPr>
          <p:cNvPr id="5" name="Footer Placeholder 4">
            <a:extLst>
              <a:ext uri="{FF2B5EF4-FFF2-40B4-BE49-F238E27FC236}">
                <a16:creationId xmlns:a16="http://schemas.microsoft.com/office/drawing/2014/main" xmlns="" id="{BF1623E6-6B12-4307-A003-966B33B4BC0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C8DCB8DC-1529-44E6-B381-C4EB53C65013}"/>
              </a:ext>
            </a:extLst>
          </p:cNvPr>
          <p:cNvSpPr>
            <a:spLocks noGrp="1"/>
          </p:cNvSpPr>
          <p:nvPr>
            <p:ph type="sldNum" sz="quarter" idx="12"/>
          </p:nvPr>
        </p:nvSpPr>
        <p:spPr/>
        <p:txBody>
          <a:bodyPr/>
          <a:lstStyle/>
          <a:p>
            <a:fld id="{1E4A60F7-A674-42A8-BCF3-224D7B1B3124}" type="slidenum">
              <a:rPr lang="en-US" smtClean="0"/>
              <a:t>‹#›</a:t>
            </a:fld>
            <a:endParaRPr lang="en-US" dirty="0"/>
          </a:p>
        </p:txBody>
      </p:sp>
    </p:spTree>
    <p:extLst>
      <p:ext uri="{BB962C8B-B14F-4D97-AF65-F5344CB8AC3E}">
        <p14:creationId xmlns:p14="http://schemas.microsoft.com/office/powerpoint/2010/main" val="21396650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5B9698C-7CE6-44F1-B775-3D467776192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BB246072-0DE0-4B31-8470-5702BA82D9B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05FD8A2-B955-46BF-808C-A9A2F3347A18}"/>
              </a:ext>
            </a:extLst>
          </p:cNvPr>
          <p:cNvSpPr>
            <a:spLocks noGrp="1"/>
          </p:cNvSpPr>
          <p:nvPr>
            <p:ph type="dt" sz="half" idx="10"/>
          </p:nvPr>
        </p:nvSpPr>
        <p:spPr/>
        <p:txBody>
          <a:bodyPr/>
          <a:lstStyle/>
          <a:p>
            <a:fld id="{BCE6CA5A-6F7C-4AF2-81C6-8B8C571CFAE9}" type="datetime1">
              <a:rPr lang="en-US" smtClean="0"/>
              <a:t>7/26/2019</a:t>
            </a:fld>
            <a:endParaRPr lang="en-US" dirty="0"/>
          </a:p>
        </p:txBody>
      </p:sp>
      <p:sp>
        <p:nvSpPr>
          <p:cNvPr id="5" name="Footer Placeholder 4">
            <a:extLst>
              <a:ext uri="{FF2B5EF4-FFF2-40B4-BE49-F238E27FC236}">
                <a16:creationId xmlns:a16="http://schemas.microsoft.com/office/drawing/2014/main" xmlns="" id="{68B5606C-4AB3-4EE8-A0EC-7BBAFE32574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CE2D305C-C213-4951-AE7B-8121D91163E3}"/>
              </a:ext>
            </a:extLst>
          </p:cNvPr>
          <p:cNvSpPr>
            <a:spLocks noGrp="1"/>
          </p:cNvSpPr>
          <p:nvPr>
            <p:ph type="sldNum" sz="quarter" idx="12"/>
          </p:nvPr>
        </p:nvSpPr>
        <p:spPr/>
        <p:txBody>
          <a:bodyPr/>
          <a:lstStyle/>
          <a:p>
            <a:fld id="{1E4A60F7-A674-42A8-BCF3-224D7B1B3124}" type="slidenum">
              <a:rPr lang="en-US" smtClean="0"/>
              <a:t>‹#›</a:t>
            </a:fld>
            <a:endParaRPr lang="en-US" dirty="0"/>
          </a:p>
        </p:txBody>
      </p:sp>
    </p:spTree>
    <p:extLst>
      <p:ext uri="{BB962C8B-B14F-4D97-AF65-F5344CB8AC3E}">
        <p14:creationId xmlns:p14="http://schemas.microsoft.com/office/powerpoint/2010/main" val="1263543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4D0E07-1AFC-4FA1-9717-195A75413B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JM"/>
          </a:p>
        </p:txBody>
      </p:sp>
      <p:sp>
        <p:nvSpPr>
          <p:cNvPr id="3" name="Text Placeholder 2">
            <a:extLst>
              <a:ext uri="{FF2B5EF4-FFF2-40B4-BE49-F238E27FC236}">
                <a16:creationId xmlns:a16="http://schemas.microsoft.com/office/drawing/2014/main" xmlns="" id="{EE0B68AA-6E33-4144-BF92-0DA0D13797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59715CA6-CFE1-41ED-B36A-C0F70702AA37}"/>
              </a:ext>
            </a:extLst>
          </p:cNvPr>
          <p:cNvSpPr>
            <a:spLocks noGrp="1"/>
          </p:cNvSpPr>
          <p:nvPr>
            <p:ph type="dt" sz="half" idx="10"/>
          </p:nvPr>
        </p:nvSpPr>
        <p:spPr/>
        <p:txBody>
          <a:bodyPr/>
          <a:lstStyle/>
          <a:p>
            <a:fld id="{EF83D6D7-1D11-4BA8-AA0C-C16E03DE8C88}" type="datetime1">
              <a:rPr lang="en-US" smtClean="0"/>
              <a:t>7/26/2019</a:t>
            </a:fld>
            <a:endParaRPr lang="en-JM" dirty="0"/>
          </a:p>
        </p:txBody>
      </p:sp>
      <p:sp>
        <p:nvSpPr>
          <p:cNvPr id="5" name="Footer Placeholder 4">
            <a:extLst>
              <a:ext uri="{FF2B5EF4-FFF2-40B4-BE49-F238E27FC236}">
                <a16:creationId xmlns:a16="http://schemas.microsoft.com/office/drawing/2014/main" xmlns="" id="{4BBD4425-CC7A-48B3-97B4-31891D76FB56}"/>
              </a:ext>
            </a:extLst>
          </p:cNvPr>
          <p:cNvSpPr>
            <a:spLocks noGrp="1"/>
          </p:cNvSpPr>
          <p:nvPr>
            <p:ph type="ftr" sz="quarter" idx="11"/>
          </p:nvPr>
        </p:nvSpPr>
        <p:spPr/>
        <p:txBody>
          <a:bodyPr/>
          <a:lstStyle/>
          <a:p>
            <a:endParaRPr lang="en-JM" dirty="0"/>
          </a:p>
        </p:txBody>
      </p:sp>
      <p:sp>
        <p:nvSpPr>
          <p:cNvPr id="6" name="Slide Number Placeholder 5">
            <a:extLst>
              <a:ext uri="{FF2B5EF4-FFF2-40B4-BE49-F238E27FC236}">
                <a16:creationId xmlns:a16="http://schemas.microsoft.com/office/drawing/2014/main" xmlns="" id="{03F25124-6896-45D3-9EE7-A7D2135F734D}"/>
              </a:ext>
            </a:extLst>
          </p:cNvPr>
          <p:cNvSpPr>
            <a:spLocks noGrp="1"/>
          </p:cNvSpPr>
          <p:nvPr>
            <p:ph type="sldNum" sz="quarter" idx="12"/>
          </p:nvPr>
        </p:nvSpPr>
        <p:spPr/>
        <p:txBody>
          <a:bodyPr/>
          <a:lstStyle/>
          <a:p>
            <a:fld id="{EC4DE381-C644-40C4-9890-DBDEE052CDAF}" type="slidenum">
              <a:rPr lang="en-JM" smtClean="0"/>
              <a:t>‹#›</a:t>
            </a:fld>
            <a:endParaRPr lang="en-JM" dirty="0"/>
          </a:p>
        </p:txBody>
      </p:sp>
    </p:spTree>
    <p:extLst>
      <p:ext uri="{BB962C8B-B14F-4D97-AF65-F5344CB8AC3E}">
        <p14:creationId xmlns:p14="http://schemas.microsoft.com/office/powerpoint/2010/main" val="3110351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BB0C14-DFAA-4D79-9047-94EB396F2587}"/>
              </a:ext>
            </a:extLst>
          </p:cNvPr>
          <p:cNvSpPr>
            <a:spLocks noGrp="1"/>
          </p:cNvSpPr>
          <p:nvPr>
            <p:ph type="title"/>
          </p:nvPr>
        </p:nvSpPr>
        <p:spPr/>
        <p:txBody>
          <a:bodyPr/>
          <a:lstStyle/>
          <a:p>
            <a:r>
              <a:rPr lang="en-US"/>
              <a:t>Click to edit Master title style</a:t>
            </a:r>
            <a:endParaRPr lang="en-JM"/>
          </a:p>
        </p:txBody>
      </p:sp>
      <p:sp>
        <p:nvSpPr>
          <p:cNvPr id="3" name="Content Placeholder 2">
            <a:extLst>
              <a:ext uri="{FF2B5EF4-FFF2-40B4-BE49-F238E27FC236}">
                <a16:creationId xmlns:a16="http://schemas.microsoft.com/office/drawing/2014/main" xmlns="" id="{0605B517-1016-4FC7-81CC-7702C45E88E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Content Placeholder 3">
            <a:extLst>
              <a:ext uri="{FF2B5EF4-FFF2-40B4-BE49-F238E27FC236}">
                <a16:creationId xmlns:a16="http://schemas.microsoft.com/office/drawing/2014/main" xmlns="" id="{FB67EF9D-1620-4595-9F17-DC03ABF1DB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5" name="Date Placeholder 4">
            <a:extLst>
              <a:ext uri="{FF2B5EF4-FFF2-40B4-BE49-F238E27FC236}">
                <a16:creationId xmlns:a16="http://schemas.microsoft.com/office/drawing/2014/main" xmlns="" id="{38381837-BDB4-4A32-92CD-8D99FC071CA2}"/>
              </a:ext>
            </a:extLst>
          </p:cNvPr>
          <p:cNvSpPr>
            <a:spLocks noGrp="1"/>
          </p:cNvSpPr>
          <p:nvPr>
            <p:ph type="dt" sz="half" idx="10"/>
          </p:nvPr>
        </p:nvSpPr>
        <p:spPr/>
        <p:txBody>
          <a:bodyPr/>
          <a:lstStyle/>
          <a:p>
            <a:fld id="{55FDDD89-AF21-4FBA-AC70-597CFC03CA79}" type="datetime1">
              <a:rPr lang="en-US" smtClean="0"/>
              <a:t>7/26/2019</a:t>
            </a:fld>
            <a:endParaRPr lang="en-JM" dirty="0"/>
          </a:p>
        </p:txBody>
      </p:sp>
      <p:sp>
        <p:nvSpPr>
          <p:cNvPr id="6" name="Footer Placeholder 5">
            <a:extLst>
              <a:ext uri="{FF2B5EF4-FFF2-40B4-BE49-F238E27FC236}">
                <a16:creationId xmlns:a16="http://schemas.microsoft.com/office/drawing/2014/main" xmlns="" id="{F2F01954-08D5-4F2A-94CC-439C5E9A39F0}"/>
              </a:ext>
            </a:extLst>
          </p:cNvPr>
          <p:cNvSpPr>
            <a:spLocks noGrp="1"/>
          </p:cNvSpPr>
          <p:nvPr>
            <p:ph type="ftr" sz="quarter" idx="11"/>
          </p:nvPr>
        </p:nvSpPr>
        <p:spPr/>
        <p:txBody>
          <a:bodyPr/>
          <a:lstStyle/>
          <a:p>
            <a:endParaRPr lang="en-JM" dirty="0"/>
          </a:p>
        </p:txBody>
      </p:sp>
      <p:sp>
        <p:nvSpPr>
          <p:cNvPr id="7" name="Slide Number Placeholder 6">
            <a:extLst>
              <a:ext uri="{FF2B5EF4-FFF2-40B4-BE49-F238E27FC236}">
                <a16:creationId xmlns:a16="http://schemas.microsoft.com/office/drawing/2014/main" xmlns="" id="{BD612375-6CC6-41D3-8E0E-7DB15317F5F7}"/>
              </a:ext>
            </a:extLst>
          </p:cNvPr>
          <p:cNvSpPr>
            <a:spLocks noGrp="1"/>
          </p:cNvSpPr>
          <p:nvPr>
            <p:ph type="sldNum" sz="quarter" idx="12"/>
          </p:nvPr>
        </p:nvSpPr>
        <p:spPr/>
        <p:txBody>
          <a:bodyPr/>
          <a:lstStyle/>
          <a:p>
            <a:fld id="{EC4DE381-C644-40C4-9890-DBDEE052CDAF}" type="slidenum">
              <a:rPr lang="en-JM" smtClean="0"/>
              <a:t>‹#›</a:t>
            </a:fld>
            <a:endParaRPr lang="en-JM" dirty="0"/>
          </a:p>
        </p:txBody>
      </p:sp>
    </p:spTree>
    <p:extLst>
      <p:ext uri="{BB962C8B-B14F-4D97-AF65-F5344CB8AC3E}">
        <p14:creationId xmlns:p14="http://schemas.microsoft.com/office/powerpoint/2010/main" val="3553774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2213A6-68E5-4BC0-9289-BA6F166C5CB3}"/>
              </a:ext>
            </a:extLst>
          </p:cNvPr>
          <p:cNvSpPr>
            <a:spLocks noGrp="1"/>
          </p:cNvSpPr>
          <p:nvPr>
            <p:ph type="title"/>
          </p:nvPr>
        </p:nvSpPr>
        <p:spPr>
          <a:xfrm>
            <a:off x="839788" y="365125"/>
            <a:ext cx="10515600" cy="1325563"/>
          </a:xfrm>
        </p:spPr>
        <p:txBody>
          <a:bodyPr/>
          <a:lstStyle/>
          <a:p>
            <a:r>
              <a:rPr lang="en-US"/>
              <a:t>Click to edit Master title style</a:t>
            </a:r>
            <a:endParaRPr lang="en-JM"/>
          </a:p>
        </p:txBody>
      </p:sp>
      <p:sp>
        <p:nvSpPr>
          <p:cNvPr id="3" name="Text Placeholder 2">
            <a:extLst>
              <a:ext uri="{FF2B5EF4-FFF2-40B4-BE49-F238E27FC236}">
                <a16:creationId xmlns:a16="http://schemas.microsoft.com/office/drawing/2014/main" xmlns="" id="{198D6882-F2DE-49E6-8851-1D7F7E53DF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F66DE21-BBD2-4B34-A18B-A943C529381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5" name="Text Placeholder 4">
            <a:extLst>
              <a:ext uri="{FF2B5EF4-FFF2-40B4-BE49-F238E27FC236}">
                <a16:creationId xmlns:a16="http://schemas.microsoft.com/office/drawing/2014/main" xmlns="" id="{BC2D7BA5-70E0-440C-B713-33560B02FB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55847893-F25D-4925-AADB-BFCCB586E0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7" name="Date Placeholder 6">
            <a:extLst>
              <a:ext uri="{FF2B5EF4-FFF2-40B4-BE49-F238E27FC236}">
                <a16:creationId xmlns:a16="http://schemas.microsoft.com/office/drawing/2014/main" xmlns="" id="{663CFF05-093B-4D02-AC01-6AE79CCE6BE8}"/>
              </a:ext>
            </a:extLst>
          </p:cNvPr>
          <p:cNvSpPr>
            <a:spLocks noGrp="1"/>
          </p:cNvSpPr>
          <p:nvPr>
            <p:ph type="dt" sz="half" idx="10"/>
          </p:nvPr>
        </p:nvSpPr>
        <p:spPr/>
        <p:txBody>
          <a:bodyPr/>
          <a:lstStyle/>
          <a:p>
            <a:fld id="{4EEC9195-7949-4F2C-A5BC-16AE7F6C53A8}" type="datetime1">
              <a:rPr lang="en-US" smtClean="0"/>
              <a:t>7/26/2019</a:t>
            </a:fld>
            <a:endParaRPr lang="en-JM" dirty="0"/>
          </a:p>
        </p:txBody>
      </p:sp>
      <p:sp>
        <p:nvSpPr>
          <p:cNvPr id="8" name="Footer Placeholder 7">
            <a:extLst>
              <a:ext uri="{FF2B5EF4-FFF2-40B4-BE49-F238E27FC236}">
                <a16:creationId xmlns:a16="http://schemas.microsoft.com/office/drawing/2014/main" xmlns="" id="{B7FF5FDB-BB3D-455A-8D93-6666A622AB27}"/>
              </a:ext>
            </a:extLst>
          </p:cNvPr>
          <p:cNvSpPr>
            <a:spLocks noGrp="1"/>
          </p:cNvSpPr>
          <p:nvPr>
            <p:ph type="ftr" sz="quarter" idx="11"/>
          </p:nvPr>
        </p:nvSpPr>
        <p:spPr/>
        <p:txBody>
          <a:bodyPr/>
          <a:lstStyle/>
          <a:p>
            <a:endParaRPr lang="en-JM" dirty="0"/>
          </a:p>
        </p:txBody>
      </p:sp>
      <p:sp>
        <p:nvSpPr>
          <p:cNvPr id="9" name="Slide Number Placeholder 8">
            <a:extLst>
              <a:ext uri="{FF2B5EF4-FFF2-40B4-BE49-F238E27FC236}">
                <a16:creationId xmlns:a16="http://schemas.microsoft.com/office/drawing/2014/main" xmlns="" id="{B0C8C78B-9E80-422F-858A-778D1EFB357C}"/>
              </a:ext>
            </a:extLst>
          </p:cNvPr>
          <p:cNvSpPr>
            <a:spLocks noGrp="1"/>
          </p:cNvSpPr>
          <p:nvPr>
            <p:ph type="sldNum" sz="quarter" idx="12"/>
          </p:nvPr>
        </p:nvSpPr>
        <p:spPr/>
        <p:txBody>
          <a:bodyPr/>
          <a:lstStyle/>
          <a:p>
            <a:fld id="{EC4DE381-C644-40C4-9890-DBDEE052CDAF}" type="slidenum">
              <a:rPr lang="en-JM" smtClean="0"/>
              <a:t>‹#›</a:t>
            </a:fld>
            <a:endParaRPr lang="en-JM" dirty="0"/>
          </a:p>
        </p:txBody>
      </p:sp>
    </p:spTree>
    <p:extLst>
      <p:ext uri="{BB962C8B-B14F-4D97-AF65-F5344CB8AC3E}">
        <p14:creationId xmlns:p14="http://schemas.microsoft.com/office/powerpoint/2010/main" val="1684502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47AD8C-3905-4BEE-84EA-12661674142F}"/>
              </a:ext>
            </a:extLst>
          </p:cNvPr>
          <p:cNvSpPr>
            <a:spLocks noGrp="1"/>
          </p:cNvSpPr>
          <p:nvPr>
            <p:ph type="title"/>
          </p:nvPr>
        </p:nvSpPr>
        <p:spPr/>
        <p:txBody>
          <a:bodyPr/>
          <a:lstStyle/>
          <a:p>
            <a:r>
              <a:rPr lang="en-US"/>
              <a:t>Click to edit Master title style</a:t>
            </a:r>
            <a:endParaRPr lang="en-JM"/>
          </a:p>
        </p:txBody>
      </p:sp>
      <p:sp>
        <p:nvSpPr>
          <p:cNvPr id="3" name="Date Placeholder 2">
            <a:extLst>
              <a:ext uri="{FF2B5EF4-FFF2-40B4-BE49-F238E27FC236}">
                <a16:creationId xmlns:a16="http://schemas.microsoft.com/office/drawing/2014/main" xmlns="" id="{AE8DDA76-EC9B-4EF8-B982-7A572ED25268}"/>
              </a:ext>
            </a:extLst>
          </p:cNvPr>
          <p:cNvSpPr>
            <a:spLocks noGrp="1"/>
          </p:cNvSpPr>
          <p:nvPr>
            <p:ph type="dt" sz="half" idx="10"/>
          </p:nvPr>
        </p:nvSpPr>
        <p:spPr/>
        <p:txBody>
          <a:bodyPr/>
          <a:lstStyle/>
          <a:p>
            <a:fld id="{A3432977-5476-498E-97B8-AC5C074D2922}" type="datetime1">
              <a:rPr lang="en-US" smtClean="0"/>
              <a:t>7/26/2019</a:t>
            </a:fld>
            <a:endParaRPr lang="en-JM" dirty="0"/>
          </a:p>
        </p:txBody>
      </p:sp>
      <p:sp>
        <p:nvSpPr>
          <p:cNvPr id="4" name="Footer Placeholder 3">
            <a:extLst>
              <a:ext uri="{FF2B5EF4-FFF2-40B4-BE49-F238E27FC236}">
                <a16:creationId xmlns:a16="http://schemas.microsoft.com/office/drawing/2014/main" xmlns="" id="{A8FC8374-055D-4CFB-9F5D-B738040EC3AF}"/>
              </a:ext>
            </a:extLst>
          </p:cNvPr>
          <p:cNvSpPr>
            <a:spLocks noGrp="1"/>
          </p:cNvSpPr>
          <p:nvPr>
            <p:ph type="ftr" sz="quarter" idx="11"/>
          </p:nvPr>
        </p:nvSpPr>
        <p:spPr/>
        <p:txBody>
          <a:bodyPr/>
          <a:lstStyle/>
          <a:p>
            <a:endParaRPr lang="en-JM" dirty="0"/>
          </a:p>
        </p:txBody>
      </p:sp>
      <p:sp>
        <p:nvSpPr>
          <p:cNvPr id="5" name="Slide Number Placeholder 4">
            <a:extLst>
              <a:ext uri="{FF2B5EF4-FFF2-40B4-BE49-F238E27FC236}">
                <a16:creationId xmlns:a16="http://schemas.microsoft.com/office/drawing/2014/main" xmlns="" id="{F68C1258-D707-423C-96DD-715562AB3229}"/>
              </a:ext>
            </a:extLst>
          </p:cNvPr>
          <p:cNvSpPr>
            <a:spLocks noGrp="1"/>
          </p:cNvSpPr>
          <p:nvPr>
            <p:ph type="sldNum" sz="quarter" idx="12"/>
          </p:nvPr>
        </p:nvSpPr>
        <p:spPr/>
        <p:txBody>
          <a:bodyPr/>
          <a:lstStyle/>
          <a:p>
            <a:fld id="{EC4DE381-C644-40C4-9890-DBDEE052CDAF}" type="slidenum">
              <a:rPr lang="en-JM" smtClean="0"/>
              <a:t>‹#›</a:t>
            </a:fld>
            <a:endParaRPr lang="en-JM" dirty="0"/>
          </a:p>
        </p:txBody>
      </p:sp>
    </p:spTree>
    <p:extLst>
      <p:ext uri="{BB962C8B-B14F-4D97-AF65-F5344CB8AC3E}">
        <p14:creationId xmlns:p14="http://schemas.microsoft.com/office/powerpoint/2010/main" val="4120530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7F5C5107-1CDF-41C1-AF8B-F3DAECF61C07}"/>
              </a:ext>
            </a:extLst>
          </p:cNvPr>
          <p:cNvSpPr>
            <a:spLocks noGrp="1"/>
          </p:cNvSpPr>
          <p:nvPr>
            <p:ph type="dt" sz="half" idx="10"/>
          </p:nvPr>
        </p:nvSpPr>
        <p:spPr/>
        <p:txBody>
          <a:bodyPr/>
          <a:lstStyle/>
          <a:p>
            <a:fld id="{CCA96ABB-5322-4541-96D4-DD99F30CC4FB}" type="datetime1">
              <a:rPr lang="en-US" smtClean="0"/>
              <a:t>7/26/2019</a:t>
            </a:fld>
            <a:endParaRPr lang="en-JM" dirty="0"/>
          </a:p>
        </p:txBody>
      </p:sp>
      <p:sp>
        <p:nvSpPr>
          <p:cNvPr id="3" name="Footer Placeholder 2">
            <a:extLst>
              <a:ext uri="{FF2B5EF4-FFF2-40B4-BE49-F238E27FC236}">
                <a16:creationId xmlns:a16="http://schemas.microsoft.com/office/drawing/2014/main" xmlns="" id="{82358AD0-F8A7-42A1-BF08-B5255AD5F4AF}"/>
              </a:ext>
            </a:extLst>
          </p:cNvPr>
          <p:cNvSpPr>
            <a:spLocks noGrp="1"/>
          </p:cNvSpPr>
          <p:nvPr>
            <p:ph type="ftr" sz="quarter" idx="11"/>
          </p:nvPr>
        </p:nvSpPr>
        <p:spPr/>
        <p:txBody>
          <a:bodyPr/>
          <a:lstStyle/>
          <a:p>
            <a:endParaRPr lang="en-JM" dirty="0"/>
          </a:p>
        </p:txBody>
      </p:sp>
      <p:sp>
        <p:nvSpPr>
          <p:cNvPr id="4" name="Slide Number Placeholder 3">
            <a:extLst>
              <a:ext uri="{FF2B5EF4-FFF2-40B4-BE49-F238E27FC236}">
                <a16:creationId xmlns:a16="http://schemas.microsoft.com/office/drawing/2014/main" xmlns="" id="{02A86C67-F7B7-49C9-B1F9-C319BBB96447}"/>
              </a:ext>
            </a:extLst>
          </p:cNvPr>
          <p:cNvSpPr>
            <a:spLocks noGrp="1"/>
          </p:cNvSpPr>
          <p:nvPr>
            <p:ph type="sldNum" sz="quarter" idx="12"/>
          </p:nvPr>
        </p:nvSpPr>
        <p:spPr/>
        <p:txBody>
          <a:bodyPr/>
          <a:lstStyle/>
          <a:p>
            <a:fld id="{EC4DE381-C644-40C4-9890-DBDEE052CDAF}" type="slidenum">
              <a:rPr lang="en-JM" smtClean="0"/>
              <a:t>‹#›</a:t>
            </a:fld>
            <a:endParaRPr lang="en-JM" dirty="0"/>
          </a:p>
        </p:txBody>
      </p:sp>
    </p:spTree>
    <p:extLst>
      <p:ext uri="{BB962C8B-B14F-4D97-AF65-F5344CB8AC3E}">
        <p14:creationId xmlns:p14="http://schemas.microsoft.com/office/powerpoint/2010/main" val="3384074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23B72A-2EBA-4CB0-AC04-594226970F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JM"/>
          </a:p>
        </p:txBody>
      </p:sp>
      <p:sp>
        <p:nvSpPr>
          <p:cNvPr id="3" name="Content Placeholder 2">
            <a:extLst>
              <a:ext uri="{FF2B5EF4-FFF2-40B4-BE49-F238E27FC236}">
                <a16:creationId xmlns:a16="http://schemas.microsoft.com/office/drawing/2014/main" xmlns="" id="{F1B93141-E7FC-4A07-8048-C08113C91C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Text Placeholder 3">
            <a:extLst>
              <a:ext uri="{FF2B5EF4-FFF2-40B4-BE49-F238E27FC236}">
                <a16:creationId xmlns:a16="http://schemas.microsoft.com/office/drawing/2014/main" xmlns="" id="{58C45F82-528E-481D-B7A3-8C68BD024D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BAC6610-3B1C-438E-B4E5-8ED997172DC5}"/>
              </a:ext>
            </a:extLst>
          </p:cNvPr>
          <p:cNvSpPr>
            <a:spLocks noGrp="1"/>
          </p:cNvSpPr>
          <p:nvPr>
            <p:ph type="dt" sz="half" idx="10"/>
          </p:nvPr>
        </p:nvSpPr>
        <p:spPr/>
        <p:txBody>
          <a:bodyPr/>
          <a:lstStyle/>
          <a:p>
            <a:fld id="{D8EB81F7-AA94-4BBA-9EF7-D4137DD461F3}" type="datetime1">
              <a:rPr lang="en-US" smtClean="0"/>
              <a:t>7/26/2019</a:t>
            </a:fld>
            <a:endParaRPr lang="en-JM" dirty="0"/>
          </a:p>
        </p:txBody>
      </p:sp>
      <p:sp>
        <p:nvSpPr>
          <p:cNvPr id="6" name="Footer Placeholder 5">
            <a:extLst>
              <a:ext uri="{FF2B5EF4-FFF2-40B4-BE49-F238E27FC236}">
                <a16:creationId xmlns:a16="http://schemas.microsoft.com/office/drawing/2014/main" xmlns="" id="{27D1C756-4015-49EF-A52A-BB2F0A18EE9C}"/>
              </a:ext>
            </a:extLst>
          </p:cNvPr>
          <p:cNvSpPr>
            <a:spLocks noGrp="1"/>
          </p:cNvSpPr>
          <p:nvPr>
            <p:ph type="ftr" sz="quarter" idx="11"/>
          </p:nvPr>
        </p:nvSpPr>
        <p:spPr/>
        <p:txBody>
          <a:bodyPr/>
          <a:lstStyle/>
          <a:p>
            <a:endParaRPr lang="en-JM" dirty="0"/>
          </a:p>
        </p:txBody>
      </p:sp>
      <p:sp>
        <p:nvSpPr>
          <p:cNvPr id="7" name="Slide Number Placeholder 6">
            <a:extLst>
              <a:ext uri="{FF2B5EF4-FFF2-40B4-BE49-F238E27FC236}">
                <a16:creationId xmlns:a16="http://schemas.microsoft.com/office/drawing/2014/main" xmlns="" id="{93523A4F-3A3E-480F-8E34-3545BB336C2D}"/>
              </a:ext>
            </a:extLst>
          </p:cNvPr>
          <p:cNvSpPr>
            <a:spLocks noGrp="1"/>
          </p:cNvSpPr>
          <p:nvPr>
            <p:ph type="sldNum" sz="quarter" idx="12"/>
          </p:nvPr>
        </p:nvSpPr>
        <p:spPr/>
        <p:txBody>
          <a:bodyPr/>
          <a:lstStyle/>
          <a:p>
            <a:fld id="{EC4DE381-C644-40C4-9890-DBDEE052CDAF}" type="slidenum">
              <a:rPr lang="en-JM" smtClean="0"/>
              <a:t>‹#›</a:t>
            </a:fld>
            <a:endParaRPr lang="en-JM" dirty="0"/>
          </a:p>
        </p:txBody>
      </p:sp>
    </p:spTree>
    <p:extLst>
      <p:ext uri="{BB962C8B-B14F-4D97-AF65-F5344CB8AC3E}">
        <p14:creationId xmlns:p14="http://schemas.microsoft.com/office/powerpoint/2010/main" val="4279770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A19122-9732-4730-A72E-B451E630A2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JM"/>
          </a:p>
        </p:txBody>
      </p:sp>
      <p:sp>
        <p:nvSpPr>
          <p:cNvPr id="3" name="Picture Placeholder 2">
            <a:extLst>
              <a:ext uri="{FF2B5EF4-FFF2-40B4-BE49-F238E27FC236}">
                <a16:creationId xmlns:a16="http://schemas.microsoft.com/office/drawing/2014/main" xmlns="" id="{D93E8093-3446-4447-B6C3-8420D7B037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JM" dirty="0"/>
          </a:p>
        </p:txBody>
      </p:sp>
      <p:sp>
        <p:nvSpPr>
          <p:cNvPr id="4" name="Text Placeholder 3">
            <a:extLst>
              <a:ext uri="{FF2B5EF4-FFF2-40B4-BE49-F238E27FC236}">
                <a16:creationId xmlns:a16="http://schemas.microsoft.com/office/drawing/2014/main" xmlns="" id="{E9DBF0B9-7711-4A00-A9C6-EF0D4BB951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7038A81F-3145-4259-8E2E-1957D6ACBA34}"/>
              </a:ext>
            </a:extLst>
          </p:cNvPr>
          <p:cNvSpPr>
            <a:spLocks noGrp="1"/>
          </p:cNvSpPr>
          <p:nvPr>
            <p:ph type="dt" sz="half" idx="10"/>
          </p:nvPr>
        </p:nvSpPr>
        <p:spPr/>
        <p:txBody>
          <a:bodyPr/>
          <a:lstStyle/>
          <a:p>
            <a:fld id="{5980F387-AB5D-469B-8BAA-D0E4682C7037}" type="datetime1">
              <a:rPr lang="en-US" smtClean="0"/>
              <a:t>7/26/2019</a:t>
            </a:fld>
            <a:endParaRPr lang="en-JM" dirty="0"/>
          </a:p>
        </p:txBody>
      </p:sp>
      <p:sp>
        <p:nvSpPr>
          <p:cNvPr id="6" name="Footer Placeholder 5">
            <a:extLst>
              <a:ext uri="{FF2B5EF4-FFF2-40B4-BE49-F238E27FC236}">
                <a16:creationId xmlns:a16="http://schemas.microsoft.com/office/drawing/2014/main" xmlns="" id="{F0C68DFE-CFE5-4C06-B76E-9703CC4BF050}"/>
              </a:ext>
            </a:extLst>
          </p:cNvPr>
          <p:cNvSpPr>
            <a:spLocks noGrp="1"/>
          </p:cNvSpPr>
          <p:nvPr>
            <p:ph type="ftr" sz="quarter" idx="11"/>
          </p:nvPr>
        </p:nvSpPr>
        <p:spPr/>
        <p:txBody>
          <a:bodyPr/>
          <a:lstStyle/>
          <a:p>
            <a:endParaRPr lang="en-JM" dirty="0"/>
          </a:p>
        </p:txBody>
      </p:sp>
      <p:sp>
        <p:nvSpPr>
          <p:cNvPr id="7" name="Slide Number Placeholder 6">
            <a:extLst>
              <a:ext uri="{FF2B5EF4-FFF2-40B4-BE49-F238E27FC236}">
                <a16:creationId xmlns:a16="http://schemas.microsoft.com/office/drawing/2014/main" xmlns="" id="{0E75686A-AE04-4DFB-8046-E857291728D9}"/>
              </a:ext>
            </a:extLst>
          </p:cNvPr>
          <p:cNvSpPr>
            <a:spLocks noGrp="1"/>
          </p:cNvSpPr>
          <p:nvPr>
            <p:ph type="sldNum" sz="quarter" idx="12"/>
          </p:nvPr>
        </p:nvSpPr>
        <p:spPr/>
        <p:txBody>
          <a:bodyPr/>
          <a:lstStyle/>
          <a:p>
            <a:fld id="{EC4DE381-C644-40C4-9890-DBDEE052CDAF}" type="slidenum">
              <a:rPr lang="en-JM" smtClean="0"/>
              <a:t>‹#›</a:t>
            </a:fld>
            <a:endParaRPr lang="en-JM" dirty="0"/>
          </a:p>
        </p:txBody>
      </p:sp>
    </p:spTree>
    <p:extLst>
      <p:ext uri="{BB962C8B-B14F-4D97-AF65-F5344CB8AC3E}">
        <p14:creationId xmlns:p14="http://schemas.microsoft.com/office/powerpoint/2010/main" val="1784454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5B31C91D-7491-47B6-982B-7480A7B76A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JM"/>
          </a:p>
        </p:txBody>
      </p:sp>
      <p:sp>
        <p:nvSpPr>
          <p:cNvPr id="3" name="Text Placeholder 2">
            <a:extLst>
              <a:ext uri="{FF2B5EF4-FFF2-40B4-BE49-F238E27FC236}">
                <a16:creationId xmlns:a16="http://schemas.microsoft.com/office/drawing/2014/main" xmlns="" id="{1C5574A8-C395-43B1-8F08-A4D1E8A9DB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Date Placeholder 3">
            <a:extLst>
              <a:ext uri="{FF2B5EF4-FFF2-40B4-BE49-F238E27FC236}">
                <a16:creationId xmlns:a16="http://schemas.microsoft.com/office/drawing/2014/main" xmlns="" id="{A7BD724A-FA2A-4D62-BA80-DA2F50545F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1CAFA8-BF55-4E37-8E1E-DC56991CF1AB}" type="datetime1">
              <a:rPr lang="en-US" smtClean="0"/>
              <a:t>7/26/2019</a:t>
            </a:fld>
            <a:endParaRPr lang="en-JM" dirty="0"/>
          </a:p>
        </p:txBody>
      </p:sp>
      <p:sp>
        <p:nvSpPr>
          <p:cNvPr id="5" name="Footer Placeholder 4">
            <a:extLst>
              <a:ext uri="{FF2B5EF4-FFF2-40B4-BE49-F238E27FC236}">
                <a16:creationId xmlns:a16="http://schemas.microsoft.com/office/drawing/2014/main" xmlns="" id="{A28863C4-88F8-4F6E-AB2E-3A79158C7E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JM" dirty="0"/>
          </a:p>
        </p:txBody>
      </p:sp>
      <p:sp>
        <p:nvSpPr>
          <p:cNvPr id="6" name="Slide Number Placeholder 5">
            <a:extLst>
              <a:ext uri="{FF2B5EF4-FFF2-40B4-BE49-F238E27FC236}">
                <a16:creationId xmlns:a16="http://schemas.microsoft.com/office/drawing/2014/main" xmlns="" id="{21AA3CD6-39C9-4825-9F5B-FBD818BB5D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4DE381-C644-40C4-9890-DBDEE052CDAF}" type="slidenum">
              <a:rPr lang="en-JM" smtClean="0"/>
              <a:t>‹#›</a:t>
            </a:fld>
            <a:endParaRPr lang="en-JM" dirty="0"/>
          </a:p>
        </p:txBody>
      </p:sp>
    </p:spTree>
    <p:extLst>
      <p:ext uri="{BB962C8B-B14F-4D97-AF65-F5344CB8AC3E}">
        <p14:creationId xmlns:p14="http://schemas.microsoft.com/office/powerpoint/2010/main" val="29259863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738AC37-6E4A-4D15-B1CE-A271D0AFA2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BB3D84F5-0523-4752-9084-2FCFEBFFE7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38C6671-1D94-4954-B292-38B94044B2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610807-C966-4240-AD2B-970048F392D1}" type="datetime1">
              <a:rPr lang="en-US" smtClean="0"/>
              <a:t>7/26/2019</a:t>
            </a:fld>
            <a:endParaRPr lang="en-US" dirty="0"/>
          </a:p>
        </p:txBody>
      </p:sp>
      <p:sp>
        <p:nvSpPr>
          <p:cNvPr id="5" name="Footer Placeholder 4">
            <a:extLst>
              <a:ext uri="{FF2B5EF4-FFF2-40B4-BE49-F238E27FC236}">
                <a16:creationId xmlns:a16="http://schemas.microsoft.com/office/drawing/2014/main" xmlns="" id="{42DCE217-235E-4CA3-A5E7-0B251C3C76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xmlns="" id="{B7FA3B9F-EB21-4EF9-856B-6063A86890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4A60F7-A674-42A8-BCF3-224D7B1B3124}" type="slidenum">
              <a:rPr lang="en-US" smtClean="0"/>
              <a:t>‹#›</a:t>
            </a:fld>
            <a:endParaRPr lang="en-US" dirty="0"/>
          </a:p>
        </p:txBody>
      </p:sp>
    </p:spTree>
    <p:extLst>
      <p:ext uri="{BB962C8B-B14F-4D97-AF65-F5344CB8AC3E}">
        <p14:creationId xmlns:p14="http://schemas.microsoft.com/office/powerpoint/2010/main" val="9815608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DE4096F7-465B-43E7-8692-15F4FF54D58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7873" y="0"/>
            <a:ext cx="12192000" cy="6858000"/>
          </a:xfrm>
          <a:prstGeom prst="rect">
            <a:avLst/>
          </a:prstGeom>
        </p:spPr>
      </p:pic>
      <p:sp>
        <p:nvSpPr>
          <p:cNvPr id="2" name="Title 1">
            <a:extLst>
              <a:ext uri="{FF2B5EF4-FFF2-40B4-BE49-F238E27FC236}">
                <a16:creationId xmlns:a16="http://schemas.microsoft.com/office/drawing/2014/main" xmlns="" id="{7F258A36-A749-4C2E-8284-F38DF74F830D}"/>
              </a:ext>
            </a:extLst>
          </p:cNvPr>
          <p:cNvSpPr>
            <a:spLocks noGrp="1"/>
          </p:cNvSpPr>
          <p:nvPr>
            <p:ph type="ctrTitle"/>
          </p:nvPr>
        </p:nvSpPr>
        <p:spPr>
          <a:xfrm>
            <a:off x="1524000" y="1406324"/>
            <a:ext cx="9144000" cy="2303361"/>
          </a:xfrm>
        </p:spPr>
        <p:txBody>
          <a:bodyPr>
            <a:normAutofit/>
          </a:bodyPr>
          <a:lstStyle/>
          <a:p>
            <a:r>
              <a:rPr lang="en-JM" sz="4000" dirty="0">
                <a:solidFill>
                  <a:prstClr val="black"/>
                </a:solidFill>
                <a:latin typeface="Garamond" panose="02020404030301010803" pitchFamily="18" charset="0"/>
                <a:ea typeface="Calibri" panose="020F0502020204030204" pitchFamily="34" charset="0"/>
                <a:cs typeface="Times New Roman" panose="02020603050405020304" pitchFamily="18" charset="0"/>
              </a:rPr>
              <a:t>A descriptive study of cross-border collaborative capacity at Higher Education Institutions in Jamaica and Canada – Preliminary findings</a:t>
            </a:r>
            <a:endParaRPr lang="en-US" sz="4000" dirty="0">
              <a:latin typeface="Garamond" panose="02020404030301010803" pitchFamily="18" charset="0"/>
            </a:endParaRPr>
          </a:p>
        </p:txBody>
      </p:sp>
      <p:sp>
        <p:nvSpPr>
          <p:cNvPr id="3" name="Subtitle 2">
            <a:extLst>
              <a:ext uri="{FF2B5EF4-FFF2-40B4-BE49-F238E27FC236}">
                <a16:creationId xmlns:a16="http://schemas.microsoft.com/office/drawing/2014/main" xmlns="" id="{D3A1C0AC-0285-4F9F-8E30-4FFD5FBD3420}"/>
              </a:ext>
            </a:extLst>
          </p:cNvPr>
          <p:cNvSpPr>
            <a:spLocks noGrp="1"/>
          </p:cNvSpPr>
          <p:nvPr>
            <p:ph type="subTitle" idx="1"/>
          </p:nvPr>
        </p:nvSpPr>
        <p:spPr>
          <a:xfrm>
            <a:off x="1524000" y="3894881"/>
            <a:ext cx="9144000" cy="1840755"/>
          </a:xfrm>
        </p:spPr>
        <p:txBody>
          <a:bodyPr>
            <a:normAutofit/>
          </a:bodyPr>
          <a:lstStyle/>
          <a:p>
            <a:r>
              <a:rPr lang="en-JM" sz="2000" dirty="0">
                <a:latin typeface="Garamond" panose="02020404030301010803" pitchFamily="18" charset="0"/>
                <a:cs typeface="Times New Roman" panose="02020603050405020304" pitchFamily="18" charset="0"/>
              </a:rPr>
              <a:t>by</a:t>
            </a:r>
          </a:p>
          <a:p>
            <a:r>
              <a:rPr lang="en-JM" sz="2000" dirty="0">
                <a:latin typeface="Garamond" panose="02020404030301010803" pitchFamily="18" charset="0"/>
                <a:cs typeface="Times New Roman" panose="02020603050405020304" pitchFamily="18" charset="0"/>
              </a:rPr>
              <a:t>Claire E. Sutherland, EdD</a:t>
            </a:r>
          </a:p>
          <a:p>
            <a:r>
              <a:rPr lang="en-JM" sz="2000" dirty="0">
                <a:latin typeface="Garamond" panose="02020404030301010803" pitchFamily="18" charset="0"/>
                <a:cs typeface="Times New Roman" panose="02020603050405020304" pitchFamily="18" charset="0"/>
              </a:rPr>
              <a:t>Senior Director, International and Institutional Linkages </a:t>
            </a:r>
          </a:p>
          <a:p>
            <a:r>
              <a:rPr lang="en-JM" sz="2000" dirty="0">
                <a:latin typeface="Garamond" panose="02020404030301010803" pitchFamily="18" charset="0"/>
                <a:cs typeface="Times New Roman" panose="02020603050405020304" pitchFamily="18" charset="0"/>
              </a:rPr>
              <a:t>University of Technology, Jamaica</a:t>
            </a:r>
          </a:p>
        </p:txBody>
      </p:sp>
    </p:spTree>
    <p:extLst>
      <p:ext uri="{BB962C8B-B14F-4D97-AF65-F5344CB8AC3E}">
        <p14:creationId xmlns:p14="http://schemas.microsoft.com/office/powerpoint/2010/main" val="2127576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865FF8-852A-4C70-9FB0-E70B7766A7AA}"/>
              </a:ext>
            </a:extLst>
          </p:cNvPr>
          <p:cNvSpPr>
            <a:spLocks noGrp="1"/>
          </p:cNvSpPr>
          <p:nvPr>
            <p:ph type="title"/>
          </p:nvPr>
        </p:nvSpPr>
        <p:spPr/>
        <p:txBody>
          <a:bodyPr/>
          <a:lstStyle/>
          <a:p>
            <a:pPr algn="ctr"/>
            <a:r>
              <a:rPr lang="en-JM" b="1" dirty="0">
                <a:latin typeface="Times New Roman" panose="02020603050405020304" pitchFamily="18" charset="0"/>
                <a:cs typeface="Times New Roman" panose="02020603050405020304" pitchFamily="18" charset="0"/>
              </a:rPr>
              <a:t>Conceptual Framework</a:t>
            </a:r>
            <a:endParaRPr lang="en-JM" dirty="0"/>
          </a:p>
        </p:txBody>
      </p:sp>
      <p:sp>
        <p:nvSpPr>
          <p:cNvPr id="3" name="Content Placeholder 2">
            <a:extLst>
              <a:ext uri="{FF2B5EF4-FFF2-40B4-BE49-F238E27FC236}">
                <a16:creationId xmlns:a16="http://schemas.microsoft.com/office/drawing/2014/main" xmlns="" id="{01C75FFE-D86F-42F4-865C-6801E61D4863}"/>
              </a:ext>
            </a:extLst>
          </p:cNvPr>
          <p:cNvSpPr>
            <a:spLocks noGrp="1"/>
          </p:cNvSpPr>
          <p:nvPr>
            <p:ph idx="1"/>
          </p:nvPr>
        </p:nvSpPr>
        <p:spPr/>
        <p:txBody>
          <a:bodyPr>
            <a:normAutofit/>
          </a:bodyPr>
          <a:lstStyle/>
          <a:p>
            <a:pPr marL="742950" indent="-742950">
              <a:buAutoNum type="alphaLcParenBoth"/>
            </a:pPr>
            <a:r>
              <a:rPr lang="en-JM" sz="3600" dirty="0">
                <a:latin typeface="Garamond" panose="02020404030301010803" pitchFamily="18" charset="0"/>
                <a:cs typeface="Times New Roman" panose="02020603050405020304" pitchFamily="18" charset="0"/>
              </a:rPr>
              <a:t>The concept of borders, a dividing line between countries and jurisdictions, and border crossings as an avenue for seeking betterment and fulfilment.</a:t>
            </a:r>
          </a:p>
          <a:p>
            <a:pPr marL="742950" indent="-742950">
              <a:buAutoNum type="alphaLcParenBoth"/>
            </a:pPr>
            <a:endParaRPr lang="en-JM" sz="3600" dirty="0">
              <a:latin typeface="Garamond" panose="02020404030301010803" pitchFamily="18" charset="0"/>
              <a:cs typeface="Times New Roman" panose="02020603050405020304" pitchFamily="18" charset="0"/>
            </a:endParaRPr>
          </a:p>
          <a:p>
            <a:pPr marL="742950" indent="-742950">
              <a:buAutoNum type="alphaLcParenBoth"/>
            </a:pPr>
            <a:r>
              <a:rPr lang="en-JM" sz="3600" dirty="0">
                <a:latin typeface="Garamond" panose="02020404030301010803" pitchFamily="18" charset="0"/>
                <a:cs typeface="Times New Roman" panose="02020603050405020304" pitchFamily="18" charset="0"/>
              </a:rPr>
              <a:t>Collaborative working, a necessity for achieving 	successful higher education partnerships.</a:t>
            </a:r>
          </a:p>
        </p:txBody>
      </p:sp>
      <p:sp>
        <p:nvSpPr>
          <p:cNvPr id="4" name="Footer Placeholder 3">
            <a:extLst>
              <a:ext uri="{FF2B5EF4-FFF2-40B4-BE49-F238E27FC236}">
                <a16:creationId xmlns:a16="http://schemas.microsoft.com/office/drawing/2014/main" xmlns="" id="{DBD87FED-7878-41A4-B624-2BFBB280F4D3}"/>
              </a:ext>
            </a:extLst>
          </p:cNvPr>
          <p:cNvSpPr>
            <a:spLocks noGrp="1"/>
          </p:cNvSpPr>
          <p:nvPr>
            <p:ph type="ftr" sz="quarter" idx="11"/>
          </p:nvPr>
        </p:nvSpPr>
        <p:spPr>
          <a:xfrm>
            <a:off x="1145894" y="6356350"/>
            <a:ext cx="9334982" cy="365125"/>
          </a:xfrm>
        </p:spPr>
        <p:txBody>
          <a:bodyPr/>
          <a:lstStyle/>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A57F2059-6963-455D-8A90-2547F1EAE1C6}"/>
              </a:ext>
            </a:extLst>
          </p:cNvPr>
          <p:cNvSpPr>
            <a:spLocks noGrp="1"/>
          </p:cNvSpPr>
          <p:nvPr>
            <p:ph type="sldNum" sz="quarter" idx="12"/>
          </p:nvPr>
        </p:nvSpPr>
        <p:spPr/>
        <p:txBody>
          <a:bodyPr/>
          <a:lstStyle/>
          <a:p>
            <a:fld id="{EC4DE381-C644-40C4-9890-DBDEE052CDAF}" type="slidenum">
              <a:rPr lang="en-JM" smtClean="0"/>
              <a:t>10</a:t>
            </a:fld>
            <a:endParaRPr lang="en-JM" dirty="0"/>
          </a:p>
        </p:txBody>
      </p:sp>
    </p:spTree>
    <p:extLst>
      <p:ext uri="{BB962C8B-B14F-4D97-AF65-F5344CB8AC3E}">
        <p14:creationId xmlns:p14="http://schemas.microsoft.com/office/powerpoint/2010/main" val="3466675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4785EC-7280-4118-BF80-85A5D885C9BF}"/>
              </a:ext>
            </a:extLst>
          </p:cNvPr>
          <p:cNvSpPr>
            <a:spLocks noGrp="1"/>
          </p:cNvSpPr>
          <p:nvPr>
            <p:ph type="title"/>
          </p:nvPr>
        </p:nvSpPr>
        <p:spPr/>
        <p:txBody>
          <a:bodyPr/>
          <a:lstStyle/>
          <a:p>
            <a:pPr algn="ctr"/>
            <a:r>
              <a:rPr lang="en-JM" b="1" dirty="0">
                <a:latin typeface="Times New Roman" panose="02020603050405020304" pitchFamily="18" charset="0"/>
                <a:cs typeface="Times New Roman" panose="02020603050405020304" pitchFamily="18" charset="0"/>
              </a:rPr>
              <a:t>Review of Literature</a:t>
            </a:r>
          </a:p>
        </p:txBody>
      </p:sp>
      <p:sp>
        <p:nvSpPr>
          <p:cNvPr id="3" name="Content Placeholder 2">
            <a:extLst>
              <a:ext uri="{FF2B5EF4-FFF2-40B4-BE49-F238E27FC236}">
                <a16:creationId xmlns:a16="http://schemas.microsoft.com/office/drawing/2014/main" xmlns="" id="{276BA357-1D00-48DF-9256-AB05FAD7A5FE}"/>
              </a:ext>
            </a:extLst>
          </p:cNvPr>
          <p:cNvSpPr>
            <a:spLocks noGrp="1"/>
          </p:cNvSpPr>
          <p:nvPr>
            <p:ph idx="1"/>
          </p:nvPr>
        </p:nvSpPr>
        <p:spPr/>
        <p:txBody>
          <a:bodyPr>
            <a:normAutofit fontScale="62500" lnSpcReduction="20000"/>
          </a:bodyPr>
          <a:lstStyle/>
          <a:p>
            <a:r>
              <a:rPr lang="en-JM" sz="4000" b="1" dirty="0">
                <a:latin typeface="Times New Roman" panose="02020603050405020304" pitchFamily="18" charset="0"/>
                <a:cs typeface="Times New Roman" panose="02020603050405020304" pitchFamily="18" charset="0"/>
              </a:rPr>
              <a:t>Borders</a:t>
            </a:r>
            <a:r>
              <a:rPr lang="en-JM" sz="4000" dirty="0">
                <a:latin typeface="Times New Roman" panose="02020603050405020304" pitchFamily="18" charset="0"/>
                <a:cs typeface="Times New Roman" panose="02020603050405020304" pitchFamily="18" charset="0"/>
              </a:rPr>
              <a:t> – complex social institutions which are dividing line for societies, nations, states, cultural realms determining the boundaries of nationality, citizenship, power, human agency, human experience, and concepts of identity (Passi, 2013). Types – political, symbolic, open. Characteristics – geographic, spatial, asymmetries, selective openness, inward-oriented, territoriality, othering, inclusion and exclusion, hard, soft, obstacles to mobility, diffuse, “emotional landscapes of control” (p.23).</a:t>
            </a:r>
          </a:p>
          <a:p>
            <a:r>
              <a:rPr lang="en-JM" sz="4000" b="1" dirty="0">
                <a:latin typeface="Times New Roman" panose="02020603050405020304" pitchFamily="18" charset="0"/>
                <a:cs typeface="Times New Roman" panose="02020603050405020304" pitchFamily="18" charset="0"/>
              </a:rPr>
              <a:t>Border crossings</a:t>
            </a:r>
            <a:r>
              <a:rPr lang="en-JM" sz="4000" dirty="0">
                <a:latin typeface="Times New Roman" panose="02020603050405020304" pitchFamily="18" charset="0"/>
                <a:cs typeface="Times New Roman" panose="02020603050405020304" pitchFamily="18" charset="0"/>
              </a:rPr>
              <a:t> – considered “the right to cross borders, to change one’s place and to seek opportunities for better elsewhere” (Passi, 2013. p.20) the essence of mobility. Border crossings require collaboration, negotiation, transaction, and agreement by authorities and parties on either side of the border. It is an essential means for HEIs to participate in </a:t>
            </a:r>
            <a:r>
              <a:rPr lang="en-JM" sz="4000" b="1" dirty="0">
                <a:latin typeface="Times New Roman" panose="02020603050405020304" pitchFamily="18" charset="0"/>
                <a:cs typeface="Times New Roman" panose="02020603050405020304" pitchFamily="18" charset="0"/>
              </a:rPr>
              <a:t>globalisation</a:t>
            </a:r>
            <a:r>
              <a:rPr lang="en-JM" sz="4000" dirty="0">
                <a:latin typeface="Times New Roman" panose="02020603050405020304" pitchFamily="18" charset="0"/>
                <a:cs typeface="Times New Roman" panose="02020603050405020304" pitchFamily="18" charset="0"/>
              </a:rPr>
              <a:t> and </a:t>
            </a:r>
            <a:r>
              <a:rPr lang="en-JM" sz="4000" b="1" dirty="0">
                <a:latin typeface="Times New Roman" panose="02020603050405020304" pitchFamily="18" charset="0"/>
                <a:cs typeface="Times New Roman" panose="02020603050405020304" pitchFamily="18" charset="0"/>
              </a:rPr>
              <a:t>cross-border higher education (CBHE)</a:t>
            </a:r>
            <a:r>
              <a:rPr lang="en-JM" sz="4000" dirty="0">
                <a:latin typeface="Times New Roman" panose="02020603050405020304" pitchFamily="18" charset="0"/>
                <a:cs typeface="Times New Roman" panose="02020603050405020304" pitchFamily="18" charset="0"/>
              </a:rPr>
              <a:t>. </a:t>
            </a:r>
          </a:p>
        </p:txBody>
      </p:sp>
      <p:sp>
        <p:nvSpPr>
          <p:cNvPr id="4" name="Footer Placeholder 3">
            <a:extLst>
              <a:ext uri="{FF2B5EF4-FFF2-40B4-BE49-F238E27FC236}">
                <a16:creationId xmlns:a16="http://schemas.microsoft.com/office/drawing/2014/main" xmlns="" id="{BDE1F0CC-0B65-471A-B4E4-CF9496B1D087}"/>
              </a:ext>
            </a:extLst>
          </p:cNvPr>
          <p:cNvSpPr>
            <a:spLocks noGrp="1"/>
          </p:cNvSpPr>
          <p:nvPr>
            <p:ph type="ftr" sz="quarter" idx="11"/>
          </p:nvPr>
        </p:nvSpPr>
        <p:spPr>
          <a:xfrm>
            <a:off x="1284790" y="6176964"/>
            <a:ext cx="9352344" cy="544512"/>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5C0A50E4-8BC7-400F-8CC9-3C290088327E}"/>
              </a:ext>
            </a:extLst>
          </p:cNvPr>
          <p:cNvSpPr>
            <a:spLocks noGrp="1"/>
          </p:cNvSpPr>
          <p:nvPr>
            <p:ph type="sldNum" sz="quarter" idx="12"/>
          </p:nvPr>
        </p:nvSpPr>
        <p:spPr/>
        <p:txBody>
          <a:bodyPr/>
          <a:lstStyle/>
          <a:p>
            <a:fld id="{EC4DE381-C644-40C4-9890-DBDEE052CDAF}" type="slidenum">
              <a:rPr lang="en-JM" smtClean="0"/>
              <a:t>11</a:t>
            </a:fld>
            <a:endParaRPr lang="en-JM" dirty="0"/>
          </a:p>
        </p:txBody>
      </p:sp>
    </p:spTree>
    <p:extLst>
      <p:ext uri="{BB962C8B-B14F-4D97-AF65-F5344CB8AC3E}">
        <p14:creationId xmlns:p14="http://schemas.microsoft.com/office/powerpoint/2010/main" val="1039359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E9A734-D3BB-431F-92E7-5BEB47E46CEC}"/>
              </a:ext>
            </a:extLst>
          </p:cNvPr>
          <p:cNvSpPr>
            <a:spLocks noGrp="1"/>
          </p:cNvSpPr>
          <p:nvPr>
            <p:ph type="title"/>
          </p:nvPr>
        </p:nvSpPr>
        <p:spPr/>
        <p:txBody>
          <a:bodyPr/>
          <a:lstStyle/>
          <a:p>
            <a:pPr algn="ctr"/>
            <a:r>
              <a:rPr lang="en-JM" b="1" dirty="0">
                <a:latin typeface="Times New Roman" panose="02020603050405020304" pitchFamily="18" charset="0"/>
                <a:cs typeface="Times New Roman" panose="02020603050405020304" pitchFamily="18" charset="0"/>
              </a:rPr>
              <a:t>Review of Literature cont’d</a:t>
            </a:r>
            <a:endParaRPr lang="en-JM" dirty="0"/>
          </a:p>
        </p:txBody>
      </p:sp>
      <p:sp>
        <p:nvSpPr>
          <p:cNvPr id="3" name="Content Placeholder 2">
            <a:extLst>
              <a:ext uri="{FF2B5EF4-FFF2-40B4-BE49-F238E27FC236}">
                <a16:creationId xmlns:a16="http://schemas.microsoft.com/office/drawing/2014/main" xmlns="" id="{7C4178DC-545E-4926-9AFA-5FD3D96CAC7C}"/>
              </a:ext>
            </a:extLst>
          </p:cNvPr>
          <p:cNvSpPr>
            <a:spLocks noGrp="1"/>
          </p:cNvSpPr>
          <p:nvPr>
            <p:ph idx="1"/>
          </p:nvPr>
        </p:nvSpPr>
        <p:spPr/>
        <p:txBody>
          <a:bodyPr>
            <a:normAutofit lnSpcReduction="10000"/>
          </a:bodyPr>
          <a:lstStyle/>
          <a:p>
            <a:r>
              <a:rPr lang="en-JM" b="1" dirty="0">
                <a:latin typeface="Times New Roman" panose="02020603050405020304" pitchFamily="18" charset="0"/>
                <a:cs typeface="Times New Roman" panose="02020603050405020304" pitchFamily="18" charset="0"/>
              </a:rPr>
              <a:t>Collaborative working </a:t>
            </a:r>
            <a:r>
              <a:rPr lang="en-JM" dirty="0">
                <a:latin typeface="Times New Roman" panose="02020603050405020304" pitchFamily="18" charset="0"/>
                <a:cs typeface="Times New Roman" panose="02020603050405020304" pitchFamily="18" charset="0"/>
              </a:rPr>
              <a:t>– Rosabeth Moss Kanter (1994) explores collaborative advantage. Active collaboration requires the establishment of structures, processes, and skills (p.105). The most productive collaborations achieve five levels of integration (p.105) – strategic, tactical, operational, interpersonal, and cultural.</a:t>
            </a:r>
          </a:p>
          <a:p>
            <a:r>
              <a:rPr lang="en-JM" b="1" dirty="0">
                <a:latin typeface="Times New Roman" panose="02020603050405020304" pitchFamily="18" charset="0"/>
                <a:cs typeface="Times New Roman" panose="02020603050405020304" pitchFamily="18" charset="0"/>
              </a:rPr>
              <a:t>Involves unique challenges </a:t>
            </a:r>
            <a:r>
              <a:rPr lang="en-JM" dirty="0">
                <a:latin typeface="Times New Roman" panose="02020603050405020304" pitchFamily="18" charset="0"/>
                <a:cs typeface="Times New Roman" panose="02020603050405020304" pitchFamily="18" charset="0"/>
              </a:rPr>
              <a:t>- new skills, mindsets and thinking are needed by managers for success in cross-border collaboration ventures which involve “extreme teaming” (coined by Jean-Francois Harvey) and most vital support of technology (Amy Edmondson, interviewed by Frieda Klotz, December 22, 2017 in MIT Sloan Management Review). </a:t>
            </a:r>
          </a:p>
          <a:p>
            <a:endParaRPr lang="en-JM" dirty="0">
              <a:latin typeface="Times New Roman" panose="02020603050405020304" pitchFamily="18" charset="0"/>
              <a:cs typeface="Times New Roman" panose="02020603050405020304" pitchFamily="18" charset="0"/>
            </a:endParaRPr>
          </a:p>
          <a:p>
            <a:endParaRPr lang="en-JM" dirty="0">
              <a:latin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xmlns="" id="{80FD021E-FE86-4F2F-B02D-8F6B7910E361}"/>
              </a:ext>
            </a:extLst>
          </p:cNvPr>
          <p:cNvSpPr>
            <a:spLocks noGrp="1"/>
          </p:cNvSpPr>
          <p:nvPr>
            <p:ph type="ftr" sz="quarter" idx="11"/>
          </p:nvPr>
        </p:nvSpPr>
        <p:spPr>
          <a:xfrm>
            <a:off x="1006997" y="6176964"/>
            <a:ext cx="9832694" cy="544512"/>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E3F9EA61-E203-4609-99B1-D6BD016C7C0D}"/>
              </a:ext>
            </a:extLst>
          </p:cNvPr>
          <p:cNvSpPr>
            <a:spLocks noGrp="1"/>
          </p:cNvSpPr>
          <p:nvPr>
            <p:ph type="sldNum" sz="quarter" idx="12"/>
          </p:nvPr>
        </p:nvSpPr>
        <p:spPr/>
        <p:txBody>
          <a:bodyPr/>
          <a:lstStyle/>
          <a:p>
            <a:fld id="{EC4DE381-C644-40C4-9890-DBDEE052CDAF}" type="slidenum">
              <a:rPr lang="en-JM" smtClean="0"/>
              <a:t>12</a:t>
            </a:fld>
            <a:endParaRPr lang="en-JM" dirty="0"/>
          </a:p>
        </p:txBody>
      </p:sp>
    </p:spTree>
    <p:extLst>
      <p:ext uri="{BB962C8B-B14F-4D97-AF65-F5344CB8AC3E}">
        <p14:creationId xmlns:p14="http://schemas.microsoft.com/office/powerpoint/2010/main" val="35769246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5DBB9A-9822-4AB8-8F0A-C0E531D14A83}"/>
              </a:ext>
            </a:extLst>
          </p:cNvPr>
          <p:cNvSpPr>
            <a:spLocks noGrp="1"/>
          </p:cNvSpPr>
          <p:nvPr>
            <p:ph type="title"/>
          </p:nvPr>
        </p:nvSpPr>
        <p:spPr/>
        <p:txBody>
          <a:bodyPr/>
          <a:lstStyle/>
          <a:p>
            <a:pPr algn="ctr"/>
            <a:r>
              <a:rPr lang="en-JM" dirty="0">
                <a:latin typeface="Times New Roman" panose="02020603050405020304" pitchFamily="18" charset="0"/>
                <a:cs typeface="Times New Roman" panose="02020603050405020304" pitchFamily="18" charset="0"/>
              </a:rPr>
              <a:t>Method</a:t>
            </a:r>
            <a:endParaRPr lang="en-JM" dirty="0"/>
          </a:p>
        </p:txBody>
      </p:sp>
      <p:sp>
        <p:nvSpPr>
          <p:cNvPr id="3" name="Content Placeholder 2">
            <a:extLst>
              <a:ext uri="{FF2B5EF4-FFF2-40B4-BE49-F238E27FC236}">
                <a16:creationId xmlns:a16="http://schemas.microsoft.com/office/drawing/2014/main" xmlns="" id="{5699F4C1-5665-4065-A39E-91236F320E4E}"/>
              </a:ext>
            </a:extLst>
          </p:cNvPr>
          <p:cNvSpPr>
            <a:spLocks noGrp="1"/>
          </p:cNvSpPr>
          <p:nvPr>
            <p:ph idx="1"/>
          </p:nvPr>
        </p:nvSpPr>
        <p:spPr/>
        <p:txBody>
          <a:bodyPr>
            <a:normAutofit lnSpcReduction="10000"/>
          </a:bodyPr>
          <a:lstStyle/>
          <a:p>
            <a:r>
              <a:rPr lang="en-JM" dirty="0">
                <a:latin typeface="Times New Roman" panose="02020603050405020304" pitchFamily="18" charset="0"/>
                <a:cs typeface="Times New Roman" panose="02020603050405020304" pitchFamily="18" charset="0"/>
              </a:rPr>
              <a:t>A </a:t>
            </a:r>
            <a:r>
              <a:rPr lang="en-JM" b="1" dirty="0">
                <a:latin typeface="Times New Roman" panose="02020603050405020304" pitchFamily="18" charset="0"/>
                <a:cs typeface="Times New Roman" panose="02020603050405020304" pitchFamily="18" charset="0"/>
              </a:rPr>
              <a:t>descriptive design </a:t>
            </a:r>
            <a:r>
              <a:rPr lang="en-JM" dirty="0">
                <a:latin typeface="Times New Roman" panose="02020603050405020304" pitchFamily="18" charset="0"/>
                <a:cs typeface="Times New Roman" panose="02020603050405020304" pitchFamily="18" charset="0"/>
              </a:rPr>
              <a:t>using an </a:t>
            </a:r>
            <a:r>
              <a:rPr lang="en-JM" b="1" dirty="0">
                <a:latin typeface="Times New Roman" panose="02020603050405020304" pitchFamily="18" charset="0"/>
                <a:cs typeface="Times New Roman" panose="02020603050405020304" pitchFamily="18" charset="0"/>
              </a:rPr>
              <a:t>electronic survey </a:t>
            </a:r>
            <a:r>
              <a:rPr lang="en-JM" dirty="0">
                <a:latin typeface="Times New Roman" panose="02020603050405020304" pitchFamily="18" charset="0"/>
                <a:cs typeface="Times New Roman" panose="02020603050405020304" pitchFamily="18" charset="0"/>
              </a:rPr>
              <a:t>was considered to be appropriate – economy and turnaround time – to investigate this topic which has not previously been researched.</a:t>
            </a:r>
          </a:p>
          <a:p>
            <a:r>
              <a:rPr lang="en-JM" dirty="0">
                <a:latin typeface="Times New Roman" panose="02020603050405020304" pitchFamily="18" charset="0"/>
                <a:cs typeface="Times New Roman" panose="02020603050405020304" pitchFamily="18" charset="0"/>
              </a:rPr>
              <a:t>A </a:t>
            </a:r>
            <a:r>
              <a:rPr lang="en-JM" b="1" dirty="0">
                <a:latin typeface="Times New Roman" panose="02020603050405020304" pitchFamily="18" charset="0"/>
                <a:cs typeface="Times New Roman" panose="02020603050405020304" pitchFamily="18" charset="0"/>
              </a:rPr>
              <a:t>sample of higher education professionals and academics in Jamaica and Canada </a:t>
            </a:r>
            <a:r>
              <a:rPr lang="en-JM" dirty="0">
                <a:latin typeface="Times New Roman" panose="02020603050405020304" pitchFamily="18" charset="0"/>
                <a:cs typeface="Times New Roman" panose="02020603050405020304" pitchFamily="18" charset="0"/>
              </a:rPr>
              <a:t>whose work involved or supported CBC in higher education between Jamaica and Canada, was </a:t>
            </a:r>
            <a:r>
              <a:rPr lang="en-JM" b="1" dirty="0">
                <a:latin typeface="Times New Roman" panose="02020603050405020304" pitchFamily="18" charset="0"/>
                <a:cs typeface="Times New Roman" panose="02020603050405020304" pitchFamily="18" charset="0"/>
              </a:rPr>
              <a:t>conveniently selected</a:t>
            </a:r>
            <a:r>
              <a:rPr lang="en-JM" dirty="0">
                <a:latin typeface="Times New Roman" panose="02020603050405020304" pitchFamily="18" charset="0"/>
                <a:cs typeface="Times New Roman" panose="02020603050405020304" pitchFamily="18" charset="0"/>
              </a:rPr>
              <a:t>.</a:t>
            </a:r>
          </a:p>
          <a:p>
            <a:r>
              <a:rPr lang="en-JM" dirty="0">
                <a:latin typeface="Times New Roman" panose="02020603050405020304" pitchFamily="18" charset="0"/>
                <a:cs typeface="Times New Roman" panose="02020603050405020304" pitchFamily="18" charset="0"/>
              </a:rPr>
              <a:t>Participants were </a:t>
            </a:r>
            <a:r>
              <a:rPr lang="en-JM" b="1" dirty="0">
                <a:latin typeface="Times New Roman" panose="02020603050405020304" pitchFamily="18" charset="0"/>
                <a:cs typeface="Times New Roman" panose="02020603050405020304" pitchFamily="18" charset="0"/>
              </a:rPr>
              <a:t>recruited via email invitation to participate</a:t>
            </a:r>
            <a:r>
              <a:rPr lang="en-JM" dirty="0">
                <a:latin typeface="Times New Roman" panose="02020603050405020304" pitchFamily="18" charset="0"/>
                <a:cs typeface="Times New Roman" panose="02020603050405020304" pitchFamily="18" charset="0"/>
              </a:rPr>
              <a:t>.</a:t>
            </a:r>
          </a:p>
          <a:p>
            <a:r>
              <a:rPr lang="en-JM" dirty="0">
                <a:latin typeface="Times New Roman" panose="02020603050405020304" pitchFamily="18" charset="0"/>
                <a:cs typeface="Times New Roman" panose="02020603050405020304" pitchFamily="18" charset="0"/>
              </a:rPr>
              <a:t>An </a:t>
            </a:r>
            <a:r>
              <a:rPr lang="en-JM" b="1" dirty="0">
                <a:latin typeface="Times New Roman" panose="02020603050405020304" pitchFamily="18" charset="0"/>
                <a:cs typeface="Times New Roman" panose="02020603050405020304" pitchFamily="18" charset="0"/>
              </a:rPr>
              <a:t>e-questionnaire </a:t>
            </a:r>
            <a:r>
              <a:rPr lang="en-JM" dirty="0">
                <a:latin typeface="Times New Roman" panose="02020603050405020304" pitchFamily="18" charset="0"/>
                <a:cs typeface="Times New Roman" panose="02020603050405020304" pitchFamily="18" charset="0"/>
              </a:rPr>
              <a:t>was used to collect data from participants using SurveyMonkey. This instrument consisted of 26 closed and open-ended questions.</a:t>
            </a:r>
          </a:p>
        </p:txBody>
      </p:sp>
      <p:sp>
        <p:nvSpPr>
          <p:cNvPr id="4" name="Footer Placeholder 3">
            <a:extLst>
              <a:ext uri="{FF2B5EF4-FFF2-40B4-BE49-F238E27FC236}">
                <a16:creationId xmlns:a16="http://schemas.microsoft.com/office/drawing/2014/main" xmlns="" id="{3FAA4673-9863-446D-B1E4-FF9078F4DF86}"/>
              </a:ext>
            </a:extLst>
          </p:cNvPr>
          <p:cNvSpPr>
            <a:spLocks noGrp="1"/>
          </p:cNvSpPr>
          <p:nvPr>
            <p:ph type="ftr" sz="quarter" idx="11"/>
          </p:nvPr>
        </p:nvSpPr>
        <p:spPr>
          <a:xfrm>
            <a:off x="1145893" y="6244542"/>
            <a:ext cx="9693797" cy="476933"/>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E47AF696-8B99-4CCE-97DA-245D85D90BFB}"/>
              </a:ext>
            </a:extLst>
          </p:cNvPr>
          <p:cNvSpPr>
            <a:spLocks noGrp="1"/>
          </p:cNvSpPr>
          <p:nvPr>
            <p:ph type="sldNum" sz="quarter" idx="12"/>
          </p:nvPr>
        </p:nvSpPr>
        <p:spPr/>
        <p:txBody>
          <a:bodyPr/>
          <a:lstStyle/>
          <a:p>
            <a:fld id="{EC4DE381-C644-40C4-9890-DBDEE052CDAF}" type="slidenum">
              <a:rPr lang="en-JM" smtClean="0"/>
              <a:t>13</a:t>
            </a:fld>
            <a:endParaRPr lang="en-JM" dirty="0"/>
          </a:p>
        </p:txBody>
      </p:sp>
    </p:spTree>
    <p:extLst>
      <p:ext uri="{BB962C8B-B14F-4D97-AF65-F5344CB8AC3E}">
        <p14:creationId xmlns:p14="http://schemas.microsoft.com/office/powerpoint/2010/main" val="30374940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B0090B-7E4D-4251-B821-078356A5CE71}"/>
              </a:ext>
            </a:extLst>
          </p:cNvPr>
          <p:cNvSpPr>
            <a:spLocks noGrp="1"/>
          </p:cNvSpPr>
          <p:nvPr>
            <p:ph type="title"/>
          </p:nvPr>
        </p:nvSpPr>
        <p:spPr>
          <a:xfrm>
            <a:off x="831850" y="1709738"/>
            <a:ext cx="10515600" cy="1357553"/>
          </a:xfrm>
        </p:spPr>
        <p:txBody>
          <a:bodyPr>
            <a:normAutofit/>
          </a:bodyPr>
          <a:lstStyle/>
          <a:p>
            <a:pPr algn="ctr"/>
            <a:r>
              <a:rPr lang="en-JM" sz="4400" b="1" dirty="0">
                <a:latin typeface="Garamond" panose="02020404030301010803" pitchFamily="18" charset="0"/>
              </a:rPr>
              <a:t>Some Preliminary Findings</a:t>
            </a:r>
          </a:p>
        </p:txBody>
      </p:sp>
      <p:sp>
        <p:nvSpPr>
          <p:cNvPr id="4" name="Footer Placeholder 3">
            <a:extLst>
              <a:ext uri="{FF2B5EF4-FFF2-40B4-BE49-F238E27FC236}">
                <a16:creationId xmlns:a16="http://schemas.microsoft.com/office/drawing/2014/main" xmlns="" id="{101921E5-AB21-45D2-B469-60C3D1E495CD}"/>
              </a:ext>
            </a:extLst>
          </p:cNvPr>
          <p:cNvSpPr>
            <a:spLocks noGrp="1"/>
          </p:cNvSpPr>
          <p:nvPr>
            <p:ph type="ftr" sz="quarter" idx="11"/>
          </p:nvPr>
        </p:nvSpPr>
        <p:spPr>
          <a:xfrm>
            <a:off x="1180617" y="6356350"/>
            <a:ext cx="9323407" cy="365125"/>
          </a:xfrm>
        </p:spPr>
        <p:txBody>
          <a:bodyPr/>
          <a:lstStyle/>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FEDD1926-DFD3-49C5-ADCF-75F41E33CE0D}"/>
              </a:ext>
            </a:extLst>
          </p:cNvPr>
          <p:cNvSpPr>
            <a:spLocks noGrp="1"/>
          </p:cNvSpPr>
          <p:nvPr>
            <p:ph type="sldNum" sz="quarter" idx="12"/>
          </p:nvPr>
        </p:nvSpPr>
        <p:spPr/>
        <p:txBody>
          <a:bodyPr/>
          <a:lstStyle/>
          <a:p>
            <a:fld id="{EC4DE381-C644-40C4-9890-DBDEE052CDAF}" type="slidenum">
              <a:rPr lang="en-JM" smtClean="0"/>
              <a:t>14</a:t>
            </a:fld>
            <a:endParaRPr lang="en-JM" dirty="0"/>
          </a:p>
        </p:txBody>
      </p:sp>
    </p:spTree>
    <p:extLst>
      <p:ext uri="{BB962C8B-B14F-4D97-AF65-F5344CB8AC3E}">
        <p14:creationId xmlns:p14="http://schemas.microsoft.com/office/powerpoint/2010/main" val="42042639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0D2D0F-94A5-4C40-B25F-64819F06B4E0}"/>
              </a:ext>
            </a:extLst>
          </p:cNvPr>
          <p:cNvSpPr>
            <a:spLocks noGrp="1"/>
          </p:cNvSpPr>
          <p:nvPr>
            <p:ph type="title"/>
          </p:nvPr>
        </p:nvSpPr>
        <p:spPr/>
        <p:txBody>
          <a:bodyPr/>
          <a:lstStyle/>
          <a:p>
            <a:pPr algn="ctr"/>
            <a:r>
              <a:rPr lang="en-JM" b="1" dirty="0">
                <a:latin typeface="Garamond" panose="02020404030301010803" pitchFamily="18" charset="0"/>
                <a:cs typeface="Times New Roman" panose="02020603050405020304" pitchFamily="18" charset="0"/>
              </a:rPr>
              <a:t>Country and type of work institution of participants</a:t>
            </a:r>
          </a:p>
        </p:txBody>
      </p:sp>
      <p:sp>
        <p:nvSpPr>
          <p:cNvPr id="3" name="Content Placeholder 2">
            <a:extLst>
              <a:ext uri="{FF2B5EF4-FFF2-40B4-BE49-F238E27FC236}">
                <a16:creationId xmlns:a16="http://schemas.microsoft.com/office/drawing/2014/main" xmlns="" id="{C10073C6-4634-4C75-AA4D-41B4BE2CCD19}"/>
              </a:ext>
            </a:extLst>
          </p:cNvPr>
          <p:cNvSpPr>
            <a:spLocks noGrp="1"/>
          </p:cNvSpPr>
          <p:nvPr>
            <p:ph idx="1"/>
          </p:nvPr>
        </p:nvSpPr>
        <p:spPr/>
        <p:txBody>
          <a:bodyPr>
            <a:normAutofit fontScale="77500" lnSpcReduction="20000"/>
          </a:bodyPr>
          <a:lstStyle/>
          <a:p>
            <a:r>
              <a:rPr lang="en-JM" sz="4400" dirty="0">
                <a:latin typeface="Times New Roman" panose="02020603050405020304" pitchFamily="18" charset="0"/>
                <a:cs typeface="Times New Roman" panose="02020603050405020304" pitchFamily="18" charset="0"/>
              </a:rPr>
              <a:t>96% of respondents reported that the institution in which they worked was involved in CBC in HE between Jamaica and Canada.</a:t>
            </a:r>
          </a:p>
          <a:p>
            <a:r>
              <a:rPr lang="en-JM" sz="4400" dirty="0">
                <a:latin typeface="Times New Roman" panose="02020603050405020304" pitchFamily="18" charset="0"/>
                <a:cs typeface="Times New Roman" panose="02020603050405020304" pitchFamily="18" charset="0"/>
              </a:rPr>
              <a:t>32% of respondents worked in institutions in </a:t>
            </a:r>
            <a:r>
              <a:rPr lang="en-JM" sz="4400" b="1" dirty="0">
                <a:latin typeface="Times New Roman" panose="02020603050405020304" pitchFamily="18" charset="0"/>
                <a:cs typeface="Times New Roman" panose="02020603050405020304" pitchFamily="18" charset="0"/>
              </a:rPr>
              <a:t>Canada</a:t>
            </a:r>
          </a:p>
          <a:p>
            <a:r>
              <a:rPr lang="en-JM" sz="4400" dirty="0">
                <a:latin typeface="Times New Roman" panose="02020603050405020304" pitchFamily="18" charset="0"/>
                <a:cs typeface="Times New Roman" panose="02020603050405020304" pitchFamily="18" charset="0"/>
              </a:rPr>
              <a:t>68% worked in institutions in </a:t>
            </a:r>
            <a:r>
              <a:rPr lang="en-JM" sz="4400" b="1" dirty="0">
                <a:latin typeface="Times New Roman" panose="02020603050405020304" pitchFamily="18" charset="0"/>
                <a:cs typeface="Times New Roman" panose="02020603050405020304" pitchFamily="18" charset="0"/>
              </a:rPr>
              <a:t>Jamaica</a:t>
            </a:r>
            <a:r>
              <a:rPr lang="en-JM" sz="4400" dirty="0">
                <a:latin typeface="Times New Roman" panose="02020603050405020304" pitchFamily="18" charset="0"/>
                <a:cs typeface="Times New Roman" panose="02020603050405020304" pitchFamily="18" charset="0"/>
              </a:rPr>
              <a:t>.</a:t>
            </a:r>
          </a:p>
          <a:p>
            <a:r>
              <a:rPr lang="en-JM" sz="4400" dirty="0">
                <a:latin typeface="Times New Roman" panose="02020603050405020304" pitchFamily="18" charset="0"/>
                <a:cs typeface="Times New Roman" panose="02020603050405020304" pitchFamily="18" charset="0"/>
              </a:rPr>
              <a:t>88% worked at a university</a:t>
            </a:r>
          </a:p>
          <a:p>
            <a:r>
              <a:rPr lang="en-JM" sz="4400" dirty="0">
                <a:latin typeface="Times New Roman" panose="02020603050405020304" pitchFamily="18" charset="0"/>
                <a:cs typeface="Times New Roman" panose="02020603050405020304" pitchFamily="18" charset="0"/>
              </a:rPr>
              <a:t>4% worked at a college</a:t>
            </a:r>
          </a:p>
          <a:p>
            <a:r>
              <a:rPr lang="en-JM" sz="4400" dirty="0">
                <a:latin typeface="Times New Roman" panose="02020603050405020304" pitchFamily="18" charset="0"/>
                <a:cs typeface="Times New Roman" panose="02020603050405020304" pitchFamily="18" charset="0"/>
              </a:rPr>
              <a:t>4% worked at an educational-based social enterprise, and</a:t>
            </a:r>
          </a:p>
          <a:p>
            <a:r>
              <a:rPr lang="en-JM" sz="4400" dirty="0">
                <a:latin typeface="Times New Roman" panose="02020603050405020304" pitchFamily="18" charset="0"/>
                <a:cs typeface="Times New Roman" panose="02020603050405020304" pitchFamily="18" charset="0"/>
              </a:rPr>
              <a:t>4% worked at a Federal Department of Government.</a:t>
            </a:r>
          </a:p>
          <a:p>
            <a:pPr marL="0" indent="0">
              <a:buNone/>
            </a:pPr>
            <a:endParaRPr lang="en-JM" dirty="0">
              <a:latin typeface="Times New Roman" panose="02020603050405020304" pitchFamily="18" charset="0"/>
              <a:cs typeface="Times New Roman" panose="02020603050405020304" pitchFamily="18" charset="0"/>
            </a:endParaRPr>
          </a:p>
          <a:p>
            <a:pPr marL="0" indent="0">
              <a:buNone/>
            </a:pPr>
            <a:endParaRPr lang="en-JM" dirty="0">
              <a:latin typeface="Times New Roman" panose="02020603050405020304" pitchFamily="18" charset="0"/>
              <a:cs typeface="Times New Roman" panose="02020603050405020304" pitchFamily="18" charset="0"/>
            </a:endParaRPr>
          </a:p>
          <a:p>
            <a:pPr marL="0" indent="0">
              <a:buNone/>
            </a:pPr>
            <a:endParaRPr lang="en-JM" dirty="0"/>
          </a:p>
        </p:txBody>
      </p:sp>
      <p:sp>
        <p:nvSpPr>
          <p:cNvPr id="4" name="Footer Placeholder 3">
            <a:extLst>
              <a:ext uri="{FF2B5EF4-FFF2-40B4-BE49-F238E27FC236}">
                <a16:creationId xmlns:a16="http://schemas.microsoft.com/office/drawing/2014/main" xmlns="" id="{983EAF00-B80D-4462-87FA-DB5B50182B28}"/>
              </a:ext>
            </a:extLst>
          </p:cNvPr>
          <p:cNvSpPr>
            <a:spLocks noGrp="1"/>
          </p:cNvSpPr>
          <p:nvPr>
            <p:ph type="ftr" sz="quarter" idx="11"/>
          </p:nvPr>
        </p:nvSpPr>
        <p:spPr>
          <a:xfrm>
            <a:off x="1122744" y="6176964"/>
            <a:ext cx="9589626" cy="544512"/>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8C76E088-CC2F-4164-A8DB-7A90CD3D7DCA}"/>
              </a:ext>
            </a:extLst>
          </p:cNvPr>
          <p:cNvSpPr>
            <a:spLocks noGrp="1"/>
          </p:cNvSpPr>
          <p:nvPr>
            <p:ph type="sldNum" sz="quarter" idx="12"/>
          </p:nvPr>
        </p:nvSpPr>
        <p:spPr/>
        <p:txBody>
          <a:bodyPr/>
          <a:lstStyle/>
          <a:p>
            <a:fld id="{EC4DE381-C644-40C4-9890-DBDEE052CDAF}" type="slidenum">
              <a:rPr lang="en-JM" smtClean="0"/>
              <a:t>15</a:t>
            </a:fld>
            <a:endParaRPr lang="en-JM" dirty="0"/>
          </a:p>
        </p:txBody>
      </p:sp>
    </p:spTree>
    <p:extLst>
      <p:ext uri="{BB962C8B-B14F-4D97-AF65-F5344CB8AC3E}">
        <p14:creationId xmlns:p14="http://schemas.microsoft.com/office/powerpoint/2010/main" val="6884671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C9FA99-E7E2-4520-AFA5-7A9BDC3E2431}"/>
              </a:ext>
            </a:extLst>
          </p:cNvPr>
          <p:cNvSpPr>
            <a:spLocks noGrp="1"/>
          </p:cNvSpPr>
          <p:nvPr>
            <p:ph type="title"/>
          </p:nvPr>
        </p:nvSpPr>
        <p:spPr/>
        <p:txBody>
          <a:bodyPr>
            <a:normAutofit/>
          </a:bodyPr>
          <a:lstStyle/>
          <a:p>
            <a:pPr algn="ctr"/>
            <a:r>
              <a:rPr lang="en-JM" b="1" dirty="0">
                <a:latin typeface="Garamond" panose="02020404030301010803" pitchFamily="18" charset="0"/>
                <a:cs typeface="Times New Roman" panose="02020603050405020304" pitchFamily="18" charset="0"/>
              </a:rPr>
              <a:t>Job Roles of Participants</a:t>
            </a:r>
            <a:endParaRPr lang="en-JM" dirty="0">
              <a:latin typeface="Garamond" panose="02020404030301010803"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xmlns="" id="{E330F11B-7C3C-494F-98E9-B67436F20396}"/>
              </a:ext>
            </a:extLst>
          </p:cNvPr>
          <p:cNvSpPr>
            <a:spLocks noGrp="1"/>
          </p:cNvSpPr>
          <p:nvPr>
            <p:ph type="ftr" sz="quarter" idx="11"/>
          </p:nvPr>
        </p:nvSpPr>
        <p:spPr>
          <a:xfrm>
            <a:off x="1053296" y="6261904"/>
            <a:ext cx="9792182" cy="459572"/>
          </a:xfrm>
        </p:spPr>
        <p:txBody>
          <a:bodyPr/>
          <a:lstStyle/>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B362024D-8FA3-4857-A216-DB49EA64DE05}"/>
              </a:ext>
            </a:extLst>
          </p:cNvPr>
          <p:cNvSpPr>
            <a:spLocks noGrp="1"/>
          </p:cNvSpPr>
          <p:nvPr>
            <p:ph type="sldNum" sz="quarter" idx="12"/>
          </p:nvPr>
        </p:nvSpPr>
        <p:spPr/>
        <p:txBody>
          <a:bodyPr/>
          <a:lstStyle/>
          <a:p>
            <a:fld id="{EC4DE381-C644-40C4-9890-DBDEE052CDAF}" type="slidenum">
              <a:rPr lang="en-JM" smtClean="0"/>
              <a:t>16</a:t>
            </a:fld>
            <a:endParaRPr lang="en-JM" dirty="0"/>
          </a:p>
        </p:txBody>
      </p:sp>
      <p:graphicFrame>
        <p:nvGraphicFramePr>
          <p:cNvPr id="6" name="Content Placeholder 5">
            <a:extLst>
              <a:ext uri="{FF2B5EF4-FFF2-40B4-BE49-F238E27FC236}">
                <a16:creationId xmlns:a16="http://schemas.microsoft.com/office/drawing/2014/main" xmlns="" id="{C284A04D-1971-4BE0-8ACB-00D8C25F8595}"/>
              </a:ext>
            </a:extLst>
          </p:cNvPr>
          <p:cNvGraphicFramePr>
            <a:graphicFrameLocks noGrp="1"/>
          </p:cNvGraphicFramePr>
          <p:nvPr>
            <p:ph idx="1"/>
            <p:extLst>
              <p:ext uri="{D42A27DB-BD31-4B8C-83A1-F6EECF244321}">
                <p14:modId xmlns:p14="http://schemas.microsoft.com/office/powerpoint/2010/main" val="3307977646"/>
              </p:ext>
            </p:extLst>
          </p:nvPr>
        </p:nvGraphicFramePr>
        <p:xfrm>
          <a:off x="838200" y="1597306"/>
          <a:ext cx="10515600" cy="457965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854854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C9FA99-E7E2-4520-AFA5-7A9BDC3E2431}"/>
              </a:ext>
            </a:extLst>
          </p:cNvPr>
          <p:cNvSpPr>
            <a:spLocks noGrp="1"/>
          </p:cNvSpPr>
          <p:nvPr>
            <p:ph type="title"/>
          </p:nvPr>
        </p:nvSpPr>
        <p:spPr/>
        <p:txBody>
          <a:bodyPr>
            <a:normAutofit/>
          </a:bodyPr>
          <a:lstStyle/>
          <a:p>
            <a:pPr algn="ctr"/>
            <a:r>
              <a:rPr lang="en-JM" b="1" dirty="0">
                <a:latin typeface="Garamond" panose="02020404030301010803" pitchFamily="18" charset="0"/>
                <a:cs typeface="Times New Roman" panose="02020603050405020304" pitchFamily="18" charset="0"/>
              </a:rPr>
              <a:t>Other Job Roles of Participants</a:t>
            </a:r>
            <a:endParaRPr lang="en-JM" dirty="0">
              <a:latin typeface="Garamond" panose="02020404030301010803"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xmlns="" id="{E330F11B-7C3C-494F-98E9-B67436F20396}"/>
              </a:ext>
            </a:extLst>
          </p:cNvPr>
          <p:cNvSpPr>
            <a:spLocks noGrp="1"/>
          </p:cNvSpPr>
          <p:nvPr>
            <p:ph type="ftr" sz="quarter" idx="11"/>
          </p:nvPr>
        </p:nvSpPr>
        <p:spPr>
          <a:xfrm>
            <a:off x="1053296" y="6261904"/>
            <a:ext cx="9792182" cy="459572"/>
          </a:xfrm>
        </p:spPr>
        <p:txBody>
          <a:bodyPr/>
          <a:lstStyle/>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B362024D-8FA3-4857-A216-DB49EA64DE05}"/>
              </a:ext>
            </a:extLst>
          </p:cNvPr>
          <p:cNvSpPr>
            <a:spLocks noGrp="1"/>
          </p:cNvSpPr>
          <p:nvPr>
            <p:ph type="sldNum" sz="quarter" idx="12"/>
          </p:nvPr>
        </p:nvSpPr>
        <p:spPr/>
        <p:txBody>
          <a:bodyPr/>
          <a:lstStyle/>
          <a:p>
            <a:fld id="{EC4DE381-C644-40C4-9890-DBDEE052CDAF}" type="slidenum">
              <a:rPr lang="en-JM" smtClean="0"/>
              <a:t>17</a:t>
            </a:fld>
            <a:endParaRPr lang="en-JM" dirty="0"/>
          </a:p>
        </p:txBody>
      </p:sp>
      <p:sp>
        <p:nvSpPr>
          <p:cNvPr id="3" name="Content Placeholder 2">
            <a:extLst>
              <a:ext uri="{FF2B5EF4-FFF2-40B4-BE49-F238E27FC236}">
                <a16:creationId xmlns:a16="http://schemas.microsoft.com/office/drawing/2014/main" xmlns="" id="{1422BD11-9C76-4B16-A150-BD87F94AC8A1}"/>
              </a:ext>
            </a:extLst>
          </p:cNvPr>
          <p:cNvSpPr>
            <a:spLocks noGrp="1"/>
          </p:cNvSpPr>
          <p:nvPr>
            <p:ph idx="1"/>
          </p:nvPr>
        </p:nvSpPr>
        <p:spPr/>
        <p:txBody>
          <a:bodyPr/>
          <a:lstStyle/>
          <a:p>
            <a:r>
              <a:rPr lang="en-JM" sz="3600" dirty="0">
                <a:latin typeface="Garamond" panose="02020404030301010803" pitchFamily="18" charset="0"/>
              </a:rPr>
              <a:t>Professor</a:t>
            </a:r>
          </a:p>
          <a:p>
            <a:r>
              <a:rPr lang="en-JM" sz="3600" dirty="0">
                <a:latin typeface="Garamond" panose="02020404030301010803" pitchFamily="18" charset="0"/>
              </a:rPr>
              <a:t>Project coordinator: Consultant </a:t>
            </a:r>
          </a:p>
          <a:p>
            <a:r>
              <a:rPr lang="en-JM" sz="3600" dirty="0">
                <a:latin typeface="Garamond" panose="02020404030301010803" pitchFamily="18" charset="0"/>
              </a:rPr>
              <a:t>Strategic Academic and Business Relations and Partnerships</a:t>
            </a:r>
          </a:p>
          <a:p>
            <a:pPr marL="0" indent="0">
              <a:buNone/>
            </a:pPr>
            <a:endParaRPr lang="en-JM" dirty="0"/>
          </a:p>
        </p:txBody>
      </p:sp>
    </p:spTree>
    <p:extLst>
      <p:ext uri="{BB962C8B-B14F-4D97-AF65-F5344CB8AC3E}">
        <p14:creationId xmlns:p14="http://schemas.microsoft.com/office/powerpoint/2010/main" val="1639842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E49232-4C02-4446-96A9-9ADAFBA1B4C7}"/>
              </a:ext>
            </a:extLst>
          </p:cNvPr>
          <p:cNvSpPr>
            <a:spLocks noGrp="1"/>
          </p:cNvSpPr>
          <p:nvPr>
            <p:ph type="title"/>
          </p:nvPr>
        </p:nvSpPr>
        <p:spPr/>
        <p:txBody>
          <a:bodyPr/>
          <a:lstStyle/>
          <a:p>
            <a:pPr algn="ctr"/>
            <a:r>
              <a:rPr lang="en-JM" b="1" dirty="0">
                <a:latin typeface="Garamond" panose="02020404030301010803" pitchFamily="18" charset="0"/>
                <a:cs typeface="Times New Roman" panose="02020603050405020304" pitchFamily="18" charset="0"/>
              </a:rPr>
              <a:t>Dedicated office for CBC</a:t>
            </a:r>
            <a:endParaRPr lang="en-JM" dirty="0">
              <a:latin typeface="Garamond" panose="02020404030301010803"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D97C1649-597F-49E0-AFBC-991527651135}"/>
              </a:ext>
            </a:extLst>
          </p:cNvPr>
          <p:cNvSpPr>
            <a:spLocks noGrp="1"/>
          </p:cNvSpPr>
          <p:nvPr>
            <p:ph idx="1"/>
          </p:nvPr>
        </p:nvSpPr>
        <p:spPr>
          <a:xfrm>
            <a:off x="838200" y="1388962"/>
            <a:ext cx="10515600" cy="4788001"/>
          </a:xfrm>
        </p:spPr>
        <p:txBody>
          <a:bodyPr>
            <a:noAutofit/>
          </a:bodyPr>
          <a:lstStyle/>
          <a:p>
            <a:r>
              <a:rPr lang="en-JM" sz="3600" dirty="0">
                <a:latin typeface="Garamond" panose="02020404030301010803" pitchFamily="18" charset="0"/>
                <a:cs typeface="Times New Roman" panose="02020603050405020304" pitchFamily="18" charset="0"/>
              </a:rPr>
              <a:t>68% of participants said their institutions had a single office dedicated to CBC</a:t>
            </a:r>
          </a:p>
          <a:p>
            <a:r>
              <a:rPr lang="en-JM" sz="3600" dirty="0">
                <a:latin typeface="Garamond" panose="02020404030301010803" pitchFamily="18" charset="0"/>
                <a:cs typeface="Times New Roman" panose="02020603050405020304" pitchFamily="18" charset="0"/>
              </a:rPr>
              <a:t>48% of participants worked in such dedicated offices at their HEI.</a:t>
            </a:r>
          </a:p>
          <a:p>
            <a:r>
              <a:rPr lang="en-JM" sz="3600" dirty="0">
                <a:latin typeface="Garamond" panose="02020404030301010803" pitchFamily="18" charset="0"/>
                <a:cs typeface="Times New Roman" panose="02020603050405020304" pitchFamily="18" charset="0"/>
              </a:rPr>
              <a:t>Other responses included “There are multiple offices, one on each campus and also an office at the Centre”; “One dedicated office for education with sub-sector responsibilities”, and; “There is a Senior Director within the Office of the President of the University”. </a:t>
            </a:r>
          </a:p>
        </p:txBody>
      </p:sp>
      <p:sp>
        <p:nvSpPr>
          <p:cNvPr id="4" name="Footer Placeholder 3">
            <a:extLst>
              <a:ext uri="{FF2B5EF4-FFF2-40B4-BE49-F238E27FC236}">
                <a16:creationId xmlns:a16="http://schemas.microsoft.com/office/drawing/2014/main" xmlns="" id="{E1539909-9FB2-4774-9BF2-56A77510EDFC}"/>
              </a:ext>
            </a:extLst>
          </p:cNvPr>
          <p:cNvSpPr>
            <a:spLocks noGrp="1"/>
          </p:cNvSpPr>
          <p:nvPr>
            <p:ph type="ftr" sz="quarter" idx="11"/>
          </p:nvPr>
        </p:nvSpPr>
        <p:spPr>
          <a:xfrm>
            <a:off x="1261641" y="6176964"/>
            <a:ext cx="9473878" cy="544512"/>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A06528BF-460F-40AA-BA41-0D3F1BD0A79B}"/>
              </a:ext>
            </a:extLst>
          </p:cNvPr>
          <p:cNvSpPr>
            <a:spLocks noGrp="1"/>
          </p:cNvSpPr>
          <p:nvPr>
            <p:ph type="sldNum" sz="quarter" idx="12"/>
          </p:nvPr>
        </p:nvSpPr>
        <p:spPr/>
        <p:txBody>
          <a:bodyPr/>
          <a:lstStyle/>
          <a:p>
            <a:fld id="{EC4DE381-C644-40C4-9890-DBDEE052CDAF}" type="slidenum">
              <a:rPr lang="en-JM" smtClean="0"/>
              <a:t>18</a:t>
            </a:fld>
            <a:endParaRPr lang="en-JM" dirty="0"/>
          </a:p>
        </p:txBody>
      </p:sp>
    </p:spTree>
    <p:extLst>
      <p:ext uri="{BB962C8B-B14F-4D97-AF65-F5344CB8AC3E}">
        <p14:creationId xmlns:p14="http://schemas.microsoft.com/office/powerpoint/2010/main" val="1338198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E9F376-38C7-4FAD-B856-33FA2D621A3E}"/>
              </a:ext>
            </a:extLst>
          </p:cNvPr>
          <p:cNvSpPr>
            <a:spLocks noGrp="1"/>
          </p:cNvSpPr>
          <p:nvPr>
            <p:ph type="title"/>
          </p:nvPr>
        </p:nvSpPr>
        <p:spPr/>
        <p:txBody>
          <a:bodyPr>
            <a:normAutofit/>
          </a:bodyPr>
          <a:lstStyle/>
          <a:p>
            <a:pPr algn="ctr"/>
            <a:r>
              <a:rPr lang="en-JM" b="1" dirty="0">
                <a:latin typeface="Times New Roman" panose="02020603050405020304" pitchFamily="18" charset="0"/>
                <a:cs typeface="Times New Roman" panose="02020603050405020304" pitchFamily="18" charset="0"/>
              </a:rPr>
              <a:t>Participants’ Job responsibilities in CBC</a:t>
            </a:r>
            <a:endParaRPr lang="en-JM"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214CD80D-474D-47DC-8A2F-A57D6CF664A0}"/>
              </a:ext>
            </a:extLst>
          </p:cNvPr>
          <p:cNvSpPr>
            <a:spLocks noGrp="1"/>
          </p:cNvSpPr>
          <p:nvPr>
            <p:ph idx="1"/>
          </p:nvPr>
        </p:nvSpPr>
        <p:spPr>
          <a:xfrm>
            <a:off x="838200" y="1825624"/>
            <a:ext cx="10515600" cy="4488365"/>
          </a:xfrm>
        </p:spPr>
        <p:txBody>
          <a:bodyPr>
            <a:noAutofit/>
          </a:bodyPr>
          <a:lstStyle/>
          <a:p>
            <a:r>
              <a:rPr lang="en-JM" sz="3600" dirty="0">
                <a:latin typeface="Garamond" panose="02020404030301010803" pitchFamily="18" charset="0"/>
                <a:cs typeface="Times New Roman" panose="02020603050405020304" pitchFamily="18" charset="0"/>
              </a:rPr>
              <a:t>Never had job responsibilities in cross-border-collaboration at my HEI – 20%</a:t>
            </a:r>
          </a:p>
          <a:p>
            <a:pPr marL="0" indent="0">
              <a:buNone/>
            </a:pPr>
            <a:endParaRPr lang="en-JM" sz="3600" dirty="0">
              <a:latin typeface="Garamond" panose="02020404030301010803" pitchFamily="18" charset="0"/>
              <a:cs typeface="Times New Roman" panose="02020603050405020304" pitchFamily="18" charset="0"/>
            </a:endParaRPr>
          </a:p>
          <a:p>
            <a:r>
              <a:rPr lang="en-JM" sz="3600" dirty="0">
                <a:latin typeface="Garamond" panose="02020404030301010803" pitchFamily="18" charset="0"/>
                <a:cs typeface="Times New Roman" panose="02020603050405020304" pitchFamily="18" charset="0"/>
              </a:rPr>
              <a:t>Had job responsibilities in CBC at my HEI  - 80%</a:t>
            </a:r>
          </a:p>
          <a:p>
            <a:pPr lvl="1"/>
            <a:r>
              <a:rPr lang="en-JM" sz="3600" dirty="0">
                <a:latin typeface="Garamond" panose="02020404030301010803" pitchFamily="18" charset="0"/>
                <a:cs typeface="Times New Roman" panose="02020603050405020304" pitchFamily="18" charset="0"/>
              </a:rPr>
              <a:t>One month to five years - 52%</a:t>
            </a:r>
          </a:p>
          <a:p>
            <a:pPr lvl="1"/>
            <a:r>
              <a:rPr lang="en-JM" sz="3600" dirty="0">
                <a:latin typeface="Garamond" panose="02020404030301010803" pitchFamily="18" charset="0"/>
                <a:cs typeface="Times New Roman" panose="02020603050405020304" pitchFamily="18" charset="0"/>
              </a:rPr>
              <a:t>6 to 10 years – 8%</a:t>
            </a:r>
          </a:p>
          <a:p>
            <a:pPr lvl="1"/>
            <a:r>
              <a:rPr lang="en-JM" sz="3600" dirty="0">
                <a:latin typeface="Garamond" panose="02020404030301010803" pitchFamily="18" charset="0"/>
                <a:cs typeface="Times New Roman" panose="02020603050405020304" pitchFamily="18" charset="0"/>
              </a:rPr>
              <a:t>10 years and over – 20%</a:t>
            </a:r>
          </a:p>
        </p:txBody>
      </p:sp>
      <p:sp>
        <p:nvSpPr>
          <p:cNvPr id="4" name="Footer Placeholder 3">
            <a:extLst>
              <a:ext uri="{FF2B5EF4-FFF2-40B4-BE49-F238E27FC236}">
                <a16:creationId xmlns:a16="http://schemas.microsoft.com/office/drawing/2014/main" xmlns="" id="{8E534745-C08E-4DD9-95BF-82873FCE9F7A}"/>
              </a:ext>
            </a:extLst>
          </p:cNvPr>
          <p:cNvSpPr>
            <a:spLocks noGrp="1"/>
          </p:cNvSpPr>
          <p:nvPr>
            <p:ph type="ftr" sz="quarter" idx="11"/>
          </p:nvPr>
        </p:nvSpPr>
        <p:spPr>
          <a:xfrm>
            <a:off x="1365813" y="6123008"/>
            <a:ext cx="9450729" cy="598467"/>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D2480004-BC93-4771-A514-6677C5A457A0}"/>
              </a:ext>
            </a:extLst>
          </p:cNvPr>
          <p:cNvSpPr>
            <a:spLocks noGrp="1"/>
          </p:cNvSpPr>
          <p:nvPr>
            <p:ph type="sldNum" sz="quarter" idx="12"/>
          </p:nvPr>
        </p:nvSpPr>
        <p:spPr/>
        <p:txBody>
          <a:bodyPr/>
          <a:lstStyle/>
          <a:p>
            <a:fld id="{EC4DE381-C644-40C4-9890-DBDEE052CDAF}" type="slidenum">
              <a:rPr lang="en-JM" smtClean="0"/>
              <a:t>19</a:t>
            </a:fld>
            <a:endParaRPr lang="en-JM" dirty="0"/>
          </a:p>
        </p:txBody>
      </p:sp>
    </p:spTree>
    <p:extLst>
      <p:ext uri="{BB962C8B-B14F-4D97-AF65-F5344CB8AC3E}">
        <p14:creationId xmlns:p14="http://schemas.microsoft.com/office/powerpoint/2010/main" val="1816208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13FFD1-0792-47FB-98CB-7D8C2C7F26A9}"/>
              </a:ext>
            </a:extLst>
          </p:cNvPr>
          <p:cNvSpPr>
            <a:spLocks noGrp="1"/>
          </p:cNvSpPr>
          <p:nvPr>
            <p:ph type="title"/>
          </p:nvPr>
        </p:nvSpPr>
        <p:spPr/>
        <p:txBody>
          <a:bodyPr/>
          <a:lstStyle/>
          <a:p>
            <a:pPr algn="ctr"/>
            <a:r>
              <a:rPr lang="en-JM" b="1" dirty="0">
                <a:latin typeface="Garamond" panose="02020404030301010803" pitchFamily="18" charset="0"/>
                <a:cs typeface="Times New Roman" panose="02020603050405020304" pitchFamily="18" charset="0"/>
              </a:rPr>
              <a:t>This is On-going Research</a:t>
            </a:r>
          </a:p>
        </p:txBody>
      </p:sp>
      <p:sp>
        <p:nvSpPr>
          <p:cNvPr id="3" name="Content Placeholder 2">
            <a:extLst>
              <a:ext uri="{FF2B5EF4-FFF2-40B4-BE49-F238E27FC236}">
                <a16:creationId xmlns:a16="http://schemas.microsoft.com/office/drawing/2014/main" xmlns="" id="{4FA55CBF-2810-445D-8C56-8E0DC65016F0}"/>
              </a:ext>
            </a:extLst>
          </p:cNvPr>
          <p:cNvSpPr>
            <a:spLocks noGrp="1"/>
          </p:cNvSpPr>
          <p:nvPr>
            <p:ph idx="1"/>
          </p:nvPr>
        </p:nvSpPr>
        <p:spPr>
          <a:xfrm>
            <a:off x="838200" y="1690688"/>
            <a:ext cx="10515600" cy="4588578"/>
          </a:xfrm>
        </p:spPr>
        <p:txBody>
          <a:bodyPr>
            <a:normAutofit/>
          </a:bodyPr>
          <a:lstStyle/>
          <a:p>
            <a:r>
              <a:rPr lang="en-JM" sz="3600" dirty="0">
                <a:latin typeface="Garamond" panose="02020404030301010803" pitchFamily="18" charset="0"/>
                <a:cs typeface="Times New Roman" panose="02020603050405020304" pitchFamily="18" charset="0"/>
              </a:rPr>
              <a:t>Research ethics approval received from University of Technology, Jamaica in </a:t>
            </a:r>
            <a:r>
              <a:rPr lang="en-JM" sz="3600" b="1" dirty="0">
                <a:latin typeface="Garamond" panose="02020404030301010803" pitchFamily="18" charset="0"/>
                <a:cs typeface="Times New Roman" panose="02020603050405020304" pitchFamily="18" charset="0"/>
              </a:rPr>
              <a:t>April, 2019</a:t>
            </a:r>
            <a:r>
              <a:rPr lang="en-JM" sz="3600" dirty="0">
                <a:latin typeface="Garamond" panose="02020404030301010803" pitchFamily="18" charset="0"/>
                <a:cs typeface="Times New Roman" panose="02020603050405020304" pitchFamily="18" charset="0"/>
              </a:rPr>
              <a:t>, and Brandon University, Canada in </a:t>
            </a:r>
            <a:r>
              <a:rPr lang="en-JM" sz="3600" b="1" dirty="0">
                <a:latin typeface="Garamond" panose="02020404030301010803" pitchFamily="18" charset="0"/>
                <a:cs typeface="Times New Roman" panose="02020603050405020304" pitchFamily="18" charset="0"/>
              </a:rPr>
              <a:t>June, 2019</a:t>
            </a:r>
            <a:r>
              <a:rPr lang="en-JM" sz="3600" dirty="0">
                <a:latin typeface="Garamond" panose="02020404030301010803" pitchFamily="18" charset="0"/>
                <a:cs typeface="Times New Roman" panose="02020603050405020304" pitchFamily="18" charset="0"/>
              </a:rPr>
              <a:t>.</a:t>
            </a:r>
          </a:p>
          <a:p>
            <a:r>
              <a:rPr lang="en-JM" sz="3600" dirty="0">
                <a:latin typeface="Garamond" panose="02020404030301010803" pitchFamily="18" charset="0"/>
                <a:cs typeface="Times New Roman" panose="02020603050405020304" pitchFamily="18" charset="0"/>
              </a:rPr>
              <a:t>The preliminary findings presented are regarding data collected during the month of </a:t>
            </a:r>
            <a:r>
              <a:rPr lang="en-JM" sz="3600" b="1" dirty="0">
                <a:latin typeface="Garamond" panose="02020404030301010803" pitchFamily="18" charset="0"/>
                <a:cs typeface="Times New Roman" panose="02020603050405020304" pitchFamily="18" charset="0"/>
              </a:rPr>
              <a:t>May, 2019</a:t>
            </a:r>
            <a:r>
              <a:rPr lang="en-JM" sz="3600" dirty="0">
                <a:latin typeface="Garamond" panose="02020404030301010803" pitchFamily="18" charset="0"/>
                <a:cs typeface="Times New Roman" panose="02020603050405020304" pitchFamily="18" charset="0"/>
              </a:rPr>
              <a:t>.</a:t>
            </a:r>
          </a:p>
          <a:p>
            <a:r>
              <a:rPr lang="en-JM" sz="3600" dirty="0">
                <a:latin typeface="Garamond" panose="02020404030301010803" pitchFamily="18" charset="0"/>
                <a:cs typeface="Times New Roman" panose="02020603050405020304" pitchFamily="18" charset="0"/>
              </a:rPr>
              <a:t>The larger study to be implemented beginning in Academic Year 2019/2020 – </a:t>
            </a:r>
            <a:r>
              <a:rPr lang="en-JM" sz="3600" u="sng" dirty="0">
                <a:latin typeface="Garamond" panose="02020404030301010803" pitchFamily="18" charset="0"/>
                <a:cs typeface="Times New Roman" panose="02020603050405020304" pitchFamily="18" charset="0"/>
              </a:rPr>
              <a:t>funding will be required</a:t>
            </a:r>
            <a:r>
              <a:rPr lang="en-JM" sz="3600" dirty="0">
                <a:latin typeface="Garamond" panose="02020404030301010803" pitchFamily="18" charset="0"/>
                <a:cs typeface="Times New Roman" panose="02020603050405020304" pitchFamily="18" charset="0"/>
              </a:rPr>
              <a:t>.</a:t>
            </a:r>
          </a:p>
        </p:txBody>
      </p:sp>
      <p:sp>
        <p:nvSpPr>
          <p:cNvPr id="4" name="Footer Placeholder 3">
            <a:extLst>
              <a:ext uri="{FF2B5EF4-FFF2-40B4-BE49-F238E27FC236}">
                <a16:creationId xmlns:a16="http://schemas.microsoft.com/office/drawing/2014/main" xmlns="" id="{E8BFCF8C-24C1-4E4E-A1A7-83BFB0A5D625}"/>
              </a:ext>
            </a:extLst>
          </p:cNvPr>
          <p:cNvSpPr>
            <a:spLocks noGrp="1"/>
          </p:cNvSpPr>
          <p:nvPr>
            <p:ph type="ftr" sz="quarter" idx="11"/>
          </p:nvPr>
        </p:nvSpPr>
        <p:spPr>
          <a:xfrm>
            <a:off x="1203767" y="6356350"/>
            <a:ext cx="9659073" cy="365125"/>
          </a:xfrm>
        </p:spPr>
        <p:txBody>
          <a:bodyPr/>
          <a:lstStyle/>
          <a:p>
            <a:endParaRPr lang="en-US" dirty="0"/>
          </a:p>
          <a:p>
            <a:r>
              <a:rPr lang="en-US" dirty="0"/>
              <a:t>Claire E. Sutherland, EdD, ACHEA 18</a:t>
            </a:r>
            <a:r>
              <a:rPr lang="en-US" baseline="30000" dirty="0"/>
              <a:t>th</a:t>
            </a:r>
            <a:r>
              <a:rPr lang="en-US" dirty="0"/>
              <a:t> Annual Conference, Negril, Jamaica, July 12, 2019</a:t>
            </a:r>
          </a:p>
          <a:p>
            <a:endParaRPr lang="en-US" dirty="0"/>
          </a:p>
        </p:txBody>
      </p:sp>
      <p:sp>
        <p:nvSpPr>
          <p:cNvPr id="5" name="Slide Number Placeholder 4">
            <a:extLst>
              <a:ext uri="{FF2B5EF4-FFF2-40B4-BE49-F238E27FC236}">
                <a16:creationId xmlns:a16="http://schemas.microsoft.com/office/drawing/2014/main" xmlns="" id="{EE1C4E6E-3BC1-4BD0-ABD8-93456D2FCF2A}"/>
              </a:ext>
            </a:extLst>
          </p:cNvPr>
          <p:cNvSpPr>
            <a:spLocks noGrp="1"/>
          </p:cNvSpPr>
          <p:nvPr>
            <p:ph type="sldNum" sz="quarter" idx="12"/>
          </p:nvPr>
        </p:nvSpPr>
        <p:spPr/>
        <p:txBody>
          <a:bodyPr/>
          <a:lstStyle/>
          <a:p>
            <a:fld id="{1E4A60F7-A674-42A8-BCF3-224D7B1B3124}" type="slidenum">
              <a:rPr lang="en-US" smtClean="0"/>
              <a:t>2</a:t>
            </a:fld>
            <a:endParaRPr lang="en-US" dirty="0"/>
          </a:p>
        </p:txBody>
      </p:sp>
    </p:spTree>
    <p:extLst>
      <p:ext uri="{BB962C8B-B14F-4D97-AF65-F5344CB8AC3E}">
        <p14:creationId xmlns:p14="http://schemas.microsoft.com/office/powerpoint/2010/main" val="26319031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6FEE7B-B175-43EC-AEFB-1B20CE4771E3}"/>
              </a:ext>
            </a:extLst>
          </p:cNvPr>
          <p:cNvSpPr>
            <a:spLocks noGrp="1"/>
          </p:cNvSpPr>
          <p:nvPr>
            <p:ph type="title"/>
          </p:nvPr>
        </p:nvSpPr>
        <p:spPr/>
        <p:txBody>
          <a:bodyPr>
            <a:normAutofit/>
          </a:bodyPr>
          <a:lstStyle/>
          <a:p>
            <a:pPr algn="ctr"/>
            <a:r>
              <a:rPr lang="en-JM" b="1" dirty="0">
                <a:latin typeface="Times New Roman" panose="02020603050405020304" pitchFamily="18" charset="0"/>
                <a:cs typeface="Times New Roman" panose="02020603050405020304" pitchFamily="18" charset="0"/>
              </a:rPr>
              <a:t>Main Job functions of Participants in CBC</a:t>
            </a:r>
            <a:endParaRPr lang="en-JM" dirty="0">
              <a:latin typeface="Times New Roman" panose="02020603050405020304" pitchFamily="18" charset="0"/>
              <a:cs typeface="Times New Roman" panose="02020603050405020304" pitchFamily="18" charset="0"/>
            </a:endParaRPr>
          </a:p>
        </p:txBody>
      </p:sp>
      <p:sp>
        <p:nvSpPr>
          <p:cNvPr id="5" name="Footer Placeholder 4">
            <a:extLst>
              <a:ext uri="{FF2B5EF4-FFF2-40B4-BE49-F238E27FC236}">
                <a16:creationId xmlns:a16="http://schemas.microsoft.com/office/drawing/2014/main" xmlns="" id="{07A1908D-3AF6-4DA0-A523-317CB3DD04A8}"/>
              </a:ext>
            </a:extLst>
          </p:cNvPr>
          <p:cNvSpPr>
            <a:spLocks noGrp="1"/>
          </p:cNvSpPr>
          <p:nvPr>
            <p:ph type="ftr" sz="quarter" idx="11"/>
          </p:nvPr>
        </p:nvSpPr>
        <p:spPr>
          <a:xfrm>
            <a:off x="1244277" y="6151944"/>
            <a:ext cx="9404431" cy="569531"/>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6" name="Slide Number Placeholder 5">
            <a:extLst>
              <a:ext uri="{FF2B5EF4-FFF2-40B4-BE49-F238E27FC236}">
                <a16:creationId xmlns:a16="http://schemas.microsoft.com/office/drawing/2014/main" xmlns="" id="{6743ECC7-B5A5-4E80-95C9-9126DBAB9155}"/>
              </a:ext>
            </a:extLst>
          </p:cNvPr>
          <p:cNvSpPr>
            <a:spLocks noGrp="1"/>
          </p:cNvSpPr>
          <p:nvPr>
            <p:ph type="sldNum" sz="quarter" idx="12"/>
          </p:nvPr>
        </p:nvSpPr>
        <p:spPr/>
        <p:txBody>
          <a:bodyPr/>
          <a:lstStyle/>
          <a:p>
            <a:fld id="{EC4DE381-C644-40C4-9890-DBDEE052CDAF}" type="slidenum">
              <a:rPr lang="en-JM" smtClean="0"/>
              <a:t>20</a:t>
            </a:fld>
            <a:endParaRPr lang="en-JM" dirty="0"/>
          </a:p>
        </p:txBody>
      </p:sp>
      <p:graphicFrame>
        <p:nvGraphicFramePr>
          <p:cNvPr id="9" name="Content Placeholder 8">
            <a:extLst>
              <a:ext uri="{FF2B5EF4-FFF2-40B4-BE49-F238E27FC236}">
                <a16:creationId xmlns:a16="http://schemas.microsoft.com/office/drawing/2014/main" xmlns="" id="{BC343451-22F8-496F-92A5-3F35042B3D89}"/>
              </a:ext>
            </a:extLst>
          </p:cNvPr>
          <p:cNvGraphicFramePr>
            <a:graphicFrameLocks noGrp="1"/>
          </p:cNvGraphicFramePr>
          <p:nvPr>
            <p:ph idx="1"/>
            <p:extLst>
              <p:ext uri="{D42A27DB-BD31-4B8C-83A1-F6EECF244321}">
                <p14:modId xmlns:p14="http://schemas.microsoft.com/office/powerpoint/2010/main" val="3053874526"/>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645912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790A30-2616-498B-94C4-9AAFAF4B9C3C}"/>
              </a:ext>
            </a:extLst>
          </p:cNvPr>
          <p:cNvSpPr>
            <a:spLocks noGrp="1"/>
          </p:cNvSpPr>
          <p:nvPr>
            <p:ph type="title"/>
          </p:nvPr>
        </p:nvSpPr>
        <p:spPr/>
        <p:txBody>
          <a:bodyPr/>
          <a:lstStyle/>
          <a:p>
            <a:r>
              <a:rPr lang="en-JM" b="1" dirty="0">
                <a:latin typeface="Times New Roman" panose="02020603050405020304" pitchFamily="18" charset="0"/>
                <a:cs typeface="Times New Roman" panose="02020603050405020304" pitchFamily="18" charset="0"/>
              </a:rPr>
              <a:t>Other stated Job Functions in CBC in HE</a:t>
            </a:r>
            <a:endParaRPr lang="en-JM"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E6590991-3C4D-42CB-8F26-45E3628DE231}"/>
              </a:ext>
            </a:extLst>
          </p:cNvPr>
          <p:cNvSpPr>
            <a:spLocks noGrp="1"/>
          </p:cNvSpPr>
          <p:nvPr>
            <p:ph idx="1"/>
          </p:nvPr>
        </p:nvSpPr>
        <p:spPr/>
        <p:txBody>
          <a:bodyPr>
            <a:normAutofit lnSpcReduction="10000"/>
          </a:bodyPr>
          <a:lstStyle/>
          <a:p>
            <a:pPr marL="0" indent="0">
              <a:buNone/>
            </a:pPr>
            <a:r>
              <a:rPr lang="en-JM" dirty="0">
                <a:latin typeface="Times New Roman" panose="02020603050405020304" pitchFamily="18" charset="0"/>
                <a:cs typeface="Times New Roman" panose="02020603050405020304" pitchFamily="18" charset="0"/>
              </a:rPr>
              <a:t>•	</a:t>
            </a:r>
            <a:r>
              <a:rPr lang="en-JM" sz="3200" dirty="0">
                <a:latin typeface="Times New Roman" panose="02020603050405020304" pitchFamily="18" charset="0"/>
                <a:cs typeface="Times New Roman" panose="02020603050405020304" pitchFamily="18" charset="0"/>
              </a:rPr>
              <a:t>Exchange students - credit transfers and curriculum 	issues</a:t>
            </a:r>
          </a:p>
          <a:p>
            <a:pPr marL="0" indent="0">
              <a:buNone/>
            </a:pPr>
            <a:r>
              <a:rPr lang="en-JM" sz="3200" dirty="0">
                <a:latin typeface="Times New Roman" panose="02020603050405020304" pitchFamily="18" charset="0"/>
                <a:cs typeface="Times New Roman" panose="02020603050405020304" pitchFamily="18" charset="0"/>
              </a:rPr>
              <a:t>•	International Study Group Tours</a:t>
            </a:r>
          </a:p>
          <a:p>
            <a:r>
              <a:rPr lang="en-JM" sz="3200" dirty="0">
                <a:latin typeface="Times New Roman" panose="02020603050405020304" pitchFamily="18" charset="0"/>
                <a:cs typeface="Times New Roman" panose="02020603050405020304" pitchFamily="18" charset="0"/>
              </a:rPr>
              <a:t>        Cross border (CB) – collaborative programming;    	executing CB agreements; general management of the 	University, including CB collaboration; CB staffing</a:t>
            </a:r>
          </a:p>
          <a:p>
            <a:pPr marL="0" indent="0">
              <a:buNone/>
            </a:pPr>
            <a:r>
              <a:rPr lang="en-JM" sz="3200" dirty="0">
                <a:latin typeface="Times New Roman" panose="02020603050405020304" pitchFamily="18" charset="0"/>
                <a:cs typeface="Times New Roman" panose="02020603050405020304" pitchFamily="18" charset="0"/>
              </a:rPr>
              <a:t>•	Student Accommodation</a:t>
            </a:r>
          </a:p>
          <a:p>
            <a:pPr marL="0" indent="0">
              <a:buNone/>
            </a:pPr>
            <a:r>
              <a:rPr lang="en-JM" sz="3200" dirty="0">
                <a:latin typeface="Times New Roman" panose="02020603050405020304" pitchFamily="18" charset="0"/>
                <a:cs typeface="Times New Roman" panose="02020603050405020304" pitchFamily="18" charset="0"/>
              </a:rPr>
              <a:t>•	Alumni relations</a:t>
            </a:r>
          </a:p>
          <a:p>
            <a:pPr marL="0" indent="0">
              <a:buNone/>
            </a:pPr>
            <a:r>
              <a:rPr lang="en-JM" sz="3200" dirty="0">
                <a:latin typeface="Times New Roman" panose="02020603050405020304" pitchFamily="18" charset="0"/>
                <a:cs typeface="Times New Roman" panose="02020603050405020304" pitchFamily="18" charset="0"/>
              </a:rPr>
              <a:t>•	Lecturer, and; student supervision</a:t>
            </a:r>
          </a:p>
          <a:p>
            <a:pPr marL="0" indent="0">
              <a:buNone/>
            </a:pPr>
            <a:endParaRPr lang="en-JM" dirty="0"/>
          </a:p>
        </p:txBody>
      </p:sp>
      <p:sp>
        <p:nvSpPr>
          <p:cNvPr id="4" name="Footer Placeholder 3">
            <a:extLst>
              <a:ext uri="{FF2B5EF4-FFF2-40B4-BE49-F238E27FC236}">
                <a16:creationId xmlns:a16="http://schemas.microsoft.com/office/drawing/2014/main" xmlns="" id="{35FFF145-C9FE-4F68-9316-7BEC83946B8F}"/>
              </a:ext>
            </a:extLst>
          </p:cNvPr>
          <p:cNvSpPr>
            <a:spLocks noGrp="1"/>
          </p:cNvSpPr>
          <p:nvPr>
            <p:ph type="ftr" sz="quarter" idx="11"/>
          </p:nvPr>
        </p:nvSpPr>
        <p:spPr>
          <a:xfrm>
            <a:off x="1284789" y="6176964"/>
            <a:ext cx="9363919" cy="544512"/>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4EA171A1-1195-4126-9B92-9B7EF481A41B}"/>
              </a:ext>
            </a:extLst>
          </p:cNvPr>
          <p:cNvSpPr>
            <a:spLocks noGrp="1"/>
          </p:cNvSpPr>
          <p:nvPr>
            <p:ph type="sldNum" sz="quarter" idx="12"/>
          </p:nvPr>
        </p:nvSpPr>
        <p:spPr/>
        <p:txBody>
          <a:bodyPr/>
          <a:lstStyle/>
          <a:p>
            <a:fld id="{EC4DE381-C644-40C4-9890-DBDEE052CDAF}" type="slidenum">
              <a:rPr lang="en-JM" smtClean="0"/>
              <a:t>21</a:t>
            </a:fld>
            <a:endParaRPr lang="en-JM" dirty="0"/>
          </a:p>
        </p:txBody>
      </p:sp>
    </p:spTree>
    <p:extLst>
      <p:ext uri="{BB962C8B-B14F-4D97-AF65-F5344CB8AC3E}">
        <p14:creationId xmlns:p14="http://schemas.microsoft.com/office/powerpoint/2010/main" val="3012978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64E25C-5731-4B1A-BB77-442C72F5E843}"/>
              </a:ext>
            </a:extLst>
          </p:cNvPr>
          <p:cNvSpPr>
            <a:spLocks noGrp="1"/>
          </p:cNvSpPr>
          <p:nvPr>
            <p:ph type="title"/>
          </p:nvPr>
        </p:nvSpPr>
        <p:spPr/>
        <p:txBody>
          <a:bodyPr>
            <a:normAutofit/>
          </a:bodyPr>
          <a:lstStyle/>
          <a:p>
            <a:pPr algn="ctr"/>
            <a:r>
              <a:rPr lang="en-JM" b="1" dirty="0">
                <a:latin typeface="Times New Roman" panose="02020603050405020304" pitchFamily="18" charset="0"/>
                <a:cs typeface="Times New Roman" panose="02020603050405020304" pitchFamily="18" charset="0"/>
              </a:rPr>
              <a:t>Estimated number of HEI Linkages in Jamaica/Canada</a:t>
            </a:r>
            <a:endParaRPr lang="en-JM" dirty="0"/>
          </a:p>
        </p:txBody>
      </p:sp>
      <p:sp>
        <p:nvSpPr>
          <p:cNvPr id="5" name="Footer Placeholder 4">
            <a:extLst>
              <a:ext uri="{FF2B5EF4-FFF2-40B4-BE49-F238E27FC236}">
                <a16:creationId xmlns:a16="http://schemas.microsoft.com/office/drawing/2014/main" xmlns="" id="{10BEDFC4-F237-41B8-9852-5208C654B42B}"/>
              </a:ext>
            </a:extLst>
          </p:cNvPr>
          <p:cNvSpPr>
            <a:spLocks noGrp="1"/>
          </p:cNvSpPr>
          <p:nvPr>
            <p:ph type="ftr" sz="quarter" idx="11"/>
          </p:nvPr>
        </p:nvSpPr>
        <p:spPr>
          <a:xfrm>
            <a:off x="1186405" y="6140370"/>
            <a:ext cx="9497028" cy="581105"/>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6" name="Slide Number Placeholder 5">
            <a:extLst>
              <a:ext uri="{FF2B5EF4-FFF2-40B4-BE49-F238E27FC236}">
                <a16:creationId xmlns:a16="http://schemas.microsoft.com/office/drawing/2014/main" xmlns="" id="{3A786B8D-2527-4455-BF47-62146E2F223D}"/>
              </a:ext>
            </a:extLst>
          </p:cNvPr>
          <p:cNvSpPr>
            <a:spLocks noGrp="1"/>
          </p:cNvSpPr>
          <p:nvPr>
            <p:ph type="sldNum" sz="quarter" idx="12"/>
          </p:nvPr>
        </p:nvSpPr>
        <p:spPr/>
        <p:txBody>
          <a:bodyPr/>
          <a:lstStyle/>
          <a:p>
            <a:fld id="{EC4DE381-C644-40C4-9890-DBDEE052CDAF}" type="slidenum">
              <a:rPr lang="en-JM" smtClean="0"/>
              <a:t>22</a:t>
            </a:fld>
            <a:endParaRPr lang="en-JM" dirty="0"/>
          </a:p>
        </p:txBody>
      </p:sp>
      <p:sp>
        <p:nvSpPr>
          <p:cNvPr id="14" name="Content Placeholder 13">
            <a:extLst>
              <a:ext uri="{FF2B5EF4-FFF2-40B4-BE49-F238E27FC236}">
                <a16:creationId xmlns:a16="http://schemas.microsoft.com/office/drawing/2014/main" xmlns="" id="{8D0C674F-B176-4FE5-BB9E-487A3706CED1}"/>
              </a:ext>
            </a:extLst>
          </p:cNvPr>
          <p:cNvSpPr>
            <a:spLocks noGrp="1"/>
          </p:cNvSpPr>
          <p:nvPr>
            <p:ph idx="1"/>
          </p:nvPr>
        </p:nvSpPr>
        <p:spPr/>
        <p:txBody>
          <a:bodyPr/>
          <a:lstStyle/>
          <a:p>
            <a:pPr marL="0" indent="0">
              <a:buNone/>
            </a:pPr>
            <a:endParaRPr lang="en-JM" dirty="0"/>
          </a:p>
          <a:p>
            <a:pPr marL="0" indent="0">
              <a:buNone/>
            </a:pPr>
            <a:endParaRPr lang="en-JM" dirty="0"/>
          </a:p>
          <a:p>
            <a:pPr marL="0" indent="0">
              <a:buNone/>
            </a:pPr>
            <a:endParaRPr lang="en-JM" dirty="0"/>
          </a:p>
        </p:txBody>
      </p:sp>
      <p:graphicFrame>
        <p:nvGraphicFramePr>
          <p:cNvPr id="17" name="Chart 16">
            <a:extLst>
              <a:ext uri="{FF2B5EF4-FFF2-40B4-BE49-F238E27FC236}">
                <a16:creationId xmlns:a16="http://schemas.microsoft.com/office/drawing/2014/main" xmlns="" id="{4377CEBF-705D-4F42-8F64-98F513CAEF94}"/>
              </a:ext>
            </a:extLst>
          </p:cNvPr>
          <p:cNvGraphicFramePr>
            <a:graphicFrameLocks/>
          </p:cNvGraphicFramePr>
          <p:nvPr>
            <p:extLst>
              <p:ext uri="{D42A27DB-BD31-4B8C-83A1-F6EECF244321}">
                <p14:modId xmlns:p14="http://schemas.microsoft.com/office/powerpoint/2010/main" val="557819487"/>
              </p:ext>
            </p:extLst>
          </p:nvPr>
        </p:nvGraphicFramePr>
        <p:xfrm>
          <a:off x="2511707" y="1690687"/>
          <a:ext cx="7077918" cy="42702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240049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180ED1-9F5F-4630-B66F-1F469F6F7400}"/>
              </a:ext>
            </a:extLst>
          </p:cNvPr>
          <p:cNvSpPr>
            <a:spLocks noGrp="1"/>
          </p:cNvSpPr>
          <p:nvPr>
            <p:ph type="title"/>
          </p:nvPr>
        </p:nvSpPr>
        <p:spPr/>
        <p:txBody>
          <a:bodyPr/>
          <a:lstStyle/>
          <a:p>
            <a:pPr algn="ctr"/>
            <a:r>
              <a:rPr lang="en-JM" b="1" dirty="0">
                <a:latin typeface="Garamond" panose="02020404030301010803" pitchFamily="18" charset="0"/>
              </a:rPr>
              <a:t>Diversity of HE CBC Activities by Geographic Region – 100%</a:t>
            </a:r>
          </a:p>
        </p:txBody>
      </p:sp>
      <p:sp>
        <p:nvSpPr>
          <p:cNvPr id="4" name="Footer Placeholder 3">
            <a:extLst>
              <a:ext uri="{FF2B5EF4-FFF2-40B4-BE49-F238E27FC236}">
                <a16:creationId xmlns:a16="http://schemas.microsoft.com/office/drawing/2014/main" xmlns="" id="{72AD1A3D-E767-442B-9578-E45B8ED6CD99}"/>
              </a:ext>
            </a:extLst>
          </p:cNvPr>
          <p:cNvSpPr>
            <a:spLocks noGrp="1"/>
          </p:cNvSpPr>
          <p:nvPr>
            <p:ph type="ftr" sz="quarter" idx="11"/>
          </p:nvPr>
        </p:nvSpPr>
        <p:spPr>
          <a:xfrm>
            <a:off x="1134319" y="6176964"/>
            <a:ext cx="9294471" cy="544512"/>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014AB8C6-0F3C-4478-B852-90446F89B6E6}"/>
              </a:ext>
            </a:extLst>
          </p:cNvPr>
          <p:cNvSpPr>
            <a:spLocks noGrp="1"/>
          </p:cNvSpPr>
          <p:nvPr>
            <p:ph type="sldNum" sz="quarter" idx="12"/>
          </p:nvPr>
        </p:nvSpPr>
        <p:spPr/>
        <p:txBody>
          <a:bodyPr/>
          <a:lstStyle/>
          <a:p>
            <a:fld id="{EC4DE381-C644-40C4-9890-DBDEE052CDAF}" type="slidenum">
              <a:rPr lang="en-JM" smtClean="0"/>
              <a:t>23</a:t>
            </a:fld>
            <a:endParaRPr lang="en-JM" dirty="0"/>
          </a:p>
        </p:txBody>
      </p:sp>
      <p:graphicFrame>
        <p:nvGraphicFramePr>
          <p:cNvPr id="6" name="Content Placeholder 5">
            <a:extLst>
              <a:ext uri="{FF2B5EF4-FFF2-40B4-BE49-F238E27FC236}">
                <a16:creationId xmlns:a16="http://schemas.microsoft.com/office/drawing/2014/main" xmlns="" id="{9413C81D-B917-4093-9A5E-D3957FAE25A0}"/>
              </a:ext>
            </a:extLst>
          </p:cNvPr>
          <p:cNvGraphicFramePr>
            <a:graphicFrameLocks noGrp="1"/>
          </p:cNvGraphicFramePr>
          <p:nvPr>
            <p:ph idx="1"/>
            <p:extLst>
              <p:ext uri="{D42A27DB-BD31-4B8C-83A1-F6EECF244321}">
                <p14:modId xmlns:p14="http://schemas.microsoft.com/office/powerpoint/2010/main" val="3111373358"/>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542446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573C5D-5D05-4903-A1FA-9A12E48BCBCF}"/>
              </a:ext>
            </a:extLst>
          </p:cNvPr>
          <p:cNvSpPr>
            <a:spLocks noGrp="1"/>
          </p:cNvSpPr>
          <p:nvPr>
            <p:ph type="title"/>
          </p:nvPr>
        </p:nvSpPr>
        <p:spPr/>
        <p:txBody>
          <a:bodyPr>
            <a:normAutofit/>
          </a:bodyPr>
          <a:lstStyle/>
          <a:p>
            <a:pPr algn="ctr"/>
            <a:r>
              <a:rPr lang="en-JM" b="1" dirty="0">
                <a:solidFill>
                  <a:prstClr val="black"/>
                </a:solidFill>
                <a:latin typeface="Times New Roman" panose="02020603050405020304" pitchFamily="18" charset="0"/>
                <a:cs typeface="Times New Roman" panose="02020603050405020304" pitchFamily="18" charset="0"/>
              </a:rPr>
              <a:t>Most Important CBC Enablers at my Institution</a:t>
            </a:r>
            <a:endParaRPr lang="en-JM" dirty="0"/>
          </a:p>
        </p:txBody>
      </p:sp>
      <p:sp>
        <p:nvSpPr>
          <p:cNvPr id="5" name="Footer Placeholder 4">
            <a:extLst>
              <a:ext uri="{FF2B5EF4-FFF2-40B4-BE49-F238E27FC236}">
                <a16:creationId xmlns:a16="http://schemas.microsoft.com/office/drawing/2014/main" xmlns="" id="{98EFA3B5-85F7-442B-BE33-9077D0BEA1E5}"/>
              </a:ext>
            </a:extLst>
          </p:cNvPr>
          <p:cNvSpPr>
            <a:spLocks noGrp="1"/>
          </p:cNvSpPr>
          <p:nvPr>
            <p:ph type="ftr" sz="quarter" idx="11"/>
          </p:nvPr>
        </p:nvSpPr>
        <p:spPr>
          <a:xfrm>
            <a:off x="983848" y="6198244"/>
            <a:ext cx="9653286" cy="523232"/>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6" name="Slide Number Placeholder 5">
            <a:extLst>
              <a:ext uri="{FF2B5EF4-FFF2-40B4-BE49-F238E27FC236}">
                <a16:creationId xmlns:a16="http://schemas.microsoft.com/office/drawing/2014/main" xmlns="" id="{1AA84D3C-2846-4B6C-8257-F268314A1B62}"/>
              </a:ext>
            </a:extLst>
          </p:cNvPr>
          <p:cNvSpPr>
            <a:spLocks noGrp="1"/>
          </p:cNvSpPr>
          <p:nvPr>
            <p:ph type="sldNum" sz="quarter" idx="12"/>
          </p:nvPr>
        </p:nvSpPr>
        <p:spPr/>
        <p:txBody>
          <a:bodyPr/>
          <a:lstStyle/>
          <a:p>
            <a:fld id="{EC4DE381-C644-40C4-9890-DBDEE052CDAF}" type="slidenum">
              <a:rPr lang="en-JM" smtClean="0"/>
              <a:t>24</a:t>
            </a:fld>
            <a:endParaRPr lang="en-JM" dirty="0"/>
          </a:p>
        </p:txBody>
      </p:sp>
      <p:graphicFrame>
        <p:nvGraphicFramePr>
          <p:cNvPr id="9" name="Content Placeholder 8">
            <a:extLst>
              <a:ext uri="{FF2B5EF4-FFF2-40B4-BE49-F238E27FC236}">
                <a16:creationId xmlns:a16="http://schemas.microsoft.com/office/drawing/2014/main" xmlns="" id="{A39959E3-4917-4AC8-88C5-3201AC4BA4C5}"/>
              </a:ext>
            </a:extLst>
          </p:cNvPr>
          <p:cNvGraphicFramePr>
            <a:graphicFrameLocks noGrp="1"/>
          </p:cNvGraphicFramePr>
          <p:nvPr>
            <p:ph idx="1"/>
            <p:extLst>
              <p:ext uri="{D42A27DB-BD31-4B8C-83A1-F6EECF244321}">
                <p14:modId xmlns:p14="http://schemas.microsoft.com/office/powerpoint/2010/main" val="1065589428"/>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130300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0EEF68-3BF1-4595-9B40-DFB0701D8BB3}"/>
              </a:ext>
            </a:extLst>
          </p:cNvPr>
          <p:cNvSpPr>
            <a:spLocks noGrp="1"/>
          </p:cNvSpPr>
          <p:nvPr>
            <p:ph type="title"/>
          </p:nvPr>
        </p:nvSpPr>
        <p:spPr/>
        <p:txBody>
          <a:bodyPr/>
          <a:lstStyle/>
          <a:p>
            <a:pPr algn="ctr"/>
            <a:r>
              <a:rPr lang="en-JM" b="1" dirty="0">
                <a:latin typeface="Garamond" panose="02020404030301010803" pitchFamily="18" charset="0"/>
              </a:rPr>
              <a:t>Other Important Enablers at my Institution- Themes</a:t>
            </a:r>
          </a:p>
        </p:txBody>
      </p:sp>
      <p:sp>
        <p:nvSpPr>
          <p:cNvPr id="3" name="Content Placeholder 2">
            <a:extLst>
              <a:ext uri="{FF2B5EF4-FFF2-40B4-BE49-F238E27FC236}">
                <a16:creationId xmlns:a16="http://schemas.microsoft.com/office/drawing/2014/main" xmlns="" id="{1825663A-B4C4-4D8F-918A-AA3C15F0B6B8}"/>
              </a:ext>
            </a:extLst>
          </p:cNvPr>
          <p:cNvSpPr>
            <a:spLocks noGrp="1"/>
          </p:cNvSpPr>
          <p:nvPr>
            <p:ph idx="1"/>
          </p:nvPr>
        </p:nvSpPr>
        <p:spPr/>
        <p:txBody>
          <a:bodyPr>
            <a:normAutofit/>
          </a:bodyPr>
          <a:lstStyle/>
          <a:p>
            <a:r>
              <a:rPr lang="en-JM" sz="3600" dirty="0">
                <a:latin typeface="Garamond" panose="02020404030301010803" pitchFamily="18" charset="0"/>
                <a:cs typeface="Times New Roman" panose="02020603050405020304" pitchFamily="18" charset="0"/>
              </a:rPr>
              <a:t>Funding</a:t>
            </a:r>
          </a:p>
          <a:p>
            <a:r>
              <a:rPr lang="en-JM" sz="3600" dirty="0">
                <a:latin typeface="Garamond" panose="02020404030301010803" pitchFamily="18" charset="0"/>
                <a:cs typeface="Times New Roman" panose="02020603050405020304" pitchFamily="18" charset="0"/>
              </a:rPr>
              <a:t>On going stream lined communication</a:t>
            </a:r>
          </a:p>
          <a:p>
            <a:r>
              <a:rPr lang="en-JM" sz="3600" dirty="0">
                <a:latin typeface="Garamond" panose="02020404030301010803" pitchFamily="18" charset="0"/>
                <a:cs typeface="Times New Roman" panose="02020603050405020304" pitchFamily="18" charset="0"/>
              </a:rPr>
              <a:t>Succession plan for continuation  </a:t>
            </a:r>
          </a:p>
          <a:p>
            <a:r>
              <a:rPr lang="en-JM" sz="3600" dirty="0">
                <a:latin typeface="Garamond" panose="02020404030301010803" pitchFamily="18" charset="0"/>
                <a:cs typeface="Times New Roman" panose="02020603050405020304" pitchFamily="18" charset="0"/>
              </a:rPr>
              <a:t>Supportive leadership</a:t>
            </a:r>
          </a:p>
          <a:p>
            <a:r>
              <a:rPr lang="en-JM" sz="3600" dirty="0">
                <a:latin typeface="Garamond" panose="02020404030301010803" pitchFamily="18" charset="0"/>
                <a:cs typeface="Times New Roman" panose="02020603050405020304" pitchFamily="18" charset="0"/>
              </a:rPr>
              <a:t>Collaborative exchange of course accreditation information to allow for successful conclusions of agreements.</a:t>
            </a:r>
          </a:p>
          <a:p>
            <a:pPr marL="0" indent="0">
              <a:buNone/>
            </a:pPr>
            <a:endParaRPr lang="en-JM" dirty="0"/>
          </a:p>
        </p:txBody>
      </p:sp>
      <p:sp>
        <p:nvSpPr>
          <p:cNvPr id="4" name="Footer Placeholder 3">
            <a:extLst>
              <a:ext uri="{FF2B5EF4-FFF2-40B4-BE49-F238E27FC236}">
                <a16:creationId xmlns:a16="http://schemas.microsoft.com/office/drawing/2014/main" xmlns="" id="{97356AC9-B711-4410-A1DE-C5FC903ACC18}"/>
              </a:ext>
            </a:extLst>
          </p:cNvPr>
          <p:cNvSpPr>
            <a:spLocks noGrp="1"/>
          </p:cNvSpPr>
          <p:nvPr>
            <p:ph type="ftr" sz="quarter" idx="11"/>
          </p:nvPr>
        </p:nvSpPr>
        <p:spPr>
          <a:xfrm>
            <a:off x="1140105" y="6053560"/>
            <a:ext cx="9225023" cy="667916"/>
          </a:xfrm>
        </p:spPr>
        <p:txBody>
          <a:bodyPr/>
          <a:lstStyle/>
          <a:p>
            <a:endParaRPr lang="en-US" dirty="0"/>
          </a:p>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421CB5F9-7CBC-4F4C-A1A7-F7F856C54000}"/>
              </a:ext>
            </a:extLst>
          </p:cNvPr>
          <p:cNvSpPr>
            <a:spLocks noGrp="1"/>
          </p:cNvSpPr>
          <p:nvPr>
            <p:ph type="sldNum" sz="quarter" idx="12"/>
          </p:nvPr>
        </p:nvSpPr>
        <p:spPr/>
        <p:txBody>
          <a:bodyPr/>
          <a:lstStyle/>
          <a:p>
            <a:fld id="{EC4DE381-C644-40C4-9890-DBDEE052CDAF}" type="slidenum">
              <a:rPr lang="en-JM" smtClean="0"/>
              <a:t>25</a:t>
            </a:fld>
            <a:endParaRPr lang="en-JM" dirty="0"/>
          </a:p>
        </p:txBody>
      </p:sp>
    </p:spTree>
    <p:extLst>
      <p:ext uri="{BB962C8B-B14F-4D97-AF65-F5344CB8AC3E}">
        <p14:creationId xmlns:p14="http://schemas.microsoft.com/office/powerpoint/2010/main" val="11267207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AFCF52-7B08-468B-B193-266D8CCD9989}"/>
              </a:ext>
            </a:extLst>
          </p:cNvPr>
          <p:cNvSpPr>
            <a:spLocks noGrp="1"/>
          </p:cNvSpPr>
          <p:nvPr>
            <p:ph type="title"/>
          </p:nvPr>
        </p:nvSpPr>
        <p:spPr/>
        <p:txBody>
          <a:bodyPr/>
          <a:lstStyle/>
          <a:p>
            <a:pPr algn="ctr"/>
            <a:r>
              <a:rPr lang="en-JM" b="1" dirty="0">
                <a:latin typeface="Garamond" panose="02020404030301010803" pitchFamily="18" charset="0"/>
              </a:rPr>
              <a:t>Most Important CBC Hindrances at my Institution</a:t>
            </a:r>
          </a:p>
        </p:txBody>
      </p:sp>
      <p:sp>
        <p:nvSpPr>
          <p:cNvPr id="6" name="Footer Placeholder 5">
            <a:extLst>
              <a:ext uri="{FF2B5EF4-FFF2-40B4-BE49-F238E27FC236}">
                <a16:creationId xmlns:a16="http://schemas.microsoft.com/office/drawing/2014/main" xmlns="" id="{4048C938-0695-4D11-9D54-67093CE67A01}"/>
              </a:ext>
            </a:extLst>
          </p:cNvPr>
          <p:cNvSpPr>
            <a:spLocks noGrp="1"/>
          </p:cNvSpPr>
          <p:nvPr>
            <p:ph type="ftr" sz="quarter" idx="11"/>
          </p:nvPr>
        </p:nvSpPr>
        <p:spPr>
          <a:xfrm>
            <a:off x="1215341" y="6175094"/>
            <a:ext cx="9149787" cy="546381"/>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7" name="Slide Number Placeholder 6">
            <a:extLst>
              <a:ext uri="{FF2B5EF4-FFF2-40B4-BE49-F238E27FC236}">
                <a16:creationId xmlns:a16="http://schemas.microsoft.com/office/drawing/2014/main" xmlns="" id="{1E9514F4-A6A8-4340-8B4D-0C69CF5BA90C}"/>
              </a:ext>
            </a:extLst>
          </p:cNvPr>
          <p:cNvSpPr>
            <a:spLocks noGrp="1"/>
          </p:cNvSpPr>
          <p:nvPr>
            <p:ph type="sldNum" sz="quarter" idx="12"/>
          </p:nvPr>
        </p:nvSpPr>
        <p:spPr/>
        <p:txBody>
          <a:bodyPr/>
          <a:lstStyle/>
          <a:p>
            <a:fld id="{EC4DE381-C644-40C4-9890-DBDEE052CDAF}" type="slidenum">
              <a:rPr lang="en-JM" smtClean="0"/>
              <a:t>26</a:t>
            </a:fld>
            <a:endParaRPr lang="en-JM" dirty="0"/>
          </a:p>
        </p:txBody>
      </p:sp>
      <p:graphicFrame>
        <p:nvGraphicFramePr>
          <p:cNvPr id="10" name="Content Placeholder 9">
            <a:extLst>
              <a:ext uri="{FF2B5EF4-FFF2-40B4-BE49-F238E27FC236}">
                <a16:creationId xmlns:a16="http://schemas.microsoft.com/office/drawing/2014/main" xmlns="" id="{4560B604-2B3D-487B-9019-F1DC4DFDA126}"/>
              </a:ext>
            </a:extLst>
          </p:cNvPr>
          <p:cNvGraphicFramePr>
            <a:graphicFrameLocks noGrp="1"/>
          </p:cNvGraphicFramePr>
          <p:nvPr>
            <p:ph idx="1"/>
            <p:extLst>
              <p:ext uri="{D42A27DB-BD31-4B8C-83A1-F6EECF244321}">
                <p14:modId xmlns:p14="http://schemas.microsoft.com/office/powerpoint/2010/main" val="1614569782"/>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717791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0EEF68-3BF1-4595-9B40-DFB0701D8BB3}"/>
              </a:ext>
            </a:extLst>
          </p:cNvPr>
          <p:cNvSpPr>
            <a:spLocks noGrp="1"/>
          </p:cNvSpPr>
          <p:nvPr>
            <p:ph type="title"/>
          </p:nvPr>
        </p:nvSpPr>
        <p:spPr/>
        <p:txBody>
          <a:bodyPr/>
          <a:lstStyle/>
          <a:p>
            <a:pPr algn="ctr"/>
            <a:r>
              <a:rPr lang="en-JM" b="1" dirty="0">
                <a:latin typeface="Garamond" panose="02020404030301010803" pitchFamily="18" charset="0"/>
              </a:rPr>
              <a:t>Other Important hindrances at my Institution- Themes</a:t>
            </a:r>
          </a:p>
        </p:txBody>
      </p:sp>
      <p:sp>
        <p:nvSpPr>
          <p:cNvPr id="3" name="Content Placeholder 2">
            <a:extLst>
              <a:ext uri="{FF2B5EF4-FFF2-40B4-BE49-F238E27FC236}">
                <a16:creationId xmlns:a16="http://schemas.microsoft.com/office/drawing/2014/main" xmlns="" id="{1825663A-B4C4-4D8F-918A-AA3C15F0B6B8}"/>
              </a:ext>
            </a:extLst>
          </p:cNvPr>
          <p:cNvSpPr>
            <a:spLocks noGrp="1"/>
          </p:cNvSpPr>
          <p:nvPr>
            <p:ph idx="1"/>
          </p:nvPr>
        </p:nvSpPr>
        <p:spPr/>
        <p:txBody>
          <a:bodyPr>
            <a:normAutofit fontScale="85000" lnSpcReduction="20000"/>
          </a:bodyPr>
          <a:lstStyle/>
          <a:p>
            <a:r>
              <a:rPr lang="en-JM" dirty="0">
                <a:latin typeface="Garamond" panose="02020404030301010803" pitchFamily="18" charset="0"/>
                <a:cs typeface="Times New Roman" panose="02020603050405020304" pitchFamily="18" charset="0"/>
              </a:rPr>
              <a:t>Lack of institutional commitment; no prioritization of internationalization as a strategic initiative.</a:t>
            </a:r>
          </a:p>
          <a:p>
            <a:r>
              <a:rPr lang="en-JM" dirty="0">
                <a:latin typeface="Garamond" panose="02020404030301010803" pitchFamily="18" charset="0"/>
                <a:cs typeface="Times New Roman" panose="02020603050405020304" pitchFamily="18" charset="0"/>
              </a:rPr>
              <a:t>Limited funding and financial support for international collaborations – for both parties</a:t>
            </a:r>
          </a:p>
          <a:p>
            <a:r>
              <a:rPr lang="en-JM" dirty="0">
                <a:latin typeface="Garamond" panose="02020404030301010803" pitchFamily="18" charset="0"/>
                <a:cs typeface="Times New Roman" panose="02020603050405020304" pitchFamily="18" charset="0"/>
              </a:rPr>
              <a:t>Need resources to dedicate to CBC - faculty busy teaching or undertaking administrative work</a:t>
            </a:r>
          </a:p>
          <a:p>
            <a:r>
              <a:rPr lang="en-JM" dirty="0">
                <a:latin typeface="Garamond" panose="02020404030301010803" pitchFamily="18" charset="0"/>
                <a:cs typeface="Times New Roman" panose="02020603050405020304" pitchFamily="18" charset="0"/>
              </a:rPr>
              <a:t>Lack of communication </a:t>
            </a:r>
          </a:p>
          <a:p>
            <a:r>
              <a:rPr lang="en-JM" dirty="0">
                <a:latin typeface="Garamond" panose="02020404030301010803" pitchFamily="18" charset="0"/>
                <a:cs typeface="Times New Roman" panose="02020603050405020304" pitchFamily="18" charset="0"/>
              </a:rPr>
              <a:t>No synergies between research interests of faculty with that of students</a:t>
            </a:r>
          </a:p>
          <a:p>
            <a:r>
              <a:rPr lang="en-JM" dirty="0">
                <a:latin typeface="Garamond" panose="02020404030301010803" pitchFamily="18" charset="0"/>
                <a:cs typeface="Times New Roman" panose="02020603050405020304" pitchFamily="18" charset="0"/>
              </a:rPr>
              <a:t>Lack of awareness of institutions CBC agreements</a:t>
            </a:r>
          </a:p>
          <a:p>
            <a:r>
              <a:rPr lang="en-JM" dirty="0">
                <a:latin typeface="Garamond" panose="02020404030301010803" pitchFamily="18" charset="0"/>
                <a:cs typeface="Times New Roman" panose="02020603050405020304" pitchFamily="18" charset="0"/>
              </a:rPr>
              <a:t>Limited traction of some CBC agreements</a:t>
            </a:r>
          </a:p>
          <a:p>
            <a:r>
              <a:rPr lang="en-JM" dirty="0">
                <a:latin typeface="Garamond" panose="02020404030301010803" pitchFamily="18" charset="0"/>
                <a:cs typeface="Times New Roman" panose="02020603050405020304" pitchFamily="18" charset="0"/>
              </a:rPr>
              <a:t>Realistic relationships and goals need to be forged, with attention to asymmetries in the relationships. For instance, can the University give as much as it gets, and vice versa?</a:t>
            </a:r>
          </a:p>
          <a:p>
            <a:pPr marL="0" indent="0">
              <a:buNone/>
            </a:pPr>
            <a:endParaRPr lang="en-JM" dirty="0"/>
          </a:p>
        </p:txBody>
      </p:sp>
      <p:sp>
        <p:nvSpPr>
          <p:cNvPr id="4" name="Footer Placeholder 3">
            <a:extLst>
              <a:ext uri="{FF2B5EF4-FFF2-40B4-BE49-F238E27FC236}">
                <a16:creationId xmlns:a16="http://schemas.microsoft.com/office/drawing/2014/main" xmlns="" id="{97356AC9-B711-4410-A1DE-C5FC903ACC18}"/>
              </a:ext>
            </a:extLst>
          </p:cNvPr>
          <p:cNvSpPr>
            <a:spLocks noGrp="1"/>
          </p:cNvSpPr>
          <p:nvPr>
            <p:ph type="ftr" sz="quarter" idx="11"/>
          </p:nvPr>
        </p:nvSpPr>
        <p:spPr>
          <a:xfrm>
            <a:off x="1140105" y="6053560"/>
            <a:ext cx="9225023" cy="667916"/>
          </a:xfrm>
        </p:spPr>
        <p:txBody>
          <a:bodyPr/>
          <a:lstStyle/>
          <a:p>
            <a:endParaRPr lang="en-US" dirty="0"/>
          </a:p>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421CB5F9-7CBC-4F4C-A1A7-F7F856C54000}"/>
              </a:ext>
            </a:extLst>
          </p:cNvPr>
          <p:cNvSpPr>
            <a:spLocks noGrp="1"/>
          </p:cNvSpPr>
          <p:nvPr>
            <p:ph type="sldNum" sz="quarter" idx="12"/>
          </p:nvPr>
        </p:nvSpPr>
        <p:spPr/>
        <p:txBody>
          <a:bodyPr/>
          <a:lstStyle/>
          <a:p>
            <a:fld id="{EC4DE381-C644-40C4-9890-DBDEE052CDAF}" type="slidenum">
              <a:rPr lang="en-JM" smtClean="0"/>
              <a:t>27</a:t>
            </a:fld>
            <a:endParaRPr lang="en-JM" dirty="0"/>
          </a:p>
        </p:txBody>
      </p:sp>
    </p:spTree>
    <p:extLst>
      <p:ext uri="{BB962C8B-B14F-4D97-AF65-F5344CB8AC3E}">
        <p14:creationId xmlns:p14="http://schemas.microsoft.com/office/powerpoint/2010/main" val="37072175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DE59B1-1510-44C1-9EEE-532387652193}"/>
              </a:ext>
            </a:extLst>
          </p:cNvPr>
          <p:cNvSpPr>
            <a:spLocks noGrp="1"/>
          </p:cNvSpPr>
          <p:nvPr>
            <p:ph type="title"/>
          </p:nvPr>
        </p:nvSpPr>
        <p:spPr/>
        <p:txBody>
          <a:bodyPr>
            <a:normAutofit fontScale="90000"/>
          </a:bodyPr>
          <a:lstStyle/>
          <a:p>
            <a:pPr algn="ctr"/>
            <a:r>
              <a:rPr lang="en-JM" b="1" dirty="0">
                <a:latin typeface="Garamond" panose="02020404030301010803" pitchFamily="18" charset="0"/>
              </a:rPr>
              <a:t>Personnel at overseas (Canada/Jamaica) Institutions with which Communicate most regarding CBC activities in HE</a:t>
            </a:r>
          </a:p>
        </p:txBody>
      </p:sp>
      <p:sp>
        <p:nvSpPr>
          <p:cNvPr id="5" name="Footer Placeholder 4">
            <a:extLst>
              <a:ext uri="{FF2B5EF4-FFF2-40B4-BE49-F238E27FC236}">
                <a16:creationId xmlns:a16="http://schemas.microsoft.com/office/drawing/2014/main" xmlns="" id="{24C29531-29BB-4DE6-B12C-C31874E4B664}"/>
              </a:ext>
            </a:extLst>
          </p:cNvPr>
          <p:cNvSpPr>
            <a:spLocks noGrp="1"/>
          </p:cNvSpPr>
          <p:nvPr>
            <p:ph type="ftr" sz="quarter" idx="11"/>
          </p:nvPr>
        </p:nvSpPr>
        <p:spPr>
          <a:xfrm>
            <a:off x="1017619" y="6094072"/>
            <a:ext cx="9717899" cy="627404"/>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6" name="Slide Number Placeholder 5">
            <a:extLst>
              <a:ext uri="{FF2B5EF4-FFF2-40B4-BE49-F238E27FC236}">
                <a16:creationId xmlns:a16="http://schemas.microsoft.com/office/drawing/2014/main" xmlns="" id="{FCF950F3-811F-49D2-B3AB-AAA64DBA2A87}"/>
              </a:ext>
            </a:extLst>
          </p:cNvPr>
          <p:cNvSpPr>
            <a:spLocks noGrp="1"/>
          </p:cNvSpPr>
          <p:nvPr>
            <p:ph type="sldNum" sz="quarter" idx="12"/>
          </p:nvPr>
        </p:nvSpPr>
        <p:spPr/>
        <p:txBody>
          <a:bodyPr/>
          <a:lstStyle/>
          <a:p>
            <a:fld id="{EC4DE381-C644-40C4-9890-DBDEE052CDAF}" type="slidenum">
              <a:rPr lang="en-JM" smtClean="0"/>
              <a:t>28</a:t>
            </a:fld>
            <a:endParaRPr lang="en-JM" dirty="0"/>
          </a:p>
        </p:txBody>
      </p:sp>
      <p:graphicFrame>
        <p:nvGraphicFramePr>
          <p:cNvPr id="9" name="Content Placeholder 8">
            <a:extLst>
              <a:ext uri="{FF2B5EF4-FFF2-40B4-BE49-F238E27FC236}">
                <a16:creationId xmlns:a16="http://schemas.microsoft.com/office/drawing/2014/main" xmlns="" id="{8476E89E-BFE5-49FA-8050-2D896C04D8B5}"/>
              </a:ext>
            </a:extLst>
          </p:cNvPr>
          <p:cNvGraphicFramePr>
            <a:graphicFrameLocks noGrp="1"/>
          </p:cNvGraphicFramePr>
          <p:nvPr>
            <p:ph idx="1"/>
            <p:extLst>
              <p:ext uri="{D42A27DB-BD31-4B8C-83A1-F6EECF244321}">
                <p14:modId xmlns:p14="http://schemas.microsoft.com/office/powerpoint/2010/main" val="3454337698"/>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649194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B68A8E-9F46-4354-8C54-C145CE26A588}"/>
              </a:ext>
            </a:extLst>
          </p:cNvPr>
          <p:cNvSpPr>
            <a:spLocks noGrp="1"/>
          </p:cNvSpPr>
          <p:nvPr>
            <p:ph type="title"/>
          </p:nvPr>
        </p:nvSpPr>
        <p:spPr/>
        <p:txBody>
          <a:bodyPr/>
          <a:lstStyle/>
          <a:p>
            <a:pPr algn="ctr"/>
            <a:r>
              <a:rPr lang="en-JM" b="1" dirty="0">
                <a:latin typeface="Garamond" panose="02020404030301010803" pitchFamily="18" charset="0"/>
              </a:rPr>
              <a:t>Outcomes of Institution’s CBC activities in HE between Jamaica/Canada</a:t>
            </a:r>
          </a:p>
        </p:txBody>
      </p:sp>
      <p:sp>
        <p:nvSpPr>
          <p:cNvPr id="5" name="Footer Placeholder 4">
            <a:extLst>
              <a:ext uri="{FF2B5EF4-FFF2-40B4-BE49-F238E27FC236}">
                <a16:creationId xmlns:a16="http://schemas.microsoft.com/office/drawing/2014/main" xmlns="" id="{CB662DB5-89A2-4EB0-8F9F-1933E568584F}"/>
              </a:ext>
            </a:extLst>
          </p:cNvPr>
          <p:cNvSpPr>
            <a:spLocks noGrp="1"/>
          </p:cNvSpPr>
          <p:nvPr>
            <p:ph type="ftr" sz="quarter" idx="11"/>
          </p:nvPr>
        </p:nvSpPr>
        <p:spPr>
          <a:xfrm>
            <a:off x="995423" y="6245956"/>
            <a:ext cx="9618562" cy="475520"/>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6" name="Slide Number Placeholder 5">
            <a:extLst>
              <a:ext uri="{FF2B5EF4-FFF2-40B4-BE49-F238E27FC236}">
                <a16:creationId xmlns:a16="http://schemas.microsoft.com/office/drawing/2014/main" xmlns="" id="{A992EE7E-5D2D-4256-B6BE-05E6C892F0F1}"/>
              </a:ext>
            </a:extLst>
          </p:cNvPr>
          <p:cNvSpPr>
            <a:spLocks noGrp="1"/>
          </p:cNvSpPr>
          <p:nvPr>
            <p:ph type="sldNum" sz="quarter" idx="12"/>
          </p:nvPr>
        </p:nvSpPr>
        <p:spPr/>
        <p:txBody>
          <a:bodyPr/>
          <a:lstStyle/>
          <a:p>
            <a:fld id="{EC4DE381-C644-40C4-9890-DBDEE052CDAF}" type="slidenum">
              <a:rPr lang="en-JM" smtClean="0"/>
              <a:t>29</a:t>
            </a:fld>
            <a:endParaRPr lang="en-JM" dirty="0"/>
          </a:p>
        </p:txBody>
      </p:sp>
      <p:graphicFrame>
        <p:nvGraphicFramePr>
          <p:cNvPr id="9" name="Content Placeholder 8">
            <a:extLst>
              <a:ext uri="{FF2B5EF4-FFF2-40B4-BE49-F238E27FC236}">
                <a16:creationId xmlns:a16="http://schemas.microsoft.com/office/drawing/2014/main" xmlns="" id="{266E35CF-0D47-458D-BD5C-7E42F1891D2D}"/>
              </a:ext>
            </a:extLst>
          </p:cNvPr>
          <p:cNvGraphicFramePr>
            <a:graphicFrameLocks noGrp="1"/>
          </p:cNvGraphicFramePr>
          <p:nvPr>
            <p:ph idx="1"/>
            <p:extLst>
              <p:ext uri="{D42A27DB-BD31-4B8C-83A1-F6EECF244321}">
                <p14:modId xmlns:p14="http://schemas.microsoft.com/office/powerpoint/2010/main" val="2984450934"/>
              </p:ext>
            </p:extLst>
          </p:nvPr>
        </p:nvGraphicFramePr>
        <p:xfrm>
          <a:off x="838200" y="1839421"/>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7063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456C81-86C4-4F21-803F-B68C8C633F10}"/>
              </a:ext>
            </a:extLst>
          </p:cNvPr>
          <p:cNvSpPr>
            <a:spLocks noGrp="1"/>
          </p:cNvSpPr>
          <p:nvPr>
            <p:ph type="title"/>
          </p:nvPr>
        </p:nvSpPr>
        <p:spPr/>
        <p:txBody>
          <a:bodyPr/>
          <a:lstStyle/>
          <a:p>
            <a:pPr algn="ctr"/>
            <a:r>
              <a:rPr lang="en-JM" b="1" dirty="0">
                <a:latin typeface="Garamond" panose="02020404030301010803" pitchFamily="18" charset="0"/>
                <a:cs typeface="Times New Roman" panose="02020603050405020304" pitchFamily="18" charset="0"/>
              </a:rPr>
              <a:t>Research Question</a:t>
            </a:r>
          </a:p>
        </p:txBody>
      </p:sp>
      <p:sp>
        <p:nvSpPr>
          <p:cNvPr id="3" name="Content Placeholder 2">
            <a:extLst>
              <a:ext uri="{FF2B5EF4-FFF2-40B4-BE49-F238E27FC236}">
                <a16:creationId xmlns:a16="http://schemas.microsoft.com/office/drawing/2014/main" xmlns="" id="{7E999AAE-E8BF-4205-AB1D-682BB178E318}"/>
              </a:ext>
            </a:extLst>
          </p:cNvPr>
          <p:cNvSpPr>
            <a:spLocks noGrp="1"/>
          </p:cNvSpPr>
          <p:nvPr>
            <p:ph idx="1"/>
          </p:nvPr>
        </p:nvSpPr>
        <p:spPr/>
        <p:txBody>
          <a:bodyPr>
            <a:normAutofit/>
          </a:bodyPr>
          <a:lstStyle/>
          <a:p>
            <a:pPr marL="0" indent="0">
              <a:buNone/>
            </a:pPr>
            <a:r>
              <a:rPr lang="en-JM" sz="3600" dirty="0">
                <a:latin typeface="Garamond" panose="02020404030301010803" pitchFamily="18" charset="0"/>
                <a:cs typeface="Times New Roman" panose="02020603050405020304" pitchFamily="18" charset="0"/>
              </a:rPr>
              <a:t>What is the </a:t>
            </a:r>
            <a:r>
              <a:rPr lang="en-JM" sz="3600" u="sng" dirty="0">
                <a:latin typeface="Garamond" panose="02020404030301010803" pitchFamily="18" charset="0"/>
                <a:cs typeface="Times New Roman" panose="02020603050405020304" pitchFamily="18" charset="0"/>
              </a:rPr>
              <a:t>nature</a:t>
            </a:r>
            <a:r>
              <a:rPr lang="en-JM" sz="3600" dirty="0">
                <a:latin typeface="Garamond" panose="02020404030301010803" pitchFamily="18" charset="0"/>
                <a:cs typeface="Times New Roman" panose="02020603050405020304" pitchFamily="18" charset="0"/>
              </a:rPr>
              <a:t> of cross-border collaboration (CBC) capacity in higher education (HE) between Jamaica and Canada?</a:t>
            </a:r>
          </a:p>
        </p:txBody>
      </p:sp>
      <p:sp>
        <p:nvSpPr>
          <p:cNvPr id="4" name="Footer Placeholder 3">
            <a:extLst>
              <a:ext uri="{FF2B5EF4-FFF2-40B4-BE49-F238E27FC236}">
                <a16:creationId xmlns:a16="http://schemas.microsoft.com/office/drawing/2014/main" xmlns="" id="{46353227-CE97-478C-B7D2-351A472F7F22}"/>
              </a:ext>
            </a:extLst>
          </p:cNvPr>
          <p:cNvSpPr>
            <a:spLocks noGrp="1"/>
          </p:cNvSpPr>
          <p:nvPr>
            <p:ph type="ftr" sz="quarter" idx="11"/>
          </p:nvPr>
        </p:nvSpPr>
        <p:spPr>
          <a:xfrm>
            <a:off x="1273215" y="6176964"/>
            <a:ext cx="9282896" cy="544512"/>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75BEF58D-8AB5-4080-94A0-6E0ADAE8E1BF}"/>
              </a:ext>
            </a:extLst>
          </p:cNvPr>
          <p:cNvSpPr>
            <a:spLocks noGrp="1"/>
          </p:cNvSpPr>
          <p:nvPr>
            <p:ph type="sldNum" sz="quarter" idx="12"/>
          </p:nvPr>
        </p:nvSpPr>
        <p:spPr/>
        <p:txBody>
          <a:bodyPr/>
          <a:lstStyle/>
          <a:p>
            <a:fld id="{EC4DE381-C644-40C4-9890-DBDEE052CDAF}" type="slidenum">
              <a:rPr lang="en-JM" smtClean="0"/>
              <a:t>3</a:t>
            </a:fld>
            <a:endParaRPr lang="en-JM" dirty="0"/>
          </a:p>
        </p:txBody>
      </p:sp>
    </p:spTree>
    <p:extLst>
      <p:ext uri="{BB962C8B-B14F-4D97-AF65-F5344CB8AC3E}">
        <p14:creationId xmlns:p14="http://schemas.microsoft.com/office/powerpoint/2010/main" val="4321235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338C28-A521-4AB5-B144-4761C8E25B32}"/>
              </a:ext>
            </a:extLst>
          </p:cNvPr>
          <p:cNvSpPr>
            <a:spLocks noGrp="1"/>
          </p:cNvSpPr>
          <p:nvPr>
            <p:ph type="title"/>
          </p:nvPr>
        </p:nvSpPr>
        <p:spPr/>
        <p:txBody>
          <a:bodyPr>
            <a:normAutofit/>
          </a:bodyPr>
          <a:lstStyle/>
          <a:p>
            <a:pPr algn="ctr"/>
            <a:r>
              <a:rPr lang="en-JM" b="1" dirty="0">
                <a:latin typeface="Garamond" panose="02020404030301010803" pitchFamily="18" charset="0"/>
              </a:rPr>
              <a:t>How institution's capacity for cross-border collaborative capacity be enhanced</a:t>
            </a:r>
          </a:p>
        </p:txBody>
      </p:sp>
      <p:sp>
        <p:nvSpPr>
          <p:cNvPr id="4" name="Footer Placeholder 3">
            <a:extLst>
              <a:ext uri="{FF2B5EF4-FFF2-40B4-BE49-F238E27FC236}">
                <a16:creationId xmlns:a16="http://schemas.microsoft.com/office/drawing/2014/main" xmlns="" id="{5531EEAF-858D-41C8-A658-59AFBCCC85AC}"/>
              </a:ext>
            </a:extLst>
          </p:cNvPr>
          <p:cNvSpPr>
            <a:spLocks noGrp="1"/>
          </p:cNvSpPr>
          <p:nvPr>
            <p:ph type="ftr" sz="quarter" idx="11"/>
          </p:nvPr>
        </p:nvSpPr>
        <p:spPr>
          <a:xfrm>
            <a:off x="1342663" y="6176964"/>
            <a:ext cx="9404431" cy="544512"/>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C615BEE0-9D5C-454D-AE09-35CA30BE8A34}"/>
              </a:ext>
            </a:extLst>
          </p:cNvPr>
          <p:cNvSpPr>
            <a:spLocks noGrp="1"/>
          </p:cNvSpPr>
          <p:nvPr>
            <p:ph type="sldNum" sz="quarter" idx="12"/>
          </p:nvPr>
        </p:nvSpPr>
        <p:spPr/>
        <p:txBody>
          <a:bodyPr/>
          <a:lstStyle/>
          <a:p>
            <a:fld id="{EC4DE381-C644-40C4-9890-DBDEE052CDAF}" type="slidenum">
              <a:rPr lang="en-JM" smtClean="0"/>
              <a:t>30</a:t>
            </a:fld>
            <a:endParaRPr lang="en-JM" dirty="0"/>
          </a:p>
        </p:txBody>
      </p:sp>
      <p:graphicFrame>
        <p:nvGraphicFramePr>
          <p:cNvPr id="9" name="Content Placeholder 8">
            <a:extLst>
              <a:ext uri="{FF2B5EF4-FFF2-40B4-BE49-F238E27FC236}">
                <a16:creationId xmlns:a16="http://schemas.microsoft.com/office/drawing/2014/main" xmlns="" id="{5DEC9D87-05E3-4CA5-95AE-7E3ABD667E1F}"/>
              </a:ext>
            </a:extLst>
          </p:cNvPr>
          <p:cNvGraphicFramePr>
            <a:graphicFrameLocks noGrp="1"/>
          </p:cNvGraphicFramePr>
          <p:nvPr>
            <p:ph idx="1"/>
            <p:extLst>
              <p:ext uri="{D42A27DB-BD31-4B8C-83A1-F6EECF244321}">
                <p14:modId xmlns:p14="http://schemas.microsoft.com/office/powerpoint/2010/main" val="1379805092"/>
              </p:ext>
            </p:extLst>
          </p:nvPr>
        </p:nvGraphicFramePr>
        <p:xfrm>
          <a:off x="1637817" y="1715294"/>
          <a:ext cx="9450730" cy="4788055"/>
        </p:xfrm>
        <a:graphic>
          <a:graphicData uri="http://schemas.openxmlformats.org/drawingml/2006/table">
            <a:tbl>
              <a:tblPr firstRow="1" firstCol="1" bandRow="1"/>
              <a:tblGrid>
                <a:gridCol w="4725365">
                  <a:extLst>
                    <a:ext uri="{9D8B030D-6E8A-4147-A177-3AD203B41FA5}">
                      <a16:colId xmlns:a16="http://schemas.microsoft.com/office/drawing/2014/main" xmlns="" val="3781933420"/>
                    </a:ext>
                  </a:extLst>
                </a:gridCol>
                <a:gridCol w="4725365">
                  <a:extLst>
                    <a:ext uri="{9D8B030D-6E8A-4147-A177-3AD203B41FA5}">
                      <a16:colId xmlns:a16="http://schemas.microsoft.com/office/drawing/2014/main" xmlns="" val="2108419388"/>
                    </a:ext>
                  </a:extLst>
                </a:gridCol>
              </a:tblGrid>
              <a:tr h="279416">
                <a:tc>
                  <a:txBody>
                    <a:bodyPr/>
                    <a:lstStyle/>
                    <a:p>
                      <a:pPr marL="0" marR="0">
                        <a:spcBef>
                          <a:spcPts val="0"/>
                        </a:spcBef>
                        <a:spcAft>
                          <a:spcPts val="0"/>
                        </a:spcAft>
                      </a:pPr>
                      <a:r>
                        <a:rPr lang="en-JM" sz="1400" dirty="0">
                          <a:effectLst/>
                          <a:latin typeface="Garamond" panose="02020404030301010803" pitchFamily="18" charset="0"/>
                          <a:ea typeface="Calibri" panose="020F0502020204030204" pitchFamily="34" charset="0"/>
                          <a:cs typeface="Times New Roman" panose="02020603050405020304" pitchFamily="18" charset="0"/>
                        </a:rPr>
                        <a:t>Research grants to facilitate collaborative research</a:t>
                      </a:r>
                      <a:endParaRPr lang="en-JM"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JM" sz="1400" dirty="0">
                          <a:effectLst/>
                          <a:latin typeface="Garamond" panose="02020404030301010803" pitchFamily="18" charset="0"/>
                          <a:ea typeface="Calibri" panose="020F0502020204030204" pitchFamily="34" charset="0"/>
                          <a:cs typeface="Times New Roman" panose="02020603050405020304" pitchFamily="18" charset="0"/>
                        </a:rPr>
                        <a:t>More inclusion, and advertisement</a:t>
                      </a:r>
                      <a:endParaRPr lang="en-JM"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97472608"/>
                  </a:ext>
                </a:extLst>
              </a:tr>
              <a:tr h="397320">
                <a:tc>
                  <a:txBody>
                    <a:bodyPr/>
                    <a:lstStyle/>
                    <a:p>
                      <a:pPr marL="0" marR="0">
                        <a:spcBef>
                          <a:spcPts val="0"/>
                        </a:spcBef>
                        <a:spcAft>
                          <a:spcPts val="0"/>
                        </a:spcAft>
                      </a:pPr>
                      <a:r>
                        <a:rPr lang="en-JM" sz="1400" dirty="0">
                          <a:effectLst/>
                          <a:latin typeface="Garamond" panose="02020404030301010803" pitchFamily="18" charset="0"/>
                          <a:ea typeface="Calibri" panose="020F0502020204030204" pitchFamily="34" charset="0"/>
                          <a:cs typeface="Times New Roman" panose="02020603050405020304" pitchFamily="18" charset="0"/>
                        </a:rPr>
                        <a:t>Having a fully staffed office for the function </a:t>
                      </a:r>
                      <a:endParaRPr lang="en-JM"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JM" sz="1400">
                          <a:solidFill>
                            <a:srgbClr val="333333"/>
                          </a:solidFill>
                          <a:effectLst/>
                          <a:latin typeface="Garamond" panose="02020404030301010803" pitchFamily="18" charset="0"/>
                          <a:ea typeface="Calibri" panose="020F0502020204030204" pitchFamily="34" charset="0"/>
                          <a:cs typeface="Arial" panose="020B0604020202020204" pitchFamily="34" charset="0"/>
                        </a:rPr>
                        <a:t>Campus visits</a:t>
                      </a:r>
                      <a:endParaRPr lang="en-JM" sz="14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JM" sz="1400">
                          <a:effectLst/>
                          <a:latin typeface="Garamond" panose="02020404030301010803" pitchFamily="18" charset="0"/>
                          <a:ea typeface="Calibri" panose="020F0502020204030204" pitchFamily="34" charset="0"/>
                          <a:cs typeface="Times New Roman" panose="02020603050405020304" pitchFamily="18" charset="0"/>
                        </a:rPr>
                        <a:t> </a:t>
                      </a:r>
                      <a:endParaRPr lang="en-JM" sz="140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789160580"/>
                  </a:ext>
                </a:extLst>
              </a:tr>
              <a:tr h="558833">
                <a:tc>
                  <a:txBody>
                    <a:bodyPr/>
                    <a:lstStyle/>
                    <a:p>
                      <a:pPr marL="0" marR="0">
                        <a:spcBef>
                          <a:spcPts val="0"/>
                        </a:spcBef>
                        <a:spcAft>
                          <a:spcPts val="0"/>
                        </a:spcAft>
                      </a:pPr>
                      <a:r>
                        <a:rPr lang="en-JM" sz="1400" dirty="0">
                          <a:effectLst/>
                          <a:latin typeface="Garamond" panose="02020404030301010803" pitchFamily="18" charset="0"/>
                          <a:ea typeface="Calibri" panose="020F0502020204030204" pitchFamily="34" charset="0"/>
                          <a:cs typeface="Times New Roman" panose="02020603050405020304" pitchFamily="18" charset="0"/>
                        </a:rPr>
                        <a:t>Improve knowledge of options in all faculties</a:t>
                      </a:r>
                      <a:endParaRPr lang="en-JM"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JM" sz="1400" dirty="0">
                          <a:effectLst/>
                          <a:latin typeface="Garamond" panose="02020404030301010803" pitchFamily="18" charset="0"/>
                          <a:ea typeface="Calibri" panose="020F0502020204030204" pitchFamily="34" charset="0"/>
                          <a:cs typeface="Times New Roman" panose="02020603050405020304" pitchFamily="18" charset="0"/>
                        </a:rPr>
                        <a:t> </a:t>
                      </a:r>
                      <a:endParaRPr lang="en-JM"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JM" sz="1400">
                          <a:effectLst/>
                          <a:latin typeface="Garamond" panose="02020404030301010803" pitchFamily="18" charset="0"/>
                          <a:ea typeface="Calibri" panose="020F0502020204030204" pitchFamily="34" charset="0"/>
                          <a:cs typeface="Times New Roman" panose="02020603050405020304" pitchFamily="18" charset="0"/>
                        </a:rPr>
                        <a:t>Enhancing number of staff in International Office dedicated to cross-border (c-b) initiatives</a:t>
                      </a:r>
                      <a:endParaRPr lang="en-JM" sz="140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11415349"/>
                  </a:ext>
                </a:extLst>
              </a:tr>
              <a:tr h="198660">
                <a:tc>
                  <a:txBody>
                    <a:bodyPr/>
                    <a:lstStyle/>
                    <a:p>
                      <a:pPr marL="0" marR="0">
                        <a:spcBef>
                          <a:spcPts val="0"/>
                        </a:spcBef>
                        <a:spcAft>
                          <a:spcPts val="0"/>
                        </a:spcAft>
                      </a:pPr>
                      <a:r>
                        <a:rPr lang="en-JM" sz="1400" dirty="0">
                          <a:effectLst/>
                          <a:latin typeface="Garamond" panose="02020404030301010803" pitchFamily="18" charset="0"/>
                          <a:ea typeface="Calibri" panose="020F0502020204030204" pitchFamily="34" charset="0"/>
                          <a:cs typeface="Times New Roman" panose="02020603050405020304" pitchFamily="18" charset="0"/>
                        </a:rPr>
                        <a:t>More competent staff</a:t>
                      </a:r>
                      <a:endParaRPr lang="en-JM"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JM" sz="1400" dirty="0">
                          <a:effectLst/>
                          <a:latin typeface="Garamond" panose="02020404030301010803" pitchFamily="18" charset="0"/>
                          <a:ea typeface="Calibri" panose="020F0502020204030204" pitchFamily="34" charset="0"/>
                          <a:cs typeface="Times New Roman" panose="02020603050405020304" pitchFamily="18" charset="0"/>
                        </a:rPr>
                        <a:t>Financing of students</a:t>
                      </a:r>
                      <a:endParaRPr lang="en-JM"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258547495"/>
                  </a:ext>
                </a:extLst>
              </a:tr>
              <a:tr h="698541">
                <a:tc>
                  <a:txBody>
                    <a:bodyPr/>
                    <a:lstStyle/>
                    <a:p>
                      <a:pPr marL="0" marR="0">
                        <a:spcBef>
                          <a:spcPts val="0"/>
                        </a:spcBef>
                        <a:spcAft>
                          <a:spcPts val="0"/>
                        </a:spcAft>
                      </a:pPr>
                      <a:r>
                        <a:rPr lang="en-JM" sz="1400" dirty="0">
                          <a:effectLst/>
                          <a:latin typeface="Garamond" panose="02020404030301010803" pitchFamily="18" charset="0"/>
                          <a:ea typeface="Calibri" panose="020F0502020204030204" pitchFamily="34" charset="0"/>
                          <a:cs typeface="Times New Roman" panose="02020603050405020304" pitchFamily="18" charset="0"/>
                        </a:rPr>
                        <a:t>Co-teaching</a:t>
                      </a:r>
                      <a:endParaRPr lang="en-JM"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JM" sz="1400" dirty="0">
                          <a:effectLst/>
                          <a:latin typeface="Garamond" panose="02020404030301010803" pitchFamily="18" charset="0"/>
                          <a:ea typeface="Calibri" panose="020F0502020204030204" pitchFamily="34" charset="0"/>
                          <a:cs typeface="Times New Roman" panose="02020603050405020304" pitchFamily="18" charset="0"/>
                        </a:rPr>
                        <a:t> </a:t>
                      </a:r>
                      <a:endParaRPr lang="en-JM"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JM" sz="1400">
                          <a:effectLst/>
                          <a:latin typeface="Garamond" panose="02020404030301010803" pitchFamily="18" charset="0"/>
                          <a:ea typeface="Calibri" panose="020F0502020204030204" pitchFamily="34" charset="0"/>
                          <a:cs typeface="Times New Roman" panose="02020603050405020304" pitchFamily="18" charset="0"/>
                        </a:rPr>
                        <a:t>Continuing to strengthen network with ability to leverage experience, insights and contextual momentum</a:t>
                      </a:r>
                      <a:endParaRPr lang="en-JM" sz="140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012575937"/>
                  </a:ext>
                </a:extLst>
              </a:tr>
              <a:tr h="279416">
                <a:tc>
                  <a:txBody>
                    <a:bodyPr/>
                    <a:lstStyle/>
                    <a:p>
                      <a:pPr marL="0" marR="0">
                        <a:spcBef>
                          <a:spcPts val="0"/>
                        </a:spcBef>
                        <a:spcAft>
                          <a:spcPts val="0"/>
                        </a:spcAft>
                      </a:pPr>
                      <a:r>
                        <a:rPr lang="en-JM" sz="1400">
                          <a:effectLst/>
                          <a:latin typeface="Garamond" panose="02020404030301010803" pitchFamily="18" charset="0"/>
                          <a:ea typeface="Calibri" panose="020F0502020204030204" pitchFamily="34" charset="0"/>
                          <a:cs typeface="Times New Roman" panose="02020603050405020304" pitchFamily="18" charset="0"/>
                        </a:rPr>
                        <a:t>Deliberate budgeting for time and resources</a:t>
                      </a:r>
                      <a:endParaRPr lang="en-JM" sz="140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JM" sz="1400" dirty="0">
                          <a:effectLst/>
                          <a:latin typeface="Garamond" panose="02020404030301010803" pitchFamily="18" charset="0"/>
                          <a:ea typeface="Calibri" panose="020F0502020204030204" pitchFamily="34" charset="0"/>
                          <a:cs typeface="Times New Roman" panose="02020603050405020304" pitchFamily="18" charset="0"/>
                        </a:rPr>
                        <a:t>Increase in on campus housing</a:t>
                      </a:r>
                      <a:endParaRPr lang="en-JM"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885455268"/>
                  </a:ext>
                </a:extLst>
              </a:tr>
              <a:tr h="397320">
                <a:tc>
                  <a:txBody>
                    <a:bodyPr/>
                    <a:lstStyle/>
                    <a:p>
                      <a:pPr marL="0" marR="0">
                        <a:spcBef>
                          <a:spcPts val="0"/>
                        </a:spcBef>
                        <a:spcAft>
                          <a:spcPts val="0"/>
                        </a:spcAft>
                      </a:pPr>
                      <a:r>
                        <a:rPr lang="en-JM" sz="1400">
                          <a:effectLst/>
                          <a:latin typeface="Garamond" panose="02020404030301010803" pitchFamily="18" charset="0"/>
                          <a:ea typeface="Calibri" panose="020F0502020204030204" pitchFamily="34" charset="0"/>
                          <a:cs typeface="Times New Roman" panose="02020603050405020304" pitchFamily="18" charset="0"/>
                        </a:rPr>
                        <a:t>Ongoing collaborative meetings</a:t>
                      </a:r>
                      <a:endParaRPr lang="en-JM" sz="140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JM" sz="1400">
                          <a:effectLst/>
                          <a:latin typeface="Garamond" panose="02020404030301010803" pitchFamily="18" charset="0"/>
                          <a:ea typeface="Calibri" panose="020F0502020204030204" pitchFamily="34" charset="0"/>
                          <a:cs typeface="Times New Roman" panose="02020603050405020304" pitchFamily="18" charset="0"/>
                        </a:rPr>
                        <a:t>More interaction</a:t>
                      </a:r>
                      <a:endParaRPr lang="en-JM" sz="14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JM" sz="1400">
                          <a:effectLst/>
                          <a:latin typeface="Garamond" panose="02020404030301010803" pitchFamily="18" charset="0"/>
                          <a:ea typeface="Calibri" panose="020F0502020204030204" pitchFamily="34" charset="0"/>
                          <a:cs typeface="Times New Roman" panose="02020603050405020304" pitchFamily="18" charset="0"/>
                        </a:rPr>
                        <a:t> </a:t>
                      </a:r>
                      <a:endParaRPr lang="en-JM" sz="140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738440755"/>
                  </a:ext>
                </a:extLst>
              </a:tr>
              <a:tr h="397320">
                <a:tc>
                  <a:txBody>
                    <a:bodyPr/>
                    <a:lstStyle/>
                    <a:p>
                      <a:pPr marL="0" marR="0">
                        <a:spcBef>
                          <a:spcPts val="0"/>
                        </a:spcBef>
                        <a:spcAft>
                          <a:spcPts val="0"/>
                        </a:spcAft>
                      </a:pPr>
                      <a:r>
                        <a:rPr lang="en-JM" sz="1400" dirty="0">
                          <a:effectLst/>
                          <a:latin typeface="Garamond" panose="02020404030301010803" pitchFamily="18" charset="0"/>
                          <a:ea typeface="Calibri" panose="020F0502020204030204" pitchFamily="34" charset="0"/>
                          <a:cs typeface="Times New Roman" panose="02020603050405020304" pitchFamily="18" charset="0"/>
                        </a:rPr>
                        <a:t>Scholarships</a:t>
                      </a:r>
                      <a:endParaRPr lang="en-JM"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JM" sz="1400" dirty="0">
                          <a:effectLst/>
                          <a:latin typeface="Garamond" panose="02020404030301010803" pitchFamily="18" charset="0"/>
                          <a:ea typeface="Calibri" panose="020F0502020204030204" pitchFamily="34" charset="0"/>
                          <a:cs typeface="Times New Roman" panose="02020603050405020304" pitchFamily="18" charset="0"/>
                        </a:rPr>
                        <a:t> </a:t>
                      </a:r>
                      <a:endParaRPr lang="en-JM"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JM" sz="1400" dirty="0">
                          <a:effectLst/>
                          <a:latin typeface="Garamond" panose="02020404030301010803" pitchFamily="18" charset="0"/>
                          <a:ea typeface="Calibri" panose="020F0502020204030204" pitchFamily="34" charset="0"/>
                          <a:cs typeface="Times New Roman" panose="02020603050405020304" pitchFamily="18" charset="0"/>
                        </a:rPr>
                        <a:t>Stronger implementation of MOUs</a:t>
                      </a:r>
                      <a:endParaRPr lang="en-JM"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08565501"/>
                  </a:ext>
                </a:extLst>
              </a:tr>
              <a:tr h="279416">
                <a:tc>
                  <a:txBody>
                    <a:bodyPr/>
                    <a:lstStyle/>
                    <a:p>
                      <a:pPr marL="0" marR="0">
                        <a:spcBef>
                          <a:spcPts val="0"/>
                        </a:spcBef>
                        <a:spcAft>
                          <a:spcPts val="0"/>
                        </a:spcAft>
                      </a:pPr>
                      <a:r>
                        <a:rPr lang="en-JM" sz="1400" dirty="0">
                          <a:effectLst/>
                          <a:latin typeface="Garamond" panose="02020404030301010803" pitchFamily="18" charset="0"/>
                          <a:ea typeface="Calibri" panose="020F0502020204030204" pitchFamily="34" charset="0"/>
                          <a:cs typeface="Times New Roman" panose="02020603050405020304" pitchFamily="18" charset="0"/>
                        </a:rPr>
                        <a:t>Need a dedicated department fully staffed</a:t>
                      </a:r>
                      <a:endParaRPr lang="en-JM"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JM" sz="1400">
                          <a:effectLst/>
                          <a:latin typeface="Garamond" panose="02020404030301010803" pitchFamily="18" charset="0"/>
                          <a:ea typeface="Calibri" panose="020F0502020204030204" pitchFamily="34" charset="0"/>
                          <a:cs typeface="Times New Roman" panose="02020603050405020304" pitchFamily="18" charset="0"/>
                        </a:rPr>
                        <a:t>Innovative and real-time research activities</a:t>
                      </a:r>
                      <a:endParaRPr lang="en-JM" sz="140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84468962"/>
                  </a:ext>
                </a:extLst>
              </a:tr>
              <a:tr h="397320">
                <a:tc>
                  <a:txBody>
                    <a:bodyPr/>
                    <a:lstStyle/>
                    <a:p>
                      <a:pPr marL="0" marR="0">
                        <a:spcBef>
                          <a:spcPts val="0"/>
                        </a:spcBef>
                        <a:spcAft>
                          <a:spcPts val="0"/>
                        </a:spcAft>
                      </a:pPr>
                      <a:r>
                        <a:rPr lang="en-JM" sz="1400">
                          <a:effectLst/>
                          <a:latin typeface="Garamond" panose="02020404030301010803" pitchFamily="18" charset="0"/>
                          <a:ea typeface="Calibri" panose="020F0502020204030204" pitchFamily="34" charset="0"/>
                          <a:cs typeface="Times New Roman" panose="02020603050405020304" pitchFamily="18" charset="0"/>
                        </a:rPr>
                        <a:t>Improve Marketing</a:t>
                      </a:r>
                      <a:endParaRPr lang="en-JM" sz="14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JM" sz="1400">
                          <a:effectLst/>
                          <a:latin typeface="Garamond" panose="02020404030301010803" pitchFamily="18" charset="0"/>
                          <a:ea typeface="Calibri" panose="020F0502020204030204" pitchFamily="34" charset="0"/>
                          <a:cs typeface="Times New Roman" panose="02020603050405020304" pitchFamily="18" charset="0"/>
                        </a:rPr>
                        <a:t> </a:t>
                      </a:r>
                      <a:endParaRPr lang="en-JM" sz="140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JM" sz="1400">
                          <a:effectLst/>
                          <a:latin typeface="Garamond" panose="02020404030301010803" pitchFamily="18" charset="0"/>
                          <a:ea typeface="Calibri" panose="020F0502020204030204" pitchFamily="34" charset="0"/>
                          <a:cs typeface="Times New Roman" panose="02020603050405020304" pitchFamily="18" charset="0"/>
                        </a:rPr>
                        <a:t>Scholarships and Grants to facilitate faculty mobility</a:t>
                      </a:r>
                      <a:endParaRPr lang="en-JM" sz="140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131740607"/>
                  </a:ext>
                </a:extLst>
              </a:tr>
              <a:tr h="198660">
                <a:tc>
                  <a:txBody>
                    <a:bodyPr/>
                    <a:lstStyle/>
                    <a:p>
                      <a:pPr marL="0" marR="0">
                        <a:spcBef>
                          <a:spcPts val="0"/>
                        </a:spcBef>
                        <a:spcAft>
                          <a:spcPts val="0"/>
                        </a:spcAft>
                      </a:pPr>
                      <a:r>
                        <a:rPr lang="en-JM" sz="1400" dirty="0">
                          <a:effectLst/>
                          <a:latin typeface="Garamond" panose="02020404030301010803" pitchFamily="18" charset="0"/>
                          <a:ea typeface="Calibri" panose="020F0502020204030204" pitchFamily="34" charset="0"/>
                          <a:cs typeface="Times New Roman" panose="02020603050405020304" pitchFamily="18" charset="0"/>
                        </a:rPr>
                        <a:t>Joint research</a:t>
                      </a:r>
                      <a:endParaRPr lang="en-JM"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JM" sz="1400">
                          <a:effectLst/>
                          <a:latin typeface="Garamond" panose="02020404030301010803" pitchFamily="18" charset="0"/>
                          <a:ea typeface="Calibri" panose="020F0502020204030204" pitchFamily="34" charset="0"/>
                          <a:cs typeface="Times New Roman" panose="02020603050405020304" pitchFamily="18" charset="0"/>
                        </a:rPr>
                        <a:t>Increased budget </a:t>
                      </a:r>
                      <a:endParaRPr lang="en-JM" sz="140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76172438"/>
                  </a:ext>
                </a:extLst>
              </a:tr>
              <a:tr h="558833">
                <a:tc>
                  <a:txBody>
                    <a:bodyPr/>
                    <a:lstStyle/>
                    <a:p>
                      <a:pPr marL="0" marR="0">
                        <a:spcBef>
                          <a:spcPts val="0"/>
                        </a:spcBef>
                        <a:spcAft>
                          <a:spcPts val="0"/>
                        </a:spcAft>
                      </a:pPr>
                      <a:r>
                        <a:rPr lang="en-JM" sz="1400" dirty="0">
                          <a:effectLst/>
                          <a:latin typeface="Garamond" panose="02020404030301010803" pitchFamily="18" charset="0"/>
                          <a:ea typeface="Calibri" panose="020F0502020204030204" pitchFamily="34" charset="0"/>
                          <a:cs typeface="Times New Roman" panose="02020603050405020304" pitchFamily="18" charset="0"/>
                        </a:rPr>
                        <a:t>An expanded network internationally</a:t>
                      </a:r>
                      <a:endParaRPr lang="en-JM"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JM" sz="1400" dirty="0">
                          <a:effectLst/>
                          <a:latin typeface="Garamond" panose="02020404030301010803" pitchFamily="18" charset="0"/>
                          <a:ea typeface="Calibri" panose="020F0502020204030204" pitchFamily="34" charset="0"/>
                          <a:cs typeface="Times New Roman" panose="02020603050405020304" pitchFamily="18" charset="0"/>
                        </a:rPr>
                        <a:t>Active recruitment of students from overseas for under subscribed programmes</a:t>
                      </a:r>
                      <a:endParaRPr lang="en-JM"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978698654"/>
                  </a:ext>
                </a:extLst>
              </a:tr>
            </a:tbl>
          </a:graphicData>
        </a:graphic>
      </p:graphicFrame>
    </p:spTree>
    <p:extLst>
      <p:ext uri="{BB962C8B-B14F-4D97-AF65-F5344CB8AC3E}">
        <p14:creationId xmlns:p14="http://schemas.microsoft.com/office/powerpoint/2010/main" val="15521820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77E4E7-44D0-4ADC-8EF5-E90FCBCB0B9E}"/>
              </a:ext>
            </a:extLst>
          </p:cNvPr>
          <p:cNvSpPr>
            <a:spLocks noGrp="1"/>
          </p:cNvSpPr>
          <p:nvPr>
            <p:ph type="title"/>
          </p:nvPr>
        </p:nvSpPr>
        <p:spPr/>
        <p:txBody>
          <a:bodyPr>
            <a:noAutofit/>
          </a:bodyPr>
          <a:lstStyle/>
          <a:p>
            <a:r>
              <a:rPr lang="en-JM" sz="2800" b="1" dirty="0">
                <a:latin typeface="Times New Roman" panose="02020603050405020304" pitchFamily="18" charset="0"/>
                <a:cs typeface="Times New Roman" panose="02020603050405020304" pitchFamily="18" charset="0"/>
              </a:rPr>
              <a:t>Top five things which could improve cross-border collaboration among higher education institutions in Canada and the Caribbean -Excerpt</a:t>
            </a:r>
          </a:p>
        </p:txBody>
      </p:sp>
      <p:sp>
        <p:nvSpPr>
          <p:cNvPr id="3" name="Content Placeholder 2">
            <a:extLst>
              <a:ext uri="{FF2B5EF4-FFF2-40B4-BE49-F238E27FC236}">
                <a16:creationId xmlns:a16="http://schemas.microsoft.com/office/drawing/2014/main" xmlns="" id="{8241CC6F-2D95-45CF-9272-41662E617936}"/>
              </a:ext>
            </a:extLst>
          </p:cNvPr>
          <p:cNvSpPr>
            <a:spLocks noGrp="1"/>
          </p:cNvSpPr>
          <p:nvPr>
            <p:ph idx="1"/>
          </p:nvPr>
        </p:nvSpPr>
        <p:spPr/>
        <p:txBody>
          <a:bodyPr>
            <a:normAutofit fontScale="40000" lnSpcReduction="20000"/>
          </a:bodyPr>
          <a:lstStyle/>
          <a:p>
            <a:r>
              <a:rPr lang="en-JM" dirty="0"/>
              <a:t>Faculty interaction </a:t>
            </a:r>
          </a:p>
          <a:p>
            <a:r>
              <a:rPr lang="en-JM" dirty="0"/>
              <a:t>greater awareness of interests at other universities</a:t>
            </a:r>
          </a:p>
          <a:p>
            <a:r>
              <a:rPr lang="en-JM" dirty="0"/>
              <a:t>greater knowledge on both sides</a:t>
            </a:r>
          </a:p>
          <a:p>
            <a:r>
              <a:rPr lang="en-JM" dirty="0"/>
              <a:t>Increased strategic linkages </a:t>
            </a:r>
          </a:p>
          <a:p>
            <a:r>
              <a:rPr lang="en-JM" dirty="0"/>
              <a:t>Strategic planning </a:t>
            </a:r>
          </a:p>
          <a:p>
            <a:r>
              <a:rPr lang="en-JM" dirty="0"/>
              <a:t>Involvement of more educational Institutions</a:t>
            </a:r>
          </a:p>
          <a:p>
            <a:r>
              <a:rPr lang="en-JM" dirty="0"/>
              <a:t>Belief in the benefits from top management </a:t>
            </a:r>
          </a:p>
          <a:p>
            <a:r>
              <a:rPr lang="en-JM" dirty="0"/>
              <a:t>Easier access to collaborating Institutions</a:t>
            </a:r>
          </a:p>
          <a:p>
            <a:r>
              <a:rPr lang="en-JM" dirty="0"/>
              <a:t>Leadership</a:t>
            </a:r>
          </a:p>
          <a:p>
            <a:r>
              <a:rPr lang="en-JM" dirty="0"/>
              <a:t>funding</a:t>
            </a:r>
          </a:p>
          <a:p>
            <a:r>
              <a:rPr lang="en-JM" dirty="0"/>
              <a:t>Better communication from recipient institutions</a:t>
            </a:r>
          </a:p>
          <a:p>
            <a:r>
              <a:rPr lang="en-JM" dirty="0"/>
              <a:t>Open mindedness</a:t>
            </a:r>
          </a:p>
          <a:p>
            <a:r>
              <a:rPr lang="en-JM" dirty="0"/>
              <a:t>Reduction in crime and violence</a:t>
            </a:r>
          </a:p>
          <a:p>
            <a:r>
              <a:rPr lang="en-JM" dirty="0"/>
              <a:t>Complementary goals and programmes</a:t>
            </a:r>
          </a:p>
          <a:p>
            <a:r>
              <a:rPr lang="en-JM" dirty="0"/>
              <a:t>Strong articulation of the benefits</a:t>
            </a:r>
          </a:p>
          <a:p>
            <a:r>
              <a:rPr lang="en-JM" dirty="0"/>
              <a:t>Culture sharing</a:t>
            </a:r>
          </a:p>
          <a:p>
            <a:r>
              <a:rPr lang="en-JM" dirty="0"/>
              <a:t>Mentors and guides to assist applicants </a:t>
            </a:r>
          </a:p>
          <a:p>
            <a:endParaRPr lang="en-JM" dirty="0"/>
          </a:p>
        </p:txBody>
      </p:sp>
      <p:sp>
        <p:nvSpPr>
          <p:cNvPr id="4" name="Footer Placeholder 3">
            <a:extLst>
              <a:ext uri="{FF2B5EF4-FFF2-40B4-BE49-F238E27FC236}">
                <a16:creationId xmlns:a16="http://schemas.microsoft.com/office/drawing/2014/main" xmlns="" id="{2C15BA39-0302-4B31-934A-CC75CB297766}"/>
              </a:ext>
            </a:extLst>
          </p:cNvPr>
          <p:cNvSpPr>
            <a:spLocks noGrp="1"/>
          </p:cNvSpPr>
          <p:nvPr>
            <p:ph type="ftr" sz="quarter" idx="11"/>
          </p:nvPr>
        </p:nvSpPr>
        <p:spPr>
          <a:xfrm>
            <a:off x="1012785" y="6176964"/>
            <a:ext cx="9624349" cy="544512"/>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6CF7DFF8-C4BB-4663-B0AA-4CC5EA2E7AA1}"/>
              </a:ext>
            </a:extLst>
          </p:cNvPr>
          <p:cNvSpPr>
            <a:spLocks noGrp="1"/>
          </p:cNvSpPr>
          <p:nvPr>
            <p:ph type="sldNum" sz="quarter" idx="12"/>
          </p:nvPr>
        </p:nvSpPr>
        <p:spPr/>
        <p:txBody>
          <a:bodyPr/>
          <a:lstStyle/>
          <a:p>
            <a:fld id="{EC4DE381-C644-40C4-9890-DBDEE052CDAF}" type="slidenum">
              <a:rPr lang="en-JM" smtClean="0"/>
              <a:t>31</a:t>
            </a:fld>
            <a:endParaRPr lang="en-JM" dirty="0"/>
          </a:p>
        </p:txBody>
      </p:sp>
    </p:spTree>
    <p:extLst>
      <p:ext uri="{BB962C8B-B14F-4D97-AF65-F5344CB8AC3E}">
        <p14:creationId xmlns:p14="http://schemas.microsoft.com/office/powerpoint/2010/main" val="32855735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E4B448-8AF8-4806-8B46-C3DD17613710}"/>
              </a:ext>
            </a:extLst>
          </p:cNvPr>
          <p:cNvSpPr>
            <a:spLocks noGrp="1"/>
          </p:cNvSpPr>
          <p:nvPr>
            <p:ph type="title"/>
          </p:nvPr>
        </p:nvSpPr>
        <p:spPr/>
        <p:txBody>
          <a:bodyPr/>
          <a:lstStyle/>
          <a:p>
            <a:pPr algn="ctr"/>
            <a:r>
              <a:rPr lang="en-JM" dirty="0">
                <a:latin typeface="Garamond" panose="02020404030301010803" pitchFamily="18" charset="0"/>
              </a:rPr>
              <a:t>Discussion</a:t>
            </a:r>
          </a:p>
        </p:txBody>
      </p:sp>
      <p:sp>
        <p:nvSpPr>
          <p:cNvPr id="3" name="Content Placeholder 2">
            <a:extLst>
              <a:ext uri="{FF2B5EF4-FFF2-40B4-BE49-F238E27FC236}">
                <a16:creationId xmlns:a16="http://schemas.microsoft.com/office/drawing/2014/main" xmlns="" id="{694C4C89-199E-4E31-B607-03012C3EDC1C}"/>
              </a:ext>
            </a:extLst>
          </p:cNvPr>
          <p:cNvSpPr>
            <a:spLocks noGrp="1"/>
          </p:cNvSpPr>
          <p:nvPr>
            <p:ph idx="1"/>
          </p:nvPr>
        </p:nvSpPr>
        <p:spPr/>
        <p:txBody>
          <a:bodyPr>
            <a:normAutofit fontScale="70000" lnSpcReduction="20000"/>
          </a:bodyPr>
          <a:lstStyle/>
          <a:p>
            <a:r>
              <a:rPr lang="en-JM" sz="3600" dirty="0">
                <a:latin typeface="Garamond" panose="02020404030301010803" pitchFamily="18" charset="0"/>
                <a:ea typeface="Calibri" panose="020F0502020204030204" pitchFamily="34" charset="0"/>
              </a:rPr>
              <a:t>General: The preliminary findings suggest that CBC in HE between Jamaica and Canada could be primarily of a non-commercial nature.</a:t>
            </a:r>
          </a:p>
          <a:p>
            <a:r>
              <a:rPr lang="en-JM" sz="3600" dirty="0">
                <a:latin typeface="Garamond" panose="02020404030301010803" pitchFamily="18" charset="0"/>
                <a:ea typeface="Calibri" panose="020F0502020204030204" pitchFamily="34" charset="0"/>
              </a:rPr>
              <a:t>Four key elements of CBC in HE at institutions involved in CBC between Jamaica and Canada – organisation culture, networks, some key stakeholders- students, faculty, international directors, academic innovation and collaborative research.</a:t>
            </a:r>
          </a:p>
          <a:p>
            <a:r>
              <a:rPr lang="en-JM" sz="3600" dirty="0">
                <a:latin typeface="Garamond" panose="02020404030301010803" pitchFamily="18" charset="0"/>
                <a:ea typeface="Calibri" panose="020F0502020204030204" pitchFamily="34" charset="0"/>
              </a:rPr>
              <a:t>CBC in HE activities of the HEIs do not appear to be only focussed of CBC between Jamaica/Canada.</a:t>
            </a:r>
          </a:p>
          <a:p>
            <a:r>
              <a:rPr lang="en-JM" sz="3600" dirty="0">
                <a:latin typeface="Garamond" panose="02020404030301010803" pitchFamily="18" charset="0"/>
                <a:ea typeface="Calibri" panose="020F0502020204030204" pitchFamily="34" charset="0"/>
              </a:rPr>
              <a:t>Participants identified more important hindrances than important enablers.</a:t>
            </a:r>
          </a:p>
          <a:p>
            <a:r>
              <a:rPr lang="en-JM" sz="3600" dirty="0">
                <a:latin typeface="Garamond" panose="02020404030301010803" pitchFamily="18" charset="0"/>
                <a:ea typeface="Calibri" panose="020F0502020204030204" pitchFamily="34" charset="0"/>
              </a:rPr>
              <a:t>International Directors and faculty at the most frequent communication nodes at institutions overseas.</a:t>
            </a:r>
          </a:p>
          <a:p>
            <a:r>
              <a:rPr lang="en-JM" sz="3600" dirty="0">
                <a:latin typeface="Garamond" panose="02020404030301010803" pitchFamily="18" charset="0"/>
                <a:ea typeface="Calibri" panose="020F0502020204030204" pitchFamily="34" charset="0"/>
              </a:rPr>
              <a:t>Student and faculty mobility are the most frequent outcomes of CBC in HE – Jamaica and Canada.</a:t>
            </a:r>
          </a:p>
          <a:p>
            <a:endParaRPr lang="en-JM" dirty="0">
              <a:latin typeface="Garamond" panose="02020404030301010803" pitchFamily="18" charset="0"/>
              <a:ea typeface="Calibri" panose="020F0502020204030204" pitchFamily="34" charset="0"/>
            </a:endParaRPr>
          </a:p>
          <a:p>
            <a:endParaRPr lang="en-JM" dirty="0"/>
          </a:p>
        </p:txBody>
      </p:sp>
      <p:sp>
        <p:nvSpPr>
          <p:cNvPr id="4" name="Footer Placeholder 3">
            <a:extLst>
              <a:ext uri="{FF2B5EF4-FFF2-40B4-BE49-F238E27FC236}">
                <a16:creationId xmlns:a16="http://schemas.microsoft.com/office/drawing/2014/main" xmlns="" id="{7D4316D0-DEA0-4DC3-8E7F-BFE41C8B3944}"/>
              </a:ext>
            </a:extLst>
          </p:cNvPr>
          <p:cNvSpPr>
            <a:spLocks noGrp="1"/>
          </p:cNvSpPr>
          <p:nvPr>
            <p:ph type="ftr" sz="quarter" idx="11"/>
          </p:nvPr>
        </p:nvSpPr>
        <p:spPr/>
        <p:txBody>
          <a:bodyPr/>
          <a:lstStyle/>
          <a:p>
            <a:endParaRPr lang="en-JM" dirty="0"/>
          </a:p>
        </p:txBody>
      </p:sp>
      <p:sp>
        <p:nvSpPr>
          <p:cNvPr id="5" name="Slide Number Placeholder 4">
            <a:extLst>
              <a:ext uri="{FF2B5EF4-FFF2-40B4-BE49-F238E27FC236}">
                <a16:creationId xmlns:a16="http://schemas.microsoft.com/office/drawing/2014/main" xmlns="" id="{F902E8B4-7CD9-4990-8B5A-D4870DBA103A}"/>
              </a:ext>
            </a:extLst>
          </p:cNvPr>
          <p:cNvSpPr>
            <a:spLocks noGrp="1"/>
          </p:cNvSpPr>
          <p:nvPr>
            <p:ph type="sldNum" sz="quarter" idx="12"/>
          </p:nvPr>
        </p:nvSpPr>
        <p:spPr/>
        <p:txBody>
          <a:bodyPr/>
          <a:lstStyle/>
          <a:p>
            <a:fld id="{EC4DE381-C644-40C4-9890-DBDEE052CDAF}" type="slidenum">
              <a:rPr lang="en-JM" smtClean="0"/>
              <a:t>32</a:t>
            </a:fld>
            <a:endParaRPr lang="en-JM" dirty="0"/>
          </a:p>
        </p:txBody>
      </p:sp>
    </p:spTree>
    <p:extLst>
      <p:ext uri="{BB962C8B-B14F-4D97-AF65-F5344CB8AC3E}">
        <p14:creationId xmlns:p14="http://schemas.microsoft.com/office/powerpoint/2010/main" val="23068163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AD59D0-801B-4C97-80B0-956E21EA3B91}"/>
              </a:ext>
            </a:extLst>
          </p:cNvPr>
          <p:cNvSpPr>
            <a:spLocks noGrp="1"/>
          </p:cNvSpPr>
          <p:nvPr>
            <p:ph type="title"/>
          </p:nvPr>
        </p:nvSpPr>
        <p:spPr/>
        <p:txBody>
          <a:bodyPr/>
          <a:lstStyle/>
          <a:p>
            <a:pPr algn="ctr"/>
            <a:r>
              <a:rPr lang="en-JM" dirty="0">
                <a:latin typeface="Garamond" panose="02020404030301010803" pitchFamily="18" charset="0"/>
                <a:cs typeface="Times New Roman" panose="02020603050405020304" pitchFamily="18" charset="0"/>
              </a:rPr>
              <a:t>Discussion cont’d</a:t>
            </a:r>
          </a:p>
        </p:txBody>
      </p:sp>
      <p:sp>
        <p:nvSpPr>
          <p:cNvPr id="3" name="Content Placeholder 2">
            <a:extLst>
              <a:ext uri="{FF2B5EF4-FFF2-40B4-BE49-F238E27FC236}">
                <a16:creationId xmlns:a16="http://schemas.microsoft.com/office/drawing/2014/main" xmlns="" id="{1E99CF9A-F733-4667-BC8D-EC4F3E0CB6A7}"/>
              </a:ext>
            </a:extLst>
          </p:cNvPr>
          <p:cNvSpPr>
            <a:spLocks noGrp="1"/>
          </p:cNvSpPr>
          <p:nvPr>
            <p:ph idx="1"/>
          </p:nvPr>
        </p:nvSpPr>
        <p:spPr/>
        <p:txBody>
          <a:bodyPr>
            <a:normAutofit fontScale="85000" lnSpcReduction="20000"/>
          </a:bodyPr>
          <a:lstStyle/>
          <a:p>
            <a:r>
              <a:rPr lang="en-JM" dirty="0">
                <a:latin typeface="Garamond" panose="02020404030301010803" pitchFamily="18" charset="0"/>
              </a:rPr>
              <a:t>No generalizations can be/are intended to be made from the preliminary findings.</a:t>
            </a:r>
          </a:p>
          <a:p>
            <a:r>
              <a:rPr lang="en-JM" dirty="0">
                <a:latin typeface="Garamond" panose="02020404030301010803" pitchFamily="18" charset="0"/>
              </a:rPr>
              <a:t>Research design is feasible enough for resources to be spent on the larger study for which research funding will be required.</a:t>
            </a:r>
          </a:p>
          <a:p>
            <a:r>
              <a:rPr lang="en-JM" dirty="0">
                <a:latin typeface="Garamond" panose="02020404030301010803" pitchFamily="18" charset="0"/>
              </a:rPr>
              <a:t>Completion percent of instrument was approximately 100%.</a:t>
            </a:r>
          </a:p>
          <a:p>
            <a:r>
              <a:rPr lang="en-JM" dirty="0">
                <a:latin typeface="Garamond" panose="02020404030301010803" pitchFamily="18" charset="0"/>
              </a:rPr>
              <a:t>Rate of recruitment of participants was slow/low, suggesting that a longer time will be needed for data collection in the larger study, and time of year for data collection to be considered.</a:t>
            </a:r>
          </a:p>
          <a:p>
            <a:r>
              <a:rPr lang="en-JM" dirty="0">
                <a:latin typeface="Garamond" panose="02020404030301010803" pitchFamily="18" charset="0"/>
              </a:rPr>
              <a:t> Strategies regarding reach of potential participants to be enhanced, especially regarding electronic transmission.</a:t>
            </a:r>
          </a:p>
          <a:p>
            <a:r>
              <a:rPr lang="en-JM" dirty="0">
                <a:latin typeface="Garamond" panose="02020404030301010803" pitchFamily="18" charset="0"/>
              </a:rPr>
              <a:t> Confidentiality of identity of participants with survey responses was achieved. </a:t>
            </a:r>
          </a:p>
          <a:p>
            <a:r>
              <a:rPr lang="en-JM" dirty="0">
                <a:latin typeface="Garamond" panose="02020404030301010803" pitchFamily="18" charset="0"/>
              </a:rPr>
              <a:t>The protocols fit for purpose and can be repeated. However, some adjustment will be needed to the instrument further explore themes identified in the preliminary phase, and for comparative study.</a:t>
            </a:r>
          </a:p>
          <a:p>
            <a:endParaRPr lang="en-JM" dirty="0"/>
          </a:p>
          <a:p>
            <a:endParaRPr lang="en-JM" dirty="0"/>
          </a:p>
          <a:p>
            <a:endParaRPr lang="en-JM" dirty="0"/>
          </a:p>
        </p:txBody>
      </p:sp>
      <p:sp>
        <p:nvSpPr>
          <p:cNvPr id="4" name="Footer Placeholder 3">
            <a:extLst>
              <a:ext uri="{FF2B5EF4-FFF2-40B4-BE49-F238E27FC236}">
                <a16:creationId xmlns:a16="http://schemas.microsoft.com/office/drawing/2014/main" xmlns="" id="{E30FCF9C-E40A-46C1-BA19-D31D901DD21E}"/>
              </a:ext>
            </a:extLst>
          </p:cNvPr>
          <p:cNvSpPr>
            <a:spLocks noGrp="1"/>
          </p:cNvSpPr>
          <p:nvPr>
            <p:ph type="ftr" sz="quarter" idx="11"/>
          </p:nvPr>
        </p:nvSpPr>
        <p:spPr>
          <a:xfrm>
            <a:off x="1273215" y="6176964"/>
            <a:ext cx="9329195" cy="544512"/>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F3F6349D-9B28-4CFB-8439-BB378A756B5D}"/>
              </a:ext>
            </a:extLst>
          </p:cNvPr>
          <p:cNvSpPr>
            <a:spLocks noGrp="1"/>
          </p:cNvSpPr>
          <p:nvPr>
            <p:ph type="sldNum" sz="quarter" idx="12"/>
          </p:nvPr>
        </p:nvSpPr>
        <p:spPr/>
        <p:txBody>
          <a:bodyPr/>
          <a:lstStyle/>
          <a:p>
            <a:fld id="{EC4DE381-C644-40C4-9890-DBDEE052CDAF}" type="slidenum">
              <a:rPr lang="en-JM" smtClean="0"/>
              <a:t>33</a:t>
            </a:fld>
            <a:endParaRPr lang="en-JM" dirty="0"/>
          </a:p>
        </p:txBody>
      </p:sp>
    </p:spTree>
    <p:extLst>
      <p:ext uri="{BB962C8B-B14F-4D97-AF65-F5344CB8AC3E}">
        <p14:creationId xmlns:p14="http://schemas.microsoft.com/office/powerpoint/2010/main" val="37789751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178DE1-AACA-46AA-9A7E-A32496583404}"/>
              </a:ext>
            </a:extLst>
          </p:cNvPr>
          <p:cNvSpPr>
            <a:spLocks noGrp="1"/>
          </p:cNvSpPr>
          <p:nvPr>
            <p:ph type="title"/>
          </p:nvPr>
        </p:nvSpPr>
        <p:spPr>
          <a:xfrm>
            <a:off x="838200" y="75235"/>
            <a:ext cx="10515600" cy="1615453"/>
          </a:xfrm>
        </p:spPr>
        <p:txBody>
          <a:bodyPr>
            <a:noAutofit/>
          </a:bodyPr>
          <a:lstStyle/>
          <a:p>
            <a:r>
              <a:rPr lang="en-JM" sz="4000" b="1" dirty="0">
                <a:latin typeface="Garamond" panose="02020404030301010803" pitchFamily="18" charset="0"/>
                <a:cs typeface="Times New Roman" panose="02020603050405020304" pitchFamily="18" charset="0"/>
              </a:rPr>
              <a:t>Summary – key elements of CBC capacity in HE – Jamaica and Canada</a:t>
            </a:r>
          </a:p>
        </p:txBody>
      </p:sp>
      <p:sp>
        <p:nvSpPr>
          <p:cNvPr id="3" name="Content Placeholder 2">
            <a:extLst>
              <a:ext uri="{FF2B5EF4-FFF2-40B4-BE49-F238E27FC236}">
                <a16:creationId xmlns:a16="http://schemas.microsoft.com/office/drawing/2014/main" xmlns="" id="{0BE032AB-4942-43D2-876A-B8B375C40B49}"/>
              </a:ext>
            </a:extLst>
          </p:cNvPr>
          <p:cNvSpPr>
            <a:spLocks noGrp="1"/>
          </p:cNvSpPr>
          <p:nvPr>
            <p:ph idx="1"/>
          </p:nvPr>
        </p:nvSpPr>
        <p:spPr>
          <a:xfrm>
            <a:off x="838200" y="1649392"/>
            <a:ext cx="10308220" cy="4620169"/>
          </a:xfrm>
        </p:spPr>
        <p:txBody>
          <a:bodyPr>
            <a:normAutofit fontScale="77500" lnSpcReduction="20000"/>
          </a:bodyPr>
          <a:lstStyle/>
          <a:p>
            <a:r>
              <a:rPr lang="en-JM" sz="3600" dirty="0">
                <a:latin typeface="Times New Roman" panose="02020603050405020304" pitchFamily="18" charset="0"/>
                <a:cs typeface="Times New Roman" panose="02020603050405020304" pitchFamily="18" charset="0"/>
              </a:rPr>
              <a:t>Organization culture</a:t>
            </a:r>
          </a:p>
          <a:p>
            <a:pPr lvl="1"/>
            <a:r>
              <a:rPr lang="en-JM" sz="3200" dirty="0">
                <a:latin typeface="Times New Roman" panose="02020603050405020304" pitchFamily="18" charset="0"/>
                <a:cs typeface="Times New Roman" panose="02020603050405020304" pitchFamily="18" charset="0"/>
              </a:rPr>
              <a:t>Strategy/institutional commitment/interest </a:t>
            </a:r>
          </a:p>
          <a:p>
            <a:pPr lvl="1"/>
            <a:r>
              <a:rPr lang="en-JM" sz="3200" dirty="0">
                <a:latin typeface="Times New Roman" panose="02020603050405020304" pitchFamily="18" charset="0"/>
                <a:cs typeface="Times New Roman" panose="02020603050405020304" pitchFamily="18" charset="0"/>
              </a:rPr>
              <a:t>Resources</a:t>
            </a:r>
          </a:p>
          <a:p>
            <a:pPr lvl="2"/>
            <a:r>
              <a:rPr lang="en-JM" sz="2800" dirty="0">
                <a:latin typeface="Times New Roman" panose="02020603050405020304" pitchFamily="18" charset="0"/>
                <a:cs typeface="Times New Roman" panose="02020603050405020304" pitchFamily="18" charset="0"/>
              </a:rPr>
              <a:t>Staffing</a:t>
            </a:r>
          </a:p>
          <a:p>
            <a:pPr lvl="2"/>
            <a:r>
              <a:rPr lang="en-JM" sz="2800" dirty="0">
                <a:latin typeface="Times New Roman" panose="02020603050405020304" pitchFamily="18" charset="0"/>
                <a:cs typeface="Times New Roman" panose="02020603050405020304" pitchFamily="18" charset="0"/>
              </a:rPr>
              <a:t>Financial resources</a:t>
            </a:r>
          </a:p>
          <a:p>
            <a:pPr lvl="2"/>
            <a:r>
              <a:rPr lang="en-JM" sz="2800" dirty="0">
                <a:latin typeface="Times New Roman" panose="02020603050405020304" pitchFamily="18" charset="0"/>
                <a:cs typeface="Times New Roman" panose="02020603050405020304" pitchFamily="18" charset="0"/>
              </a:rPr>
              <a:t>Research grants and opportunities</a:t>
            </a:r>
          </a:p>
          <a:p>
            <a:pPr lvl="2"/>
            <a:r>
              <a:rPr lang="en-JM" sz="2800" dirty="0">
                <a:latin typeface="Times New Roman" panose="02020603050405020304" pitchFamily="18" charset="0"/>
                <a:cs typeface="Times New Roman" panose="02020603050405020304" pitchFamily="18" charset="0"/>
              </a:rPr>
              <a:t>Implementation</a:t>
            </a:r>
          </a:p>
          <a:p>
            <a:pPr lvl="1"/>
            <a:r>
              <a:rPr lang="en-JM" sz="3200" dirty="0">
                <a:latin typeface="Times New Roman" panose="02020603050405020304" pitchFamily="18" charset="0"/>
                <a:cs typeface="Times New Roman" panose="02020603050405020304" pitchFamily="18" charset="0"/>
              </a:rPr>
              <a:t>Communication</a:t>
            </a:r>
          </a:p>
          <a:p>
            <a:pPr lvl="1"/>
            <a:r>
              <a:rPr lang="en-JM" sz="3200" dirty="0">
                <a:latin typeface="Times New Roman" panose="02020603050405020304" pitchFamily="18" charset="0"/>
                <a:cs typeface="Times New Roman" panose="02020603050405020304" pitchFamily="18" charset="0"/>
              </a:rPr>
              <a:t>Marketing</a:t>
            </a:r>
          </a:p>
          <a:p>
            <a:pPr lvl="1"/>
            <a:r>
              <a:rPr lang="en-JM" sz="3200" dirty="0">
                <a:latin typeface="Times New Roman" panose="02020603050405020304" pitchFamily="18" charset="0"/>
                <a:cs typeface="Times New Roman" panose="02020603050405020304" pitchFamily="18" charset="0"/>
              </a:rPr>
              <a:t>Partnership-building (internal and external)</a:t>
            </a:r>
          </a:p>
          <a:p>
            <a:r>
              <a:rPr lang="en-JM" sz="3600" dirty="0">
                <a:latin typeface="Times New Roman" panose="02020603050405020304" pitchFamily="18" charset="0"/>
                <a:cs typeface="Times New Roman" panose="02020603050405020304" pitchFamily="18" charset="0"/>
              </a:rPr>
              <a:t>Networks</a:t>
            </a:r>
          </a:p>
          <a:p>
            <a:r>
              <a:rPr lang="en-JM" sz="3600" dirty="0">
                <a:latin typeface="Times New Roman" panose="02020603050405020304" pitchFamily="18" charset="0"/>
                <a:cs typeface="Times New Roman" panose="02020603050405020304" pitchFamily="18" charset="0"/>
              </a:rPr>
              <a:t>Some key stakeholders – students, faculty, international directors</a:t>
            </a:r>
          </a:p>
          <a:p>
            <a:r>
              <a:rPr lang="en-JM" sz="3600" dirty="0">
                <a:latin typeface="Times New Roman" panose="02020603050405020304" pitchFamily="18" charset="0"/>
                <a:cs typeface="Times New Roman" panose="02020603050405020304" pitchFamily="18" charset="0"/>
              </a:rPr>
              <a:t>Academic innovation and collaborative research.</a:t>
            </a:r>
          </a:p>
          <a:p>
            <a:endParaRPr lang="en-JM" dirty="0"/>
          </a:p>
        </p:txBody>
      </p:sp>
      <p:sp>
        <p:nvSpPr>
          <p:cNvPr id="4" name="Footer Placeholder 3">
            <a:extLst>
              <a:ext uri="{FF2B5EF4-FFF2-40B4-BE49-F238E27FC236}">
                <a16:creationId xmlns:a16="http://schemas.microsoft.com/office/drawing/2014/main" xmlns="" id="{A49BD56D-098F-497B-9C58-41D49AD57481}"/>
              </a:ext>
            </a:extLst>
          </p:cNvPr>
          <p:cNvSpPr>
            <a:spLocks noGrp="1"/>
          </p:cNvSpPr>
          <p:nvPr>
            <p:ph type="ftr" sz="quarter" idx="11"/>
          </p:nvPr>
        </p:nvSpPr>
        <p:spPr>
          <a:xfrm>
            <a:off x="1186405" y="6269562"/>
            <a:ext cx="9606987" cy="451914"/>
          </a:xfrm>
        </p:spPr>
        <p:txBody>
          <a:bodyPr/>
          <a:lstStyle/>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9322BE50-DBC4-4755-8744-AC494250D487}"/>
              </a:ext>
            </a:extLst>
          </p:cNvPr>
          <p:cNvSpPr>
            <a:spLocks noGrp="1"/>
          </p:cNvSpPr>
          <p:nvPr>
            <p:ph type="sldNum" sz="quarter" idx="12"/>
          </p:nvPr>
        </p:nvSpPr>
        <p:spPr/>
        <p:txBody>
          <a:bodyPr/>
          <a:lstStyle/>
          <a:p>
            <a:fld id="{EC4DE381-C644-40C4-9890-DBDEE052CDAF}" type="slidenum">
              <a:rPr lang="en-JM" smtClean="0"/>
              <a:t>34</a:t>
            </a:fld>
            <a:endParaRPr lang="en-JM"/>
          </a:p>
        </p:txBody>
      </p:sp>
    </p:spTree>
    <p:extLst>
      <p:ext uri="{BB962C8B-B14F-4D97-AF65-F5344CB8AC3E}">
        <p14:creationId xmlns:p14="http://schemas.microsoft.com/office/powerpoint/2010/main" val="21768585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9BB65A-944D-4530-812A-9F1C798F89CE}"/>
              </a:ext>
            </a:extLst>
          </p:cNvPr>
          <p:cNvSpPr>
            <a:spLocks noGrp="1"/>
          </p:cNvSpPr>
          <p:nvPr>
            <p:ph type="title"/>
          </p:nvPr>
        </p:nvSpPr>
        <p:spPr>
          <a:xfrm>
            <a:off x="936584" y="2103437"/>
            <a:ext cx="10515600" cy="1325563"/>
          </a:xfrm>
        </p:spPr>
        <p:txBody>
          <a:bodyPr/>
          <a:lstStyle/>
          <a:p>
            <a:pPr algn="ctr"/>
            <a:r>
              <a:rPr lang="en-JM" dirty="0">
                <a:latin typeface="Times New Roman" panose="02020603050405020304" pitchFamily="18" charset="0"/>
                <a:cs typeface="Times New Roman" panose="02020603050405020304" pitchFamily="18" charset="0"/>
              </a:rPr>
              <a:t>Questions?</a:t>
            </a:r>
          </a:p>
        </p:txBody>
      </p:sp>
      <p:sp>
        <p:nvSpPr>
          <p:cNvPr id="3" name="Footer Placeholder 2">
            <a:extLst>
              <a:ext uri="{FF2B5EF4-FFF2-40B4-BE49-F238E27FC236}">
                <a16:creationId xmlns:a16="http://schemas.microsoft.com/office/drawing/2014/main" xmlns="" id="{F97EF2D2-FC82-4322-A10B-D81EE5E2D629}"/>
              </a:ext>
            </a:extLst>
          </p:cNvPr>
          <p:cNvSpPr>
            <a:spLocks noGrp="1"/>
          </p:cNvSpPr>
          <p:nvPr>
            <p:ph type="ftr" sz="quarter" idx="11"/>
          </p:nvPr>
        </p:nvSpPr>
        <p:spPr>
          <a:xfrm>
            <a:off x="1469985" y="6094072"/>
            <a:ext cx="9074552" cy="627404"/>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4" name="Slide Number Placeholder 3">
            <a:extLst>
              <a:ext uri="{FF2B5EF4-FFF2-40B4-BE49-F238E27FC236}">
                <a16:creationId xmlns:a16="http://schemas.microsoft.com/office/drawing/2014/main" xmlns="" id="{AE9D424F-CCBB-4061-A308-A24456364138}"/>
              </a:ext>
            </a:extLst>
          </p:cNvPr>
          <p:cNvSpPr>
            <a:spLocks noGrp="1"/>
          </p:cNvSpPr>
          <p:nvPr>
            <p:ph type="sldNum" sz="quarter" idx="12"/>
          </p:nvPr>
        </p:nvSpPr>
        <p:spPr/>
        <p:txBody>
          <a:bodyPr/>
          <a:lstStyle/>
          <a:p>
            <a:fld id="{EC4DE381-C644-40C4-9890-DBDEE052CDAF}" type="slidenum">
              <a:rPr lang="en-JM" smtClean="0"/>
              <a:t>35</a:t>
            </a:fld>
            <a:endParaRPr lang="en-JM" dirty="0"/>
          </a:p>
        </p:txBody>
      </p:sp>
    </p:spTree>
    <p:extLst>
      <p:ext uri="{BB962C8B-B14F-4D97-AF65-F5344CB8AC3E}">
        <p14:creationId xmlns:p14="http://schemas.microsoft.com/office/powerpoint/2010/main" val="1161121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6F24D6-7540-4287-821E-2A1CD4B3CE3B}"/>
              </a:ext>
            </a:extLst>
          </p:cNvPr>
          <p:cNvSpPr>
            <a:spLocks noGrp="1"/>
          </p:cNvSpPr>
          <p:nvPr>
            <p:ph type="title"/>
          </p:nvPr>
        </p:nvSpPr>
        <p:spPr>
          <a:xfrm>
            <a:off x="838200" y="318826"/>
            <a:ext cx="10515600" cy="1325563"/>
          </a:xfrm>
        </p:spPr>
        <p:txBody>
          <a:bodyPr/>
          <a:lstStyle/>
          <a:p>
            <a:pPr algn="ctr"/>
            <a:r>
              <a:rPr lang="en-JM" b="1" dirty="0">
                <a:latin typeface="Garamond" panose="02020404030301010803" pitchFamily="18" charset="0"/>
                <a:cs typeface="Times New Roman" panose="02020603050405020304" pitchFamily="18" charset="0"/>
              </a:rPr>
              <a:t>Definitions</a:t>
            </a:r>
          </a:p>
        </p:txBody>
      </p:sp>
      <p:sp>
        <p:nvSpPr>
          <p:cNvPr id="3" name="Content Placeholder 2">
            <a:extLst>
              <a:ext uri="{FF2B5EF4-FFF2-40B4-BE49-F238E27FC236}">
                <a16:creationId xmlns:a16="http://schemas.microsoft.com/office/drawing/2014/main" xmlns="" id="{4C99DE4A-7C64-45AF-88D5-C2C2D2F7E7B8}"/>
              </a:ext>
            </a:extLst>
          </p:cNvPr>
          <p:cNvSpPr>
            <a:spLocks noGrp="1"/>
          </p:cNvSpPr>
          <p:nvPr>
            <p:ph idx="1"/>
          </p:nvPr>
        </p:nvSpPr>
        <p:spPr>
          <a:xfrm>
            <a:off x="838200" y="1348451"/>
            <a:ext cx="10667035" cy="5007898"/>
          </a:xfrm>
        </p:spPr>
        <p:txBody>
          <a:bodyPr>
            <a:noAutofit/>
          </a:bodyPr>
          <a:lstStyle/>
          <a:p>
            <a:r>
              <a:rPr lang="en-JM" sz="3200" u="sng" dirty="0">
                <a:latin typeface="Garamond" panose="02020404030301010803" pitchFamily="18" charset="0"/>
                <a:ea typeface="Calibri" panose="020F0502020204030204" pitchFamily="34" charset="0"/>
              </a:rPr>
              <a:t>Higher education institutions (HEIs) </a:t>
            </a:r>
            <a:r>
              <a:rPr lang="en-JM" sz="3200" dirty="0">
                <a:latin typeface="Garamond" panose="02020404030301010803" pitchFamily="18" charset="0"/>
                <a:ea typeface="Calibri" panose="020F0502020204030204" pitchFamily="34" charset="0"/>
              </a:rPr>
              <a:t>– post-secondary or tertiary level providers of college or university education leading to a degree.</a:t>
            </a:r>
          </a:p>
          <a:p>
            <a:r>
              <a:rPr lang="en-JM" sz="3200" u="sng" dirty="0">
                <a:latin typeface="Garamond" panose="02020404030301010803" pitchFamily="18" charset="0"/>
                <a:ea typeface="Calibri" panose="020F0502020204030204" pitchFamily="34" charset="0"/>
              </a:rPr>
              <a:t>Cross-border collaboration (CBC) </a:t>
            </a:r>
            <a:r>
              <a:rPr lang="en-JM" sz="3200" dirty="0">
                <a:latin typeface="Garamond" panose="02020404030301010803" pitchFamily="18" charset="0"/>
                <a:ea typeface="Calibri" panose="020F0502020204030204" pitchFamily="34" charset="0"/>
              </a:rPr>
              <a:t>refers to processes and activities between two or more HEIs located in different national jurisdictions, which enable mutually agreed commercial or non-commercial cross-border higher education (</a:t>
            </a:r>
            <a:r>
              <a:rPr lang="en-JM" sz="3200" dirty="0" err="1">
                <a:latin typeface="Garamond" panose="02020404030301010803" pitchFamily="18" charset="0"/>
                <a:ea typeface="Calibri" panose="020F0502020204030204" pitchFamily="34" charset="0"/>
              </a:rPr>
              <a:t>CBHE</a:t>
            </a:r>
            <a:r>
              <a:rPr lang="en-JM" sz="3200" dirty="0">
                <a:latin typeface="Garamond" panose="02020404030301010803" pitchFamily="18" charset="0"/>
                <a:ea typeface="Calibri" panose="020F0502020204030204" pitchFamily="34" charset="0"/>
              </a:rPr>
              <a:t>) – transnational education (</a:t>
            </a:r>
            <a:r>
              <a:rPr lang="en-JM" sz="3200" dirty="0" err="1">
                <a:latin typeface="Garamond" panose="02020404030301010803" pitchFamily="18" charset="0"/>
                <a:ea typeface="Calibri" panose="020F0502020204030204" pitchFamily="34" charset="0"/>
              </a:rPr>
              <a:t>TNE</a:t>
            </a:r>
            <a:r>
              <a:rPr lang="en-JM" sz="3200" dirty="0">
                <a:latin typeface="Garamond" panose="02020404030301010803" pitchFamily="18" charset="0"/>
                <a:ea typeface="Calibri" panose="020F0502020204030204" pitchFamily="34" charset="0"/>
              </a:rPr>
              <a:t>), offshore, borderless.</a:t>
            </a:r>
          </a:p>
          <a:p>
            <a:r>
              <a:rPr lang="en-JM" sz="3200" u="sng" dirty="0">
                <a:latin typeface="Garamond" panose="02020404030301010803" pitchFamily="18" charset="0"/>
                <a:cs typeface="Times New Roman" panose="02020603050405020304" pitchFamily="18" charset="0"/>
              </a:rPr>
              <a:t>CBC capacity </a:t>
            </a:r>
            <a:r>
              <a:rPr lang="en-JM" sz="3200" dirty="0">
                <a:latin typeface="Garamond" panose="02020404030301010803" pitchFamily="18" charset="0"/>
                <a:cs typeface="Times New Roman" panose="02020603050405020304" pitchFamily="18" charset="0"/>
              </a:rPr>
              <a:t>is defined as ability, preparedness, and readiness to produce and participate effectively in CBC.</a:t>
            </a:r>
          </a:p>
        </p:txBody>
      </p:sp>
      <p:sp>
        <p:nvSpPr>
          <p:cNvPr id="4" name="Footer Placeholder 3">
            <a:extLst>
              <a:ext uri="{FF2B5EF4-FFF2-40B4-BE49-F238E27FC236}">
                <a16:creationId xmlns:a16="http://schemas.microsoft.com/office/drawing/2014/main" xmlns="" id="{5DD3A83A-7456-43ED-87F3-AB929CEB168D}"/>
              </a:ext>
            </a:extLst>
          </p:cNvPr>
          <p:cNvSpPr>
            <a:spLocks noGrp="1"/>
          </p:cNvSpPr>
          <p:nvPr>
            <p:ph type="ftr" sz="quarter" idx="11"/>
          </p:nvPr>
        </p:nvSpPr>
        <p:spPr>
          <a:xfrm>
            <a:off x="1226915" y="6176964"/>
            <a:ext cx="9387069" cy="544512"/>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D6D12826-95E0-457E-AE67-80BD15C9A4A8}"/>
              </a:ext>
            </a:extLst>
          </p:cNvPr>
          <p:cNvSpPr>
            <a:spLocks noGrp="1"/>
          </p:cNvSpPr>
          <p:nvPr>
            <p:ph type="sldNum" sz="quarter" idx="12"/>
          </p:nvPr>
        </p:nvSpPr>
        <p:spPr/>
        <p:txBody>
          <a:bodyPr/>
          <a:lstStyle/>
          <a:p>
            <a:fld id="{EC4DE381-C644-40C4-9890-DBDEE052CDAF}" type="slidenum">
              <a:rPr lang="en-JM" smtClean="0"/>
              <a:t>4</a:t>
            </a:fld>
            <a:endParaRPr lang="en-JM" dirty="0"/>
          </a:p>
        </p:txBody>
      </p:sp>
    </p:spTree>
    <p:extLst>
      <p:ext uri="{BB962C8B-B14F-4D97-AF65-F5344CB8AC3E}">
        <p14:creationId xmlns:p14="http://schemas.microsoft.com/office/powerpoint/2010/main" val="3384228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AE90B5-4E57-4DE1-ACCF-51426A33717F}"/>
              </a:ext>
            </a:extLst>
          </p:cNvPr>
          <p:cNvSpPr>
            <a:spLocks noGrp="1"/>
          </p:cNvSpPr>
          <p:nvPr>
            <p:ph type="title"/>
          </p:nvPr>
        </p:nvSpPr>
        <p:spPr/>
        <p:txBody>
          <a:bodyPr/>
          <a:lstStyle/>
          <a:p>
            <a:pPr algn="ctr"/>
            <a:r>
              <a:rPr lang="en-JM" b="1" dirty="0">
                <a:latin typeface="Garamond" panose="02020404030301010803" pitchFamily="18" charset="0"/>
                <a:cs typeface="Times New Roman" panose="02020603050405020304" pitchFamily="18" charset="0"/>
              </a:rPr>
              <a:t>Outline</a:t>
            </a:r>
          </a:p>
        </p:txBody>
      </p:sp>
      <p:sp>
        <p:nvSpPr>
          <p:cNvPr id="3" name="Content Placeholder 2">
            <a:extLst>
              <a:ext uri="{FF2B5EF4-FFF2-40B4-BE49-F238E27FC236}">
                <a16:creationId xmlns:a16="http://schemas.microsoft.com/office/drawing/2014/main" xmlns="" id="{63905741-74B1-4E0A-82F7-B418830AA75B}"/>
              </a:ext>
            </a:extLst>
          </p:cNvPr>
          <p:cNvSpPr>
            <a:spLocks noGrp="1"/>
          </p:cNvSpPr>
          <p:nvPr>
            <p:ph idx="1"/>
          </p:nvPr>
        </p:nvSpPr>
        <p:spPr>
          <a:xfrm>
            <a:off x="838200" y="1690688"/>
            <a:ext cx="10515600" cy="4665662"/>
          </a:xfrm>
        </p:spPr>
        <p:txBody>
          <a:bodyPr>
            <a:normAutofit lnSpcReduction="10000"/>
          </a:bodyPr>
          <a:lstStyle/>
          <a:p>
            <a:pPr marL="514350" indent="-514350">
              <a:buFont typeface="+mj-lt"/>
              <a:buAutoNum type="arabicPeriod"/>
            </a:pPr>
            <a:r>
              <a:rPr lang="en-JM" sz="3600" dirty="0">
                <a:latin typeface="Garamond" panose="02020404030301010803" pitchFamily="18" charset="0"/>
                <a:cs typeface="Times New Roman" panose="02020603050405020304" pitchFamily="18" charset="0"/>
              </a:rPr>
              <a:t>Preamble</a:t>
            </a:r>
            <a:endParaRPr lang="en-JM" sz="3600" b="1" i="1" dirty="0">
              <a:solidFill>
                <a:srgbClr val="FF0000"/>
              </a:solidFill>
              <a:latin typeface="Garamond" panose="02020404030301010803" pitchFamily="18" charset="0"/>
              <a:cs typeface="Times New Roman" panose="02020603050405020304" pitchFamily="18" charset="0"/>
            </a:endParaRPr>
          </a:p>
          <a:p>
            <a:pPr marL="514350" indent="-514350">
              <a:buFont typeface="+mj-lt"/>
              <a:buAutoNum type="arabicPeriod"/>
            </a:pPr>
            <a:r>
              <a:rPr lang="en-JM" sz="3600" dirty="0">
                <a:latin typeface="Garamond" panose="02020404030301010803" pitchFamily="18" charset="0"/>
                <a:cs typeface="Times New Roman" panose="02020603050405020304" pitchFamily="18" charset="0"/>
              </a:rPr>
              <a:t>Research Question</a:t>
            </a:r>
          </a:p>
          <a:p>
            <a:pPr marL="514350" indent="-514350">
              <a:buFont typeface="+mj-lt"/>
              <a:buAutoNum type="arabicPeriod"/>
            </a:pPr>
            <a:r>
              <a:rPr lang="en-JM" sz="3600" b="1" dirty="0">
                <a:latin typeface="Garamond" panose="02020404030301010803" pitchFamily="18" charset="0"/>
                <a:cs typeface="Times New Roman" panose="02020603050405020304" pitchFamily="18" charset="0"/>
              </a:rPr>
              <a:t>Introduction</a:t>
            </a:r>
          </a:p>
          <a:p>
            <a:pPr marL="514350" indent="-514350">
              <a:buFont typeface="+mj-lt"/>
              <a:buAutoNum type="arabicPeriod"/>
            </a:pPr>
            <a:r>
              <a:rPr lang="en-JM" sz="3600" dirty="0">
                <a:latin typeface="Garamond" panose="02020404030301010803" pitchFamily="18" charset="0"/>
                <a:cs typeface="Times New Roman" panose="02020603050405020304" pitchFamily="18" charset="0"/>
              </a:rPr>
              <a:t>Conceptual Framework</a:t>
            </a:r>
          </a:p>
          <a:p>
            <a:pPr marL="514350" indent="-514350">
              <a:buFont typeface="+mj-lt"/>
              <a:buAutoNum type="arabicPeriod"/>
            </a:pPr>
            <a:r>
              <a:rPr lang="en-JM" sz="3600" dirty="0">
                <a:latin typeface="Garamond" panose="02020404030301010803" pitchFamily="18" charset="0"/>
                <a:cs typeface="Times New Roman" panose="02020603050405020304" pitchFamily="18" charset="0"/>
              </a:rPr>
              <a:t>Review of Literature</a:t>
            </a:r>
          </a:p>
          <a:p>
            <a:pPr marL="514350" indent="-514350">
              <a:buFont typeface="+mj-lt"/>
              <a:buAutoNum type="arabicPeriod"/>
            </a:pPr>
            <a:r>
              <a:rPr lang="en-JM" sz="3600" dirty="0">
                <a:latin typeface="Garamond" panose="02020404030301010803" pitchFamily="18" charset="0"/>
                <a:cs typeface="Times New Roman" panose="02020603050405020304" pitchFamily="18" charset="0"/>
              </a:rPr>
              <a:t>Method</a:t>
            </a:r>
          </a:p>
          <a:p>
            <a:pPr marL="514350" indent="-514350">
              <a:buFont typeface="+mj-lt"/>
              <a:buAutoNum type="arabicPeriod"/>
            </a:pPr>
            <a:r>
              <a:rPr lang="en-JM" sz="3600" dirty="0">
                <a:latin typeface="Garamond" panose="02020404030301010803" pitchFamily="18" charset="0"/>
                <a:cs typeface="Times New Roman" panose="02020603050405020304" pitchFamily="18" charset="0"/>
              </a:rPr>
              <a:t>Preliminary Findings</a:t>
            </a:r>
          </a:p>
          <a:p>
            <a:pPr marL="514350" indent="-514350">
              <a:buFont typeface="+mj-lt"/>
              <a:buAutoNum type="arabicPeriod"/>
            </a:pPr>
            <a:r>
              <a:rPr lang="en-JM" sz="3600" dirty="0">
                <a:latin typeface="Garamond" panose="02020404030301010803" pitchFamily="18" charset="0"/>
                <a:cs typeface="Times New Roman" panose="02020603050405020304" pitchFamily="18" charset="0"/>
              </a:rPr>
              <a:t>Discussion</a:t>
            </a:r>
          </a:p>
          <a:p>
            <a:pPr marL="0" indent="0">
              <a:buNone/>
            </a:pPr>
            <a:endParaRPr lang="en-JM" dirty="0">
              <a:latin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xmlns="" id="{7ABD8B99-0233-4E5A-A0DD-2B0C9B2A3B49}"/>
              </a:ext>
            </a:extLst>
          </p:cNvPr>
          <p:cNvSpPr>
            <a:spLocks noGrp="1"/>
          </p:cNvSpPr>
          <p:nvPr>
            <p:ph type="ftr" sz="quarter" idx="11"/>
          </p:nvPr>
        </p:nvSpPr>
        <p:spPr>
          <a:xfrm>
            <a:off x="1105382" y="6209818"/>
            <a:ext cx="9763246" cy="511657"/>
          </a:xfrm>
        </p:spPr>
        <p:txBody>
          <a:bodyPr/>
          <a:lstStyle/>
          <a:p>
            <a:endParaRPr lang="en-JM" dirty="0">
              <a:latin typeface="Times New Roman" panose="02020603050405020304" pitchFamily="18" charset="0"/>
              <a:cs typeface="Times New Roman" panose="02020603050405020304" pitchFamily="18" charset="0"/>
            </a:endParaRPr>
          </a:p>
          <a:p>
            <a:r>
              <a:rPr lang="en-US" dirty="0"/>
              <a:t>Claire E. Sutherland, EdD, ACHEA 18</a:t>
            </a:r>
            <a:r>
              <a:rPr lang="en-US" baseline="30000" dirty="0"/>
              <a:t>th</a:t>
            </a:r>
            <a:r>
              <a:rPr lang="en-US" dirty="0"/>
              <a:t> Annual Conference, Negril, Jamaica, July 12, 2019</a:t>
            </a:r>
          </a:p>
        </p:txBody>
      </p:sp>
      <p:sp>
        <p:nvSpPr>
          <p:cNvPr id="5" name="Slide Number Placeholder 4">
            <a:extLst>
              <a:ext uri="{FF2B5EF4-FFF2-40B4-BE49-F238E27FC236}">
                <a16:creationId xmlns:a16="http://schemas.microsoft.com/office/drawing/2014/main" xmlns="" id="{61307E5A-BE1D-48A8-A137-A706B74D41B7}"/>
              </a:ext>
            </a:extLst>
          </p:cNvPr>
          <p:cNvSpPr>
            <a:spLocks noGrp="1"/>
          </p:cNvSpPr>
          <p:nvPr>
            <p:ph type="sldNum" sz="quarter" idx="12"/>
          </p:nvPr>
        </p:nvSpPr>
        <p:spPr/>
        <p:txBody>
          <a:bodyPr/>
          <a:lstStyle/>
          <a:p>
            <a:fld id="{EC4DE381-C644-40C4-9890-DBDEE052CDAF}" type="slidenum">
              <a:rPr lang="en-JM" smtClean="0"/>
              <a:t>5</a:t>
            </a:fld>
            <a:endParaRPr lang="en-JM" dirty="0"/>
          </a:p>
        </p:txBody>
      </p:sp>
    </p:spTree>
    <p:extLst>
      <p:ext uri="{BB962C8B-B14F-4D97-AF65-F5344CB8AC3E}">
        <p14:creationId xmlns:p14="http://schemas.microsoft.com/office/powerpoint/2010/main" val="2140475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074B78-87A6-41D8-BEAE-044B53359491}"/>
              </a:ext>
            </a:extLst>
          </p:cNvPr>
          <p:cNvSpPr>
            <a:spLocks noGrp="1"/>
          </p:cNvSpPr>
          <p:nvPr>
            <p:ph type="title"/>
          </p:nvPr>
        </p:nvSpPr>
        <p:spPr/>
        <p:txBody>
          <a:bodyPr/>
          <a:lstStyle/>
          <a:p>
            <a:pPr algn="ctr"/>
            <a:r>
              <a:rPr lang="en-JM" b="1" dirty="0">
                <a:latin typeface="Garamond" panose="02020404030301010803" pitchFamily="18" charset="0"/>
                <a:cs typeface="Times New Roman" panose="02020603050405020304" pitchFamily="18" charset="0"/>
              </a:rPr>
              <a:t>Introduction - Background</a:t>
            </a:r>
          </a:p>
        </p:txBody>
      </p:sp>
      <p:sp>
        <p:nvSpPr>
          <p:cNvPr id="3" name="Content Placeholder 2">
            <a:extLst>
              <a:ext uri="{FF2B5EF4-FFF2-40B4-BE49-F238E27FC236}">
                <a16:creationId xmlns:a16="http://schemas.microsoft.com/office/drawing/2014/main" xmlns="" id="{39E10F21-7054-4A01-BE73-1F0BF494B901}"/>
              </a:ext>
            </a:extLst>
          </p:cNvPr>
          <p:cNvSpPr>
            <a:spLocks noGrp="1"/>
          </p:cNvSpPr>
          <p:nvPr>
            <p:ph idx="1"/>
          </p:nvPr>
        </p:nvSpPr>
        <p:spPr>
          <a:xfrm>
            <a:off x="838200" y="1510496"/>
            <a:ext cx="10515600" cy="4845853"/>
          </a:xfrm>
        </p:spPr>
        <p:txBody>
          <a:bodyPr>
            <a:noAutofit/>
          </a:bodyPr>
          <a:lstStyle/>
          <a:p>
            <a:r>
              <a:rPr lang="en-JM" sz="2600" dirty="0">
                <a:latin typeface="Garamond" panose="02020404030301010803" pitchFamily="18" charset="0"/>
                <a:ea typeface="Calibri" panose="020F0502020204030204" pitchFamily="34" charset="0"/>
              </a:rPr>
              <a:t>Globalisation – opportunities and tensions for developing countries (see Stiglitz, 2002 and Bhagwati, 2004 for both sides of the debate).</a:t>
            </a:r>
          </a:p>
          <a:p>
            <a:r>
              <a:rPr lang="en-JM" sz="2600" dirty="0">
                <a:latin typeface="Garamond" panose="02020404030301010803" pitchFamily="18" charset="0"/>
                <a:ea typeface="Calibri" panose="020F0502020204030204" pitchFamily="34" charset="0"/>
              </a:rPr>
              <a:t>Continues to influence geo-political world trade discussions – General Agreement in Trade in Services (GATS) and Trade-Related Aspects of Intellectual Property Rights (TRIPS)</a:t>
            </a:r>
          </a:p>
          <a:p>
            <a:r>
              <a:rPr lang="en-JM" sz="2600" dirty="0">
                <a:latin typeface="Garamond" panose="02020404030301010803" pitchFamily="18" charset="0"/>
                <a:ea typeface="Calibri" panose="020F0502020204030204" pitchFamily="34" charset="0"/>
              </a:rPr>
              <a:t>Jamaica and Canada – long history of bilateral relations.</a:t>
            </a:r>
          </a:p>
          <a:p>
            <a:r>
              <a:rPr lang="en-JM" sz="2600" dirty="0">
                <a:latin typeface="Garamond" panose="02020404030301010803" pitchFamily="18" charset="0"/>
                <a:cs typeface="Times New Roman" panose="02020603050405020304" pitchFamily="18" charset="0"/>
              </a:rPr>
              <a:t>Asymmetries - 2017 KOF Globalisation Index – Canada ranked 11</a:t>
            </a:r>
            <a:r>
              <a:rPr lang="en-JM" sz="2600" baseline="30000" dirty="0">
                <a:latin typeface="Garamond" panose="02020404030301010803" pitchFamily="18" charset="0"/>
                <a:cs typeface="Times New Roman" panose="02020603050405020304" pitchFamily="18" charset="0"/>
              </a:rPr>
              <a:t>th</a:t>
            </a:r>
            <a:r>
              <a:rPr lang="en-JM" sz="2600" dirty="0">
                <a:latin typeface="Garamond" panose="02020404030301010803" pitchFamily="18" charset="0"/>
                <a:cs typeface="Times New Roman" panose="02020603050405020304" pitchFamily="18" charset="0"/>
              </a:rPr>
              <a:t> in the world with score of 85.61, and Jamaica ranked 85</a:t>
            </a:r>
            <a:r>
              <a:rPr lang="en-JM" sz="2600" baseline="30000" dirty="0">
                <a:latin typeface="Garamond" panose="02020404030301010803" pitchFamily="18" charset="0"/>
                <a:cs typeface="Times New Roman" panose="02020603050405020304" pitchFamily="18" charset="0"/>
              </a:rPr>
              <a:t>th</a:t>
            </a:r>
            <a:r>
              <a:rPr lang="en-JM" sz="2600" dirty="0">
                <a:latin typeface="Garamond" panose="02020404030301010803" pitchFamily="18" charset="0"/>
                <a:cs typeface="Times New Roman" panose="02020603050405020304" pitchFamily="18" charset="0"/>
              </a:rPr>
              <a:t> with score of 58.43.</a:t>
            </a:r>
          </a:p>
          <a:p>
            <a:r>
              <a:rPr lang="en-JM" sz="2600" dirty="0">
                <a:latin typeface="Garamond" panose="02020404030301010803" pitchFamily="18" charset="0"/>
                <a:cs typeface="Times New Roman" panose="02020603050405020304" pitchFamily="18" charset="0"/>
              </a:rPr>
              <a:t>Under-researched area.</a:t>
            </a:r>
          </a:p>
          <a:p>
            <a:r>
              <a:rPr lang="en-JM" sz="2600" dirty="0">
                <a:latin typeface="Garamond" panose="02020404030301010803" pitchFamily="18" charset="0"/>
                <a:cs typeface="Times New Roman" panose="02020603050405020304" pitchFamily="18" charset="0"/>
              </a:rPr>
              <a:t>Knowledge of the current situation can guide policy, planning, capacity-building, and future research directions.</a:t>
            </a:r>
          </a:p>
        </p:txBody>
      </p:sp>
      <p:sp>
        <p:nvSpPr>
          <p:cNvPr id="4" name="Footer Placeholder 3">
            <a:extLst>
              <a:ext uri="{FF2B5EF4-FFF2-40B4-BE49-F238E27FC236}">
                <a16:creationId xmlns:a16="http://schemas.microsoft.com/office/drawing/2014/main" xmlns="" id="{DDDA0E3C-273B-425C-9C73-369D15D31FC1}"/>
              </a:ext>
            </a:extLst>
          </p:cNvPr>
          <p:cNvSpPr>
            <a:spLocks noGrp="1"/>
          </p:cNvSpPr>
          <p:nvPr>
            <p:ph type="ftr" sz="quarter" idx="11"/>
          </p:nvPr>
        </p:nvSpPr>
        <p:spPr>
          <a:xfrm>
            <a:off x="1342663" y="6176964"/>
            <a:ext cx="9520178" cy="544512"/>
          </a:xfrm>
        </p:spPr>
        <p:txBody>
          <a:bodyPr/>
          <a:lstStyle/>
          <a:p>
            <a:endParaRPr lang="en-JM" dirty="0">
              <a:latin typeface="Times New Roman" panose="02020603050405020304" pitchFamily="18" charset="0"/>
              <a:cs typeface="Times New Roman" panose="02020603050405020304" pitchFamily="18" charset="0"/>
            </a:endParaRPr>
          </a:p>
          <a:p>
            <a:r>
              <a:rPr lang="en-US" dirty="0"/>
              <a:t>Claire E. Sutherland, EdD, ACHEA 18</a:t>
            </a:r>
            <a:r>
              <a:rPr lang="en-US" baseline="30000" dirty="0"/>
              <a:t>th</a:t>
            </a:r>
            <a:r>
              <a:rPr lang="en-US" dirty="0"/>
              <a:t> Annual Conference, Negril, Jamaica, July 12, 2019</a:t>
            </a:r>
          </a:p>
        </p:txBody>
      </p:sp>
      <p:sp>
        <p:nvSpPr>
          <p:cNvPr id="5" name="Slide Number Placeholder 4">
            <a:extLst>
              <a:ext uri="{FF2B5EF4-FFF2-40B4-BE49-F238E27FC236}">
                <a16:creationId xmlns:a16="http://schemas.microsoft.com/office/drawing/2014/main" xmlns="" id="{8F1146E0-36D8-48C2-B924-EC5186890A4C}"/>
              </a:ext>
            </a:extLst>
          </p:cNvPr>
          <p:cNvSpPr>
            <a:spLocks noGrp="1"/>
          </p:cNvSpPr>
          <p:nvPr>
            <p:ph type="sldNum" sz="quarter" idx="12"/>
          </p:nvPr>
        </p:nvSpPr>
        <p:spPr/>
        <p:txBody>
          <a:bodyPr/>
          <a:lstStyle/>
          <a:p>
            <a:fld id="{EC4DE381-C644-40C4-9890-DBDEE052CDAF}" type="slidenum">
              <a:rPr lang="en-JM" smtClean="0"/>
              <a:t>6</a:t>
            </a:fld>
            <a:endParaRPr lang="en-JM" dirty="0"/>
          </a:p>
        </p:txBody>
      </p:sp>
    </p:spTree>
    <p:extLst>
      <p:ext uri="{BB962C8B-B14F-4D97-AF65-F5344CB8AC3E}">
        <p14:creationId xmlns:p14="http://schemas.microsoft.com/office/powerpoint/2010/main" val="3876964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438C44-46D7-4389-B4DA-A78A0D052256}"/>
              </a:ext>
            </a:extLst>
          </p:cNvPr>
          <p:cNvSpPr>
            <a:spLocks noGrp="1"/>
          </p:cNvSpPr>
          <p:nvPr>
            <p:ph type="title"/>
          </p:nvPr>
        </p:nvSpPr>
        <p:spPr/>
        <p:txBody>
          <a:bodyPr/>
          <a:lstStyle/>
          <a:p>
            <a:pPr algn="ctr"/>
            <a:r>
              <a:rPr lang="en-JM" b="1" dirty="0">
                <a:latin typeface="Garamond" panose="02020404030301010803" pitchFamily="18" charset="0"/>
                <a:cs typeface="Times New Roman" panose="02020603050405020304" pitchFamily="18" charset="0"/>
              </a:rPr>
              <a:t>Introduction - Objective</a:t>
            </a:r>
          </a:p>
        </p:txBody>
      </p:sp>
      <p:sp>
        <p:nvSpPr>
          <p:cNvPr id="3" name="Content Placeholder 2">
            <a:extLst>
              <a:ext uri="{FF2B5EF4-FFF2-40B4-BE49-F238E27FC236}">
                <a16:creationId xmlns:a16="http://schemas.microsoft.com/office/drawing/2014/main" xmlns="" id="{2616ACE8-9E94-4F75-94AD-80D2343E056B}"/>
              </a:ext>
            </a:extLst>
          </p:cNvPr>
          <p:cNvSpPr>
            <a:spLocks noGrp="1"/>
          </p:cNvSpPr>
          <p:nvPr>
            <p:ph idx="1"/>
          </p:nvPr>
        </p:nvSpPr>
        <p:spPr/>
        <p:txBody>
          <a:bodyPr>
            <a:normAutofit/>
          </a:bodyPr>
          <a:lstStyle/>
          <a:p>
            <a:pPr marL="0" indent="0">
              <a:buNone/>
            </a:pPr>
            <a:r>
              <a:rPr lang="en-JM" sz="3600" dirty="0">
                <a:latin typeface="Garamond" panose="02020404030301010803" pitchFamily="18" charset="0"/>
                <a:cs typeface="Times New Roman" panose="02020603050405020304" pitchFamily="18" charset="0"/>
              </a:rPr>
              <a:t>To </a:t>
            </a:r>
            <a:r>
              <a:rPr lang="en-JM" sz="3600" u="sng" dirty="0">
                <a:latin typeface="Garamond" panose="02020404030301010803" pitchFamily="18" charset="0"/>
                <a:cs typeface="Times New Roman" panose="02020603050405020304" pitchFamily="18" charset="0"/>
              </a:rPr>
              <a:t>describe</a:t>
            </a:r>
            <a:r>
              <a:rPr lang="en-JM" sz="3600" dirty="0">
                <a:latin typeface="Garamond" panose="02020404030301010803" pitchFamily="18" charset="0"/>
                <a:cs typeface="Times New Roman" panose="02020603050405020304" pitchFamily="18" charset="0"/>
              </a:rPr>
              <a:t> the current situation regarding cross-border collaboration (CBC) capacity in HE between Jamaica and Canada. </a:t>
            </a:r>
          </a:p>
        </p:txBody>
      </p:sp>
      <p:sp>
        <p:nvSpPr>
          <p:cNvPr id="4" name="Footer Placeholder 3">
            <a:extLst>
              <a:ext uri="{FF2B5EF4-FFF2-40B4-BE49-F238E27FC236}">
                <a16:creationId xmlns:a16="http://schemas.microsoft.com/office/drawing/2014/main" xmlns="" id="{7507DDA1-5245-4256-906E-390677BB7A9B}"/>
              </a:ext>
            </a:extLst>
          </p:cNvPr>
          <p:cNvSpPr>
            <a:spLocks noGrp="1"/>
          </p:cNvSpPr>
          <p:nvPr>
            <p:ph type="ftr" sz="quarter" idx="11"/>
          </p:nvPr>
        </p:nvSpPr>
        <p:spPr>
          <a:xfrm>
            <a:off x="1163256" y="6134582"/>
            <a:ext cx="9682222" cy="586893"/>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10DE1000-8745-4547-ABCD-6719EEF6942A}"/>
              </a:ext>
            </a:extLst>
          </p:cNvPr>
          <p:cNvSpPr>
            <a:spLocks noGrp="1"/>
          </p:cNvSpPr>
          <p:nvPr>
            <p:ph type="sldNum" sz="quarter" idx="12"/>
          </p:nvPr>
        </p:nvSpPr>
        <p:spPr/>
        <p:txBody>
          <a:bodyPr/>
          <a:lstStyle/>
          <a:p>
            <a:fld id="{EC4DE381-C644-40C4-9890-DBDEE052CDAF}" type="slidenum">
              <a:rPr lang="en-JM" smtClean="0"/>
              <a:t>7</a:t>
            </a:fld>
            <a:endParaRPr lang="en-JM" dirty="0"/>
          </a:p>
        </p:txBody>
      </p:sp>
    </p:spTree>
    <p:extLst>
      <p:ext uri="{BB962C8B-B14F-4D97-AF65-F5344CB8AC3E}">
        <p14:creationId xmlns:p14="http://schemas.microsoft.com/office/powerpoint/2010/main" val="4173582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FD8289-7AD8-427F-8DB7-23877B67BC2B}"/>
              </a:ext>
            </a:extLst>
          </p:cNvPr>
          <p:cNvSpPr>
            <a:spLocks noGrp="1"/>
          </p:cNvSpPr>
          <p:nvPr>
            <p:ph type="title"/>
          </p:nvPr>
        </p:nvSpPr>
        <p:spPr/>
        <p:txBody>
          <a:bodyPr/>
          <a:lstStyle/>
          <a:p>
            <a:pPr algn="ctr"/>
            <a:r>
              <a:rPr lang="en-JM" b="1" dirty="0">
                <a:latin typeface="Garamond" panose="02020404030301010803" pitchFamily="18" charset="0"/>
                <a:cs typeface="Times New Roman" panose="02020603050405020304" pitchFamily="18" charset="0"/>
              </a:rPr>
              <a:t>Introduction - Purpose</a:t>
            </a:r>
          </a:p>
        </p:txBody>
      </p:sp>
      <p:sp>
        <p:nvSpPr>
          <p:cNvPr id="3" name="Content Placeholder 2">
            <a:extLst>
              <a:ext uri="{FF2B5EF4-FFF2-40B4-BE49-F238E27FC236}">
                <a16:creationId xmlns:a16="http://schemas.microsoft.com/office/drawing/2014/main" xmlns="" id="{8EB80B70-0349-4560-A5F3-3AE43F0DF53A}"/>
              </a:ext>
            </a:extLst>
          </p:cNvPr>
          <p:cNvSpPr>
            <a:spLocks noGrp="1"/>
          </p:cNvSpPr>
          <p:nvPr>
            <p:ph idx="1"/>
          </p:nvPr>
        </p:nvSpPr>
        <p:spPr/>
        <p:txBody>
          <a:bodyPr>
            <a:normAutofit/>
          </a:bodyPr>
          <a:lstStyle/>
          <a:p>
            <a:pPr marL="0" indent="0">
              <a:buNone/>
            </a:pPr>
            <a:r>
              <a:rPr lang="en-JM" sz="3600" dirty="0">
                <a:latin typeface="Garamond" panose="02020404030301010803" pitchFamily="18" charset="0"/>
                <a:cs typeface="Times New Roman" panose="02020603050405020304" pitchFamily="18" charset="0"/>
              </a:rPr>
              <a:t>To determine the perceptions and opinions of HE administrators and professionals in Jamaica and Canada on aspects of their organisation’s preparedness for successful participation cross-border collaboration in HE between Jamaica and Canada.</a:t>
            </a:r>
          </a:p>
        </p:txBody>
      </p:sp>
      <p:sp>
        <p:nvSpPr>
          <p:cNvPr id="4" name="Footer Placeholder 3">
            <a:extLst>
              <a:ext uri="{FF2B5EF4-FFF2-40B4-BE49-F238E27FC236}">
                <a16:creationId xmlns:a16="http://schemas.microsoft.com/office/drawing/2014/main" xmlns="" id="{68E6E73F-4B4A-418C-8D21-295E705AF384}"/>
              </a:ext>
            </a:extLst>
          </p:cNvPr>
          <p:cNvSpPr>
            <a:spLocks noGrp="1"/>
          </p:cNvSpPr>
          <p:nvPr>
            <p:ph type="ftr" sz="quarter" idx="11"/>
          </p:nvPr>
        </p:nvSpPr>
        <p:spPr>
          <a:xfrm>
            <a:off x="1400537" y="6176964"/>
            <a:ext cx="9450729" cy="544512"/>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EFE1D424-3278-4931-9B84-D573ADE88E23}"/>
              </a:ext>
            </a:extLst>
          </p:cNvPr>
          <p:cNvSpPr>
            <a:spLocks noGrp="1"/>
          </p:cNvSpPr>
          <p:nvPr>
            <p:ph type="sldNum" sz="quarter" idx="12"/>
          </p:nvPr>
        </p:nvSpPr>
        <p:spPr/>
        <p:txBody>
          <a:bodyPr/>
          <a:lstStyle/>
          <a:p>
            <a:fld id="{EC4DE381-C644-40C4-9890-DBDEE052CDAF}" type="slidenum">
              <a:rPr lang="en-JM" smtClean="0"/>
              <a:t>8</a:t>
            </a:fld>
            <a:endParaRPr lang="en-JM" dirty="0"/>
          </a:p>
        </p:txBody>
      </p:sp>
    </p:spTree>
    <p:extLst>
      <p:ext uri="{BB962C8B-B14F-4D97-AF65-F5344CB8AC3E}">
        <p14:creationId xmlns:p14="http://schemas.microsoft.com/office/powerpoint/2010/main" val="2383784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6A1CE3-AF3D-4342-90BD-03742486931C}"/>
              </a:ext>
            </a:extLst>
          </p:cNvPr>
          <p:cNvSpPr>
            <a:spLocks noGrp="1"/>
          </p:cNvSpPr>
          <p:nvPr>
            <p:ph type="title"/>
          </p:nvPr>
        </p:nvSpPr>
        <p:spPr/>
        <p:txBody>
          <a:bodyPr>
            <a:normAutofit/>
          </a:bodyPr>
          <a:lstStyle/>
          <a:p>
            <a:pPr algn="ctr"/>
            <a:r>
              <a:rPr lang="en-JM" b="1" dirty="0">
                <a:latin typeface="Garamond" panose="02020404030301010803" pitchFamily="18" charset="0"/>
                <a:cs typeface="Times New Roman" panose="02020603050405020304" pitchFamily="18" charset="0"/>
              </a:rPr>
              <a:t>Introduction - My Interest in the Research Questions</a:t>
            </a:r>
            <a:endParaRPr lang="en-JM" dirty="0">
              <a:latin typeface="Garamond" panose="02020404030301010803"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FA3491C8-F130-48A5-968A-FCF28D9C9C5D}"/>
              </a:ext>
            </a:extLst>
          </p:cNvPr>
          <p:cNvSpPr>
            <a:spLocks noGrp="1"/>
          </p:cNvSpPr>
          <p:nvPr>
            <p:ph idx="1"/>
          </p:nvPr>
        </p:nvSpPr>
        <p:spPr/>
        <p:txBody>
          <a:bodyPr>
            <a:normAutofit/>
          </a:bodyPr>
          <a:lstStyle/>
          <a:p>
            <a:r>
              <a:rPr lang="en-JM" sz="3600" dirty="0">
                <a:latin typeface="Garamond" panose="02020404030301010803" pitchFamily="18" charset="0"/>
                <a:cs typeface="Times New Roman" panose="02020603050405020304" pitchFamily="18" charset="0"/>
              </a:rPr>
              <a:t>Integrate scholarship – professional practice in international development with research on collaboration and border studies pertaining to higher education.</a:t>
            </a:r>
          </a:p>
          <a:p>
            <a:endParaRPr lang="en-JM" dirty="0">
              <a:latin typeface="Times New Roman" panose="02020603050405020304" pitchFamily="18" charset="0"/>
              <a:cs typeface="Times New Roman" panose="02020603050405020304" pitchFamily="18" charset="0"/>
            </a:endParaRPr>
          </a:p>
          <a:p>
            <a:endParaRPr lang="en-JM" dirty="0">
              <a:latin typeface="Times New Roman" panose="02020603050405020304" pitchFamily="18" charset="0"/>
              <a:cs typeface="Times New Roman" panose="02020603050405020304" pitchFamily="18" charset="0"/>
            </a:endParaRPr>
          </a:p>
          <a:p>
            <a:endParaRPr lang="en-JM" dirty="0">
              <a:latin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xmlns="" id="{06620D9E-B131-4FB1-9AE2-63AEBA42DD77}"/>
              </a:ext>
            </a:extLst>
          </p:cNvPr>
          <p:cNvSpPr>
            <a:spLocks noGrp="1"/>
          </p:cNvSpPr>
          <p:nvPr>
            <p:ph type="ftr" sz="quarter" idx="11"/>
          </p:nvPr>
        </p:nvSpPr>
        <p:spPr>
          <a:xfrm>
            <a:off x="1082233" y="6250330"/>
            <a:ext cx="9711159" cy="471146"/>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6CA811D9-5388-4589-B8B1-3C0C6E2490C1}"/>
              </a:ext>
            </a:extLst>
          </p:cNvPr>
          <p:cNvSpPr>
            <a:spLocks noGrp="1"/>
          </p:cNvSpPr>
          <p:nvPr>
            <p:ph type="sldNum" sz="quarter" idx="12"/>
          </p:nvPr>
        </p:nvSpPr>
        <p:spPr/>
        <p:txBody>
          <a:bodyPr/>
          <a:lstStyle/>
          <a:p>
            <a:fld id="{EC4DE381-C644-40C4-9890-DBDEE052CDAF}" type="slidenum">
              <a:rPr lang="en-JM" smtClean="0"/>
              <a:t>9</a:t>
            </a:fld>
            <a:endParaRPr lang="en-JM" dirty="0"/>
          </a:p>
        </p:txBody>
      </p:sp>
    </p:spTree>
    <p:extLst>
      <p:ext uri="{BB962C8B-B14F-4D97-AF65-F5344CB8AC3E}">
        <p14:creationId xmlns:p14="http://schemas.microsoft.com/office/powerpoint/2010/main" val="11295934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5991</TotalTime>
  <Words>2600</Words>
  <Application>Microsoft Office PowerPoint</Application>
  <PresentationFormat>Widescreen</PresentationFormat>
  <Paragraphs>336</Paragraphs>
  <Slides>35</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35</vt:i4>
      </vt:variant>
    </vt:vector>
  </HeadingPairs>
  <TitlesOfParts>
    <vt:vector size="42" baseType="lpstr">
      <vt:lpstr>Arial</vt:lpstr>
      <vt:lpstr>Calibri</vt:lpstr>
      <vt:lpstr>Calibri Light</vt:lpstr>
      <vt:lpstr>Garamond</vt:lpstr>
      <vt:lpstr>Times New Roman</vt:lpstr>
      <vt:lpstr>Office Theme</vt:lpstr>
      <vt:lpstr>1_Office Theme</vt:lpstr>
      <vt:lpstr>A descriptive study of cross-border collaborative capacity at Higher Education Institutions in Jamaica and Canada – Preliminary findings</vt:lpstr>
      <vt:lpstr>This is On-going Research</vt:lpstr>
      <vt:lpstr>Research Question</vt:lpstr>
      <vt:lpstr>Definitions</vt:lpstr>
      <vt:lpstr>Outline</vt:lpstr>
      <vt:lpstr>Introduction - Background</vt:lpstr>
      <vt:lpstr>Introduction - Objective</vt:lpstr>
      <vt:lpstr>Introduction - Purpose</vt:lpstr>
      <vt:lpstr>Introduction - My Interest in the Research Questions</vt:lpstr>
      <vt:lpstr>Conceptual Framework</vt:lpstr>
      <vt:lpstr>Review of Literature</vt:lpstr>
      <vt:lpstr>Review of Literature cont’d</vt:lpstr>
      <vt:lpstr>Method</vt:lpstr>
      <vt:lpstr>Some Preliminary Findings</vt:lpstr>
      <vt:lpstr>Country and type of work institution of participants</vt:lpstr>
      <vt:lpstr>Job Roles of Participants</vt:lpstr>
      <vt:lpstr>Other Job Roles of Participants</vt:lpstr>
      <vt:lpstr>Dedicated office for CBC</vt:lpstr>
      <vt:lpstr>Participants’ Job responsibilities in CBC</vt:lpstr>
      <vt:lpstr>Main Job functions of Participants in CBC</vt:lpstr>
      <vt:lpstr>Other stated Job Functions in CBC in HE</vt:lpstr>
      <vt:lpstr>Estimated number of HEI Linkages in Jamaica/Canada</vt:lpstr>
      <vt:lpstr>Diversity of HE CBC Activities by Geographic Region – 100%</vt:lpstr>
      <vt:lpstr>Most Important CBC Enablers at my Institution</vt:lpstr>
      <vt:lpstr>Other Important Enablers at my Institution- Themes</vt:lpstr>
      <vt:lpstr>Most Important CBC Hindrances at my Institution</vt:lpstr>
      <vt:lpstr>Other Important hindrances at my Institution- Themes</vt:lpstr>
      <vt:lpstr>Personnel at overseas (Canada/Jamaica) Institutions with which Communicate most regarding CBC activities in HE</vt:lpstr>
      <vt:lpstr>Outcomes of Institution’s CBC activities in HE between Jamaica/Canada</vt:lpstr>
      <vt:lpstr>How institution's capacity for cross-border collaborative capacity be enhanced</vt:lpstr>
      <vt:lpstr>Top five things which could improve cross-border collaboration among higher education institutions in Canada and the Caribbean -Excerpt</vt:lpstr>
      <vt:lpstr>Discussion</vt:lpstr>
      <vt:lpstr>Discussion cont’d</vt:lpstr>
      <vt:lpstr>Summary – key elements of CBC capacity in HE – Jamaica and Canada</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descriptive study of cross-border collaborative capacity at Higher Education Institutions in Jamaica and Canada – Preliminary findings</dc:title>
  <dc:creator>Claire Sutherland</dc:creator>
  <cp:lastModifiedBy>ROSE-PARKES,Marjorie E</cp:lastModifiedBy>
  <cp:revision>206</cp:revision>
  <dcterms:created xsi:type="dcterms:W3CDTF">2019-07-01T18:52:15Z</dcterms:created>
  <dcterms:modified xsi:type="dcterms:W3CDTF">2019-07-26T15:04:47Z</dcterms:modified>
</cp:coreProperties>
</file>