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3.xml" ContentType="application/vnd.openxmlformats-officedocument.drawingml.chart+xml"/>
  <Override PartName="/ppt/notesSlides/notesSlide9.xml" ContentType="application/vnd.openxmlformats-officedocument.presentationml.notesSlide+xml"/>
  <Override PartName="/ppt/charts/chart4.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96" r:id="rId3"/>
  </p:sldMasterIdLst>
  <p:notesMasterIdLst>
    <p:notesMasterId r:id="rId26"/>
  </p:notesMasterIdLst>
  <p:sldIdLst>
    <p:sldId id="444" r:id="rId4"/>
    <p:sldId id="445" r:id="rId5"/>
    <p:sldId id="504" r:id="rId6"/>
    <p:sldId id="307" r:id="rId7"/>
    <p:sldId id="446" r:id="rId8"/>
    <p:sldId id="493" r:id="rId9"/>
    <p:sldId id="502" r:id="rId10"/>
    <p:sldId id="505" r:id="rId11"/>
    <p:sldId id="498" r:id="rId12"/>
    <p:sldId id="492" r:id="rId13"/>
    <p:sldId id="324" r:id="rId14"/>
    <p:sldId id="471" r:id="rId15"/>
    <p:sldId id="478" r:id="rId16"/>
    <p:sldId id="449" r:id="rId17"/>
    <p:sldId id="479" r:id="rId18"/>
    <p:sldId id="483" r:id="rId19"/>
    <p:sldId id="389" r:id="rId20"/>
    <p:sldId id="487" r:id="rId21"/>
    <p:sldId id="488" r:id="rId22"/>
    <p:sldId id="508" r:id="rId23"/>
    <p:sldId id="331" r:id="rId24"/>
    <p:sldId id="50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93E2AB-076A-48D5-9CE9-ADF57D09AF77}" v="4" dt="2019-07-09T23:07:40.6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2503" autoAdjust="0"/>
  </p:normalViewPr>
  <p:slideViewPr>
    <p:cSldViewPr snapToGrid="0">
      <p:cViewPr varScale="1">
        <p:scale>
          <a:sx n="41" d="100"/>
          <a:sy n="41" d="100"/>
        </p:scale>
        <p:origin x="907" y="34"/>
      </p:cViewPr>
      <p:guideLst/>
    </p:cSldViewPr>
  </p:slideViewPr>
  <p:notesTextViewPr>
    <p:cViewPr>
      <p:scale>
        <a:sx n="1" d="1"/>
        <a:sy n="1" d="1"/>
      </p:scale>
      <p:origin x="0" y="0"/>
    </p:cViewPr>
  </p:notesTextViewPr>
  <p:sorterViewPr>
    <p:cViewPr>
      <p:scale>
        <a:sx n="100" d="100"/>
        <a:sy n="100" d="100"/>
      </p:scale>
      <p:origin x="0" y="-13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nero Veitia, Andrea" userId="8623a4f3-fae4-468e-be07-bf12fd5919f9" providerId="ADAL" clId="{A593E2AB-076A-48D5-9CE9-ADF57D09AF77}"/>
    <pc:docChg chg="custSel modSld">
      <pc:chgData name="Pinero Veitia, Andrea" userId="8623a4f3-fae4-468e-be07-bf12fd5919f9" providerId="ADAL" clId="{A593E2AB-076A-48D5-9CE9-ADF57D09AF77}" dt="2019-07-09T23:08:51.280" v="20" actId="478"/>
      <pc:docMkLst>
        <pc:docMk/>
      </pc:docMkLst>
      <pc:sldChg chg="addSp delSp modSp">
        <pc:chgData name="Pinero Veitia, Andrea" userId="8623a4f3-fae4-468e-be07-bf12fd5919f9" providerId="ADAL" clId="{A593E2AB-076A-48D5-9CE9-ADF57D09AF77}" dt="2019-07-09T23:08:51.280" v="20" actId="478"/>
        <pc:sldMkLst>
          <pc:docMk/>
          <pc:sldMk cId="0" sldId="478"/>
        </pc:sldMkLst>
        <pc:spChg chg="add del mod">
          <ac:chgData name="Pinero Veitia, Andrea" userId="8623a4f3-fae4-468e-be07-bf12fd5919f9" providerId="ADAL" clId="{A593E2AB-076A-48D5-9CE9-ADF57D09AF77}" dt="2019-07-09T23:08:51.280" v="20" actId="478"/>
          <ac:spMkLst>
            <pc:docMk/>
            <pc:sldMk cId="0" sldId="478"/>
            <ac:spMk id="4" creationId="{9FC4D3BE-2A21-4DA8-8E8E-1805D7B31A40}"/>
          </ac:spMkLst>
        </pc:spChg>
        <pc:graphicFrameChg chg="modGraphic">
          <ac:chgData name="Pinero Veitia, Andrea" userId="8623a4f3-fae4-468e-be07-bf12fd5919f9" providerId="ADAL" clId="{A593E2AB-076A-48D5-9CE9-ADF57D09AF77}" dt="2019-07-09T23:08:09.998" v="17" actId="207"/>
          <ac:graphicFrameMkLst>
            <pc:docMk/>
            <pc:sldMk cId="0" sldId="478"/>
            <ac:graphicFrameMk id="2" creationId="{0794D41C-9822-45F4-99DB-98E4C0F0ED9D}"/>
          </ac:graphicFrameMkLst>
        </pc:graphicFrameChg>
      </pc:sldChg>
      <pc:sldChg chg="addSp delSp modSp">
        <pc:chgData name="Pinero Veitia, Andrea" userId="8623a4f3-fae4-468e-be07-bf12fd5919f9" providerId="ADAL" clId="{A593E2AB-076A-48D5-9CE9-ADF57D09AF77}" dt="2019-07-09T23:07:05.451" v="10" actId="478"/>
        <pc:sldMkLst>
          <pc:docMk/>
          <pc:sldMk cId="0" sldId="493"/>
        </pc:sldMkLst>
        <pc:spChg chg="add del mod">
          <ac:chgData name="Pinero Veitia, Andrea" userId="8623a4f3-fae4-468e-be07-bf12fd5919f9" providerId="ADAL" clId="{A593E2AB-076A-48D5-9CE9-ADF57D09AF77}" dt="2019-07-09T23:07:05.451" v="10" actId="478"/>
          <ac:spMkLst>
            <pc:docMk/>
            <pc:sldMk cId="0" sldId="493"/>
            <ac:spMk id="6" creationId="{290058A7-9FF6-4BC4-B7F8-543ADD54074D}"/>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https://idbg-my.sharepoint.com/personal/eariasortiz_iadb_org/Documents/Investigacion%20Edu%20Superior/DIA%20Skills%202017/Capitulo%20Educacion%20superior/datos%20y%20graficos/Copy%20of%20DIA%202017%20Gr&#225;ficos%20cap9%20CMP.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https://idbg-my.sharepoint.com/personal/eariasortiz_iadb_org/Documents/Investigacion%20Edu%20Superior/DIA%20Skills%202017/Capitulo%20Educacion%20superior/datos%20y%20graficos/Copy%20of%20DIA%202017%20Gr&#225;ficos%20cap9%20CMP.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1" Type="http://schemas.openxmlformats.org/officeDocument/2006/relationships/oleObject" Target="https://idbg-my.sharepoint.com/personal/eariasortiz_iadb_org/Documents/Investigacion%20Edu%20Superior/DIA%20Skills%202017/Capitulo%20Educacion%20superior/datos%20y%20graficos/Copy%20of%20DIA%202017%20Gr&#225;ficos%20cap9%20CMP.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https://idbg-my.sharepoint.com/personal/eariasortiz_iadb_org/Documents/Investigacion%20Edu%20Superior/DIA%20Skills%202017/Capitulo%20Educacion%20superior/datos%20y%20graficos/Copy%20of%20DIA%202017%20Gr&#225;ficos%20cap9%20CMP.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1.6482633919157202E-2"/>
          <c:y val="7.7647123372690918E-2"/>
          <c:w val="0.95959595959595967"/>
          <c:h val="0.75922095323670158"/>
        </c:manualLayout>
      </c:layout>
      <c:barChart>
        <c:barDir val="col"/>
        <c:grouping val="clustered"/>
        <c:varyColors val="0"/>
        <c:ser>
          <c:idx val="0"/>
          <c:order val="0"/>
          <c:tx>
            <c:strRef>
              <c:f>'F9.1'!$B$33</c:f>
              <c:strCache>
                <c:ptCount val="1"/>
                <c:pt idx="0">
                  <c:v>Circa 1994</c:v>
                </c:pt>
              </c:strCache>
            </c:strRef>
          </c:tx>
          <c:invertIfNegative val="0"/>
          <c:dLbls>
            <c:spPr>
              <a:noFill/>
              <a:ln>
                <a:noFill/>
              </a:ln>
              <a:effectLst/>
            </c:spPr>
            <c:txPr>
              <a:bodyPr/>
              <a:lstStyle/>
              <a:p>
                <a:pPr>
                  <a:defRPr>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'F9.1'!$C$32:$J$32</c:f>
              <c:strCache>
                <c:ptCount val="8"/>
                <c:pt idx="0">
                  <c:v>Honduras</c:v>
                </c:pt>
                <c:pt idx="1">
                  <c:v>México</c:v>
                </c:pt>
                <c:pt idx="2">
                  <c:v>Brasil</c:v>
                </c:pt>
                <c:pt idx="3">
                  <c:v>Perú</c:v>
                </c:pt>
                <c:pt idx="4">
                  <c:v>Costa Rica</c:v>
                </c:pt>
                <c:pt idx="5">
                  <c:v>Colombia</c:v>
                </c:pt>
                <c:pt idx="6">
                  <c:v>Argentina</c:v>
                </c:pt>
                <c:pt idx="7">
                  <c:v>Chile</c:v>
                </c:pt>
              </c:strCache>
            </c:strRef>
          </c:cat>
          <c:val>
            <c:numRef>
              <c:f>'F9.1'!$C$33:$J$33</c:f>
              <c:numCache>
                <c:formatCode>General</c:formatCode>
                <c:ptCount val="8"/>
                <c:pt idx="0">
                  <c:v>10</c:v>
                </c:pt>
                <c:pt idx="2">
                  <c:v>11</c:v>
                </c:pt>
                <c:pt idx="3">
                  <c:v>30</c:v>
                </c:pt>
                <c:pt idx="6">
                  <c:v>41</c:v>
                </c:pt>
                <c:pt idx="7">
                  <c:v>26</c:v>
                </c:pt>
              </c:numCache>
            </c:numRef>
          </c:val>
          <c:extLst xmlns:c16r2="http://schemas.microsoft.com/office/drawing/2015/06/chart">
            <c:ext xmlns:c16="http://schemas.microsoft.com/office/drawing/2014/chart" uri="{C3380CC4-5D6E-409C-BE32-E72D297353CC}">
              <c16:uniqueId val="{00000000-45F4-44AB-B7E9-065CEBBC855C}"/>
            </c:ext>
          </c:extLst>
        </c:ser>
        <c:ser>
          <c:idx val="1"/>
          <c:order val="1"/>
          <c:tx>
            <c:strRef>
              <c:f>'F9.1'!$B$34</c:f>
              <c:strCache>
                <c:ptCount val="1"/>
                <c:pt idx="0">
                  <c:v>Circa 2004</c:v>
                </c:pt>
              </c:strCache>
            </c:strRef>
          </c:tx>
          <c:invertIfNegative val="0"/>
          <c:dLbls>
            <c:spPr>
              <a:noFill/>
              <a:ln>
                <a:noFill/>
              </a:ln>
              <a:effectLst/>
            </c:spPr>
            <c:txPr>
              <a:bodyPr/>
              <a:lstStyle/>
              <a:p>
                <a:pPr>
                  <a:defRPr>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'F9.1'!$C$32:$J$32</c:f>
              <c:strCache>
                <c:ptCount val="8"/>
                <c:pt idx="0">
                  <c:v>Honduras</c:v>
                </c:pt>
                <c:pt idx="1">
                  <c:v>México</c:v>
                </c:pt>
                <c:pt idx="2">
                  <c:v>Brasil</c:v>
                </c:pt>
                <c:pt idx="3">
                  <c:v>Perú</c:v>
                </c:pt>
                <c:pt idx="4">
                  <c:v>Costa Rica</c:v>
                </c:pt>
                <c:pt idx="5">
                  <c:v>Colombia</c:v>
                </c:pt>
                <c:pt idx="6">
                  <c:v>Argentina</c:v>
                </c:pt>
                <c:pt idx="7">
                  <c:v>Chile</c:v>
                </c:pt>
              </c:strCache>
            </c:strRef>
          </c:cat>
          <c:val>
            <c:numRef>
              <c:f>'F9.1'!$C$34:$J$34</c:f>
              <c:numCache>
                <c:formatCode>General</c:formatCode>
                <c:ptCount val="8"/>
                <c:pt idx="0">
                  <c:v>17</c:v>
                </c:pt>
                <c:pt idx="1">
                  <c:v>29</c:v>
                </c:pt>
                <c:pt idx="2">
                  <c:v>22</c:v>
                </c:pt>
                <c:pt idx="3">
                  <c:v>32</c:v>
                </c:pt>
                <c:pt idx="4">
                  <c:v>38</c:v>
                </c:pt>
                <c:pt idx="5">
                  <c:v>37</c:v>
                </c:pt>
                <c:pt idx="6">
                  <c:v>58</c:v>
                </c:pt>
                <c:pt idx="7">
                  <c:v>43</c:v>
                </c:pt>
              </c:numCache>
            </c:numRef>
          </c:val>
          <c:extLst xmlns:c16r2="http://schemas.microsoft.com/office/drawing/2015/06/chart">
            <c:ext xmlns:c16="http://schemas.microsoft.com/office/drawing/2014/chart" uri="{C3380CC4-5D6E-409C-BE32-E72D297353CC}">
              <c16:uniqueId val="{00000001-45F4-44AB-B7E9-065CEBBC855C}"/>
            </c:ext>
          </c:extLst>
        </c:ser>
        <c:ser>
          <c:idx val="2"/>
          <c:order val="2"/>
          <c:tx>
            <c:strRef>
              <c:f>'F9.1'!$B$35</c:f>
              <c:strCache>
                <c:ptCount val="1"/>
                <c:pt idx="0">
                  <c:v>Circa 2014</c:v>
                </c:pt>
              </c:strCache>
            </c:strRef>
          </c:tx>
          <c:invertIfNegative val="0"/>
          <c:dLbls>
            <c:spPr>
              <a:noFill/>
              <a:ln>
                <a:noFill/>
              </a:ln>
              <a:effectLst/>
            </c:spPr>
            <c:txPr>
              <a:bodyPr/>
              <a:lstStyle/>
              <a:p>
                <a:pPr>
                  <a:defRPr>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'F9.1'!$C$32:$J$32</c:f>
              <c:strCache>
                <c:ptCount val="8"/>
                <c:pt idx="0">
                  <c:v>Honduras</c:v>
                </c:pt>
                <c:pt idx="1">
                  <c:v>México</c:v>
                </c:pt>
                <c:pt idx="2">
                  <c:v>Brasil</c:v>
                </c:pt>
                <c:pt idx="3">
                  <c:v>Perú</c:v>
                </c:pt>
                <c:pt idx="4">
                  <c:v>Costa Rica</c:v>
                </c:pt>
                <c:pt idx="5">
                  <c:v>Colombia</c:v>
                </c:pt>
                <c:pt idx="6">
                  <c:v>Argentina</c:v>
                </c:pt>
                <c:pt idx="7">
                  <c:v>Chile</c:v>
                </c:pt>
              </c:strCache>
            </c:strRef>
          </c:cat>
          <c:val>
            <c:numRef>
              <c:f>'F9.1'!$C$35:$J$35</c:f>
              <c:numCache>
                <c:formatCode>General</c:formatCode>
                <c:ptCount val="8"/>
                <c:pt idx="0">
                  <c:v>23</c:v>
                </c:pt>
                <c:pt idx="1">
                  <c:v>35</c:v>
                </c:pt>
                <c:pt idx="2">
                  <c:v>39</c:v>
                </c:pt>
                <c:pt idx="3">
                  <c:v>42</c:v>
                </c:pt>
                <c:pt idx="4">
                  <c:v>49</c:v>
                </c:pt>
                <c:pt idx="5">
                  <c:v>50</c:v>
                </c:pt>
                <c:pt idx="6">
                  <c:v>59</c:v>
                </c:pt>
                <c:pt idx="7">
                  <c:v>61</c:v>
                </c:pt>
              </c:numCache>
            </c:numRef>
          </c:val>
          <c:extLst xmlns:c16r2="http://schemas.microsoft.com/office/drawing/2015/06/chart">
            <c:ext xmlns:c16="http://schemas.microsoft.com/office/drawing/2014/chart" uri="{C3380CC4-5D6E-409C-BE32-E72D297353CC}">
              <c16:uniqueId val="{00000002-45F4-44AB-B7E9-065CEBBC855C}"/>
            </c:ext>
          </c:extLst>
        </c:ser>
        <c:dLbls>
          <c:showLegendKey val="0"/>
          <c:showVal val="1"/>
          <c:showCatName val="0"/>
          <c:showSerName val="0"/>
          <c:showPercent val="0"/>
          <c:showBubbleSize val="0"/>
        </c:dLbls>
        <c:gapWidth val="150"/>
        <c:overlap val="-25"/>
        <c:axId val="309011152"/>
        <c:axId val="310119912"/>
      </c:barChart>
      <c:catAx>
        <c:axId val="309011152"/>
        <c:scaling>
          <c:orientation val="minMax"/>
        </c:scaling>
        <c:delete val="0"/>
        <c:axPos val="b"/>
        <c:numFmt formatCode="General" sourceLinked="0"/>
        <c:majorTickMark val="none"/>
        <c:minorTickMark val="none"/>
        <c:tickLblPos val="nextTo"/>
        <c:txPr>
          <a:bodyPr/>
          <a:lstStyle/>
          <a:p>
            <a:pPr>
              <a:defRPr sz="1200">
                <a:latin typeface="Times New Roman" panose="02020603050405020304" pitchFamily="18" charset="0"/>
                <a:cs typeface="Times New Roman" panose="02020603050405020304" pitchFamily="18" charset="0"/>
              </a:defRPr>
            </a:pPr>
            <a:endParaRPr lang="en-US"/>
          </a:p>
        </c:txPr>
        <c:crossAx val="310119912"/>
        <c:crosses val="autoZero"/>
        <c:auto val="1"/>
        <c:lblAlgn val="ctr"/>
        <c:lblOffset val="100"/>
        <c:noMultiLvlLbl val="0"/>
      </c:catAx>
      <c:valAx>
        <c:axId val="310119912"/>
        <c:scaling>
          <c:orientation val="minMax"/>
        </c:scaling>
        <c:delete val="1"/>
        <c:axPos val="l"/>
        <c:numFmt formatCode="General" sourceLinked="1"/>
        <c:majorTickMark val="none"/>
        <c:minorTickMark val="none"/>
        <c:tickLblPos val="none"/>
        <c:crossAx val="309011152"/>
        <c:crosses val="autoZero"/>
        <c:crossBetween val="between"/>
      </c:valAx>
    </c:plotArea>
    <c:legend>
      <c:legendPos val="t"/>
      <c:layout>
        <c:manualLayout>
          <c:xMode val="edge"/>
          <c:yMode val="edge"/>
          <c:x val="0.33212425303130044"/>
          <c:y val="0.92709788216715217"/>
          <c:w val="0.39356745696044215"/>
          <c:h val="7.2522554002641793E-2"/>
        </c:manualLayout>
      </c:layout>
      <c:overlay val="0"/>
      <c:txPr>
        <a:bodyPr/>
        <a:lstStyle/>
        <a:p>
          <a:pPr>
            <a:defRPr sz="1100">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v>Quintiles 1 y 2</c:v>
          </c:tx>
          <c:spPr>
            <a:ln w="25400" cap="rnd">
              <a:noFill/>
              <a:round/>
            </a:ln>
            <a:effectLst/>
          </c:spPr>
          <c:marker>
            <c:symbol val="circle"/>
            <c:size val="17"/>
            <c:spPr>
              <a:solidFill>
                <a:schemeClr val="accent2"/>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multiLvlStrRef>
              <c:f>'F9.3'!$C$29:$P$30</c:f>
              <c:multiLvlStrCache>
                <c:ptCount val="14"/>
                <c:lvl>
                  <c:pt idx="0">
                    <c:v>2014</c:v>
                  </c:pt>
                  <c:pt idx="1">
                    <c:v>1998</c:v>
                  </c:pt>
                  <c:pt idx="2">
                    <c:v>2014</c:v>
                  </c:pt>
                  <c:pt idx="3">
                    <c:v>1998</c:v>
                  </c:pt>
                  <c:pt idx="4">
                    <c:v>2014</c:v>
                  </c:pt>
                  <c:pt idx="5">
                    <c:v>2014</c:v>
                  </c:pt>
                  <c:pt idx="6">
                    <c:v>1998</c:v>
                  </c:pt>
                  <c:pt idx="7">
                    <c:v>2014</c:v>
                  </c:pt>
                  <c:pt idx="8">
                    <c:v>1998</c:v>
                  </c:pt>
                  <c:pt idx="9">
                    <c:v>2014</c:v>
                  </c:pt>
                  <c:pt idx="10">
                    <c:v>1998</c:v>
                  </c:pt>
                  <c:pt idx="11">
                    <c:v>2014</c:v>
                  </c:pt>
                  <c:pt idx="12">
                    <c:v>1998</c:v>
                  </c:pt>
                  <c:pt idx="13">
                    <c:v>2014</c:v>
                  </c:pt>
                </c:lvl>
                <c:lvl>
                  <c:pt idx="0">
                    <c:v>México</c:v>
                  </c:pt>
                  <c:pt idx="1">
                    <c:v>Perú</c:v>
                  </c:pt>
                  <c:pt idx="3">
                    <c:v>Honduras</c:v>
                  </c:pt>
                  <c:pt idx="5">
                    <c:v>Colombia</c:v>
                  </c:pt>
                  <c:pt idx="6">
                    <c:v>Brasil</c:v>
                  </c:pt>
                  <c:pt idx="8">
                    <c:v>Argentina</c:v>
                  </c:pt>
                  <c:pt idx="10">
                    <c:v>Chile</c:v>
                  </c:pt>
                  <c:pt idx="12">
                    <c:v>Costa Rica</c:v>
                  </c:pt>
                </c:lvl>
              </c:multiLvlStrCache>
            </c:multiLvlStrRef>
          </c:cat>
          <c:val>
            <c:numRef>
              <c:f>'F9.3'!$C$31:$P$31</c:f>
              <c:numCache>
                <c:formatCode>0</c:formatCode>
                <c:ptCount val="14"/>
                <c:pt idx="0">
                  <c:v>15.076029999999999</c:v>
                </c:pt>
                <c:pt idx="1">
                  <c:v>12.852130000000001</c:v>
                </c:pt>
                <c:pt idx="2">
                  <c:v>17.025069999999999</c:v>
                </c:pt>
                <c:pt idx="3">
                  <c:v>0.8045329</c:v>
                </c:pt>
                <c:pt idx="4">
                  <c:v>2.7782119999999999</c:v>
                </c:pt>
                <c:pt idx="5">
                  <c:v>21.163430000000002</c:v>
                </c:pt>
                <c:pt idx="6">
                  <c:v>1</c:v>
                </c:pt>
                <c:pt idx="7">
                  <c:v>9.41</c:v>
                </c:pt>
                <c:pt idx="8">
                  <c:v>24.500579999999999</c:v>
                </c:pt>
                <c:pt idx="9">
                  <c:v>61.839550000000003</c:v>
                </c:pt>
                <c:pt idx="10">
                  <c:v>8.5564160000000005</c:v>
                </c:pt>
                <c:pt idx="11">
                  <c:v>29.56578</c:v>
                </c:pt>
                <c:pt idx="12">
                  <c:v>3.466682</c:v>
                </c:pt>
                <c:pt idx="13">
                  <c:v>14.672319999999999</c:v>
                </c:pt>
              </c:numCache>
            </c:numRef>
          </c:val>
          <c:smooth val="0"/>
          <c:extLst xmlns:c16r2="http://schemas.microsoft.com/office/drawing/2015/06/chart">
            <c:ext xmlns:c16="http://schemas.microsoft.com/office/drawing/2014/chart" uri="{C3380CC4-5D6E-409C-BE32-E72D297353CC}">
              <c16:uniqueId val="{00000004-5CEF-4009-A88B-E331BDBFD878}"/>
            </c:ext>
          </c:extLst>
        </c:ser>
        <c:ser>
          <c:idx val="1"/>
          <c:order val="1"/>
          <c:tx>
            <c:v>Quintil 5</c:v>
          </c:tx>
          <c:spPr>
            <a:ln w="25400" cap="rnd">
              <a:noFill/>
              <a:round/>
            </a:ln>
            <a:effectLst/>
          </c:spPr>
          <c:marker>
            <c:symbol val="circle"/>
            <c:size val="17"/>
            <c:spPr>
              <a:solidFill>
                <a:schemeClr val="accent4"/>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multiLvlStrRef>
              <c:f>'F9.3'!$C$29:$P$30</c:f>
              <c:multiLvlStrCache>
                <c:ptCount val="14"/>
                <c:lvl>
                  <c:pt idx="0">
                    <c:v>2014</c:v>
                  </c:pt>
                  <c:pt idx="1">
                    <c:v>1998</c:v>
                  </c:pt>
                  <c:pt idx="2">
                    <c:v>2014</c:v>
                  </c:pt>
                  <c:pt idx="3">
                    <c:v>1998</c:v>
                  </c:pt>
                  <c:pt idx="4">
                    <c:v>2014</c:v>
                  </c:pt>
                  <c:pt idx="5">
                    <c:v>2014</c:v>
                  </c:pt>
                  <c:pt idx="6">
                    <c:v>1998</c:v>
                  </c:pt>
                  <c:pt idx="7">
                    <c:v>2014</c:v>
                  </c:pt>
                  <c:pt idx="8">
                    <c:v>1998</c:v>
                  </c:pt>
                  <c:pt idx="9">
                    <c:v>2014</c:v>
                  </c:pt>
                  <c:pt idx="10">
                    <c:v>1998</c:v>
                  </c:pt>
                  <c:pt idx="11">
                    <c:v>2014</c:v>
                  </c:pt>
                  <c:pt idx="12">
                    <c:v>1998</c:v>
                  </c:pt>
                  <c:pt idx="13">
                    <c:v>2014</c:v>
                  </c:pt>
                </c:lvl>
                <c:lvl>
                  <c:pt idx="0">
                    <c:v>México</c:v>
                  </c:pt>
                  <c:pt idx="1">
                    <c:v>Perú</c:v>
                  </c:pt>
                  <c:pt idx="3">
                    <c:v>Honduras</c:v>
                  </c:pt>
                  <c:pt idx="5">
                    <c:v>Colombia</c:v>
                  </c:pt>
                  <c:pt idx="6">
                    <c:v>Brasil</c:v>
                  </c:pt>
                  <c:pt idx="8">
                    <c:v>Argentina</c:v>
                  </c:pt>
                  <c:pt idx="10">
                    <c:v>Chile</c:v>
                  </c:pt>
                  <c:pt idx="12">
                    <c:v>Costa Rica</c:v>
                  </c:pt>
                </c:lvl>
              </c:multiLvlStrCache>
            </c:multiLvlStrRef>
          </c:cat>
          <c:val>
            <c:numRef>
              <c:f>'F9.3'!$C$32:$P$32</c:f>
              <c:numCache>
                <c:formatCode>0</c:formatCode>
                <c:ptCount val="14"/>
                <c:pt idx="0">
                  <c:v>55.014470000000003</c:v>
                </c:pt>
                <c:pt idx="1">
                  <c:v>49.670160000000003</c:v>
                </c:pt>
                <c:pt idx="2">
                  <c:v>59.486310000000003</c:v>
                </c:pt>
                <c:pt idx="3">
                  <c:v>6.2063879999999996</c:v>
                </c:pt>
                <c:pt idx="4">
                  <c:v>66.296599999999998</c:v>
                </c:pt>
                <c:pt idx="5">
                  <c:v>71.614369999999994</c:v>
                </c:pt>
                <c:pt idx="6">
                  <c:v>37.953530000000001</c:v>
                </c:pt>
                <c:pt idx="7">
                  <c:v>70.19</c:v>
                </c:pt>
                <c:pt idx="8">
                  <c:v>78.493510000000001</c:v>
                </c:pt>
                <c:pt idx="9">
                  <c:v>74.140479999999997</c:v>
                </c:pt>
                <c:pt idx="10">
                  <c:v>54.274850000000001</c:v>
                </c:pt>
                <c:pt idx="11">
                  <c:v>78.918549999999996</c:v>
                </c:pt>
                <c:pt idx="12">
                  <c:v>67.397019999999998</c:v>
                </c:pt>
                <c:pt idx="13">
                  <c:v>93.451679999999996</c:v>
                </c:pt>
              </c:numCache>
            </c:numRef>
          </c:val>
          <c:smooth val="0"/>
          <c:extLst xmlns:c16r2="http://schemas.microsoft.com/office/drawing/2015/06/chart">
            <c:ext xmlns:c16="http://schemas.microsoft.com/office/drawing/2014/chart" uri="{C3380CC4-5D6E-409C-BE32-E72D297353CC}">
              <c16:uniqueId val="{00000005-5CEF-4009-A88B-E331BDBFD878}"/>
            </c:ext>
          </c:extLst>
        </c:ser>
        <c:dLbls>
          <c:dLblPos val="ctr"/>
          <c:showLegendKey val="0"/>
          <c:showVal val="1"/>
          <c:showCatName val="0"/>
          <c:showSerName val="0"/>
          <c:showPercent val="0"/>
          <c:showBubbleSize val="0"/>
        </c:dLbls>
        <c:upDownBars>
          <c:gapWidth val="150"/>
          <c:upBars>
            <c:spPr>
              <a:solidFill>
                <a:schemeClr val="lt1"/>
              </a:solidFill>
              <a:ln w="9525">
                <a:solidFill>
                  <a:schemeClr val="dk1">
                    <a:lumMod val="65000"/>
                    <a:lumOff val="35000"/>
                  </a:schemeClr>
                </a:solidFill>
              </a:ln>
              <a:effectLst/>
            </c:spPr>
          </c:upBars>
          <c:downBars>
            <c:spPr>
              <a:solidFill>
                <a:schemeClr val="dk1">
                  <a:lumMod val="50000"/>
                  <a:lumOff val="50000"/>
                </a:schemeClr>
              </a:solidFill>
              <a:ln w="9525">
                <a:solidFill>
                  <a:schemeClr val="dk1">
                    <a:lumMod val="65000"/>
                    <a:lumOff val="35000"/>
                  </a:schemeClr>
                </a:solidFill>
              </a:ln>
              <a:effectLst/>
            </c:spPr>
          </c:downBars>
        </c:upDownBars>
        <c:marker val="1"/>
        <c:smooth val="0"/>
        <c:axId val="399167040"/>
        <c:axId val="399172528"/>
      </c:lineChart>
      <c:catAx>
        <c:axId val="399167040"/>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399172528"/>
        <c:crosses val="autoZero"/>
        <c:auto val="1"/>
        <c:lblAlgn val="ctr"/>
        <c:lblOffset val="100"/>
        <c:noMultiLvlLbl val="0"/>
      </c:catAx>
      <c:valAx>
        <c:axId val="39917252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one"/>
        <c:crossAx val="39916704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19050" cap="flat" cmpd="sng" algn="ctr">
      <a:solidFill>
        <a:schemeClr val="tx1"/>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b="1">
                <a:latin typeface="Times New Roman" panose="02020603050405020304" pitchFamily="18" charset="0"/>
                <a:cs typeface="Times New Roman" panose="02020603050405020304" pitchFamily="18" charset="0"/>
              </a:defRPr>
            </a:pPr>
            <a:r>
              <a:rPr lang="en-US" sz="1600" b="1" dirty="0">
                <a:latin typeface="Times New Roman" panose="02020603050405020304" pitchFamily="18" charset="0"/>
                <a:cs typeface="Times New Roman" panose="02020603050405020304" pitchFamily="18" charset="0"/>
              </a:rPr>
              <a:t>A.  Tertiary vs. secondary education </a:t>
            </a:r>
          </a:p>
        </c:rich>
      </c:tx>
      <c:overlay val="0"/>
    </c:title>
    <c:autoTitleDeleted val="0"/>
    <c:plotArea>
      <c:layout>
        <c:manualLayout>
          <c:layoutTarget val="inner"/>
          <c:xMode val="edge"/>
          <c:yMode val="edge"/>
          <c:x val="7.6019440429161908E-2"/>
          <c:y val="0.12736902038760431"/>
          <c:w val="0.89971708312883658"/>
          <c:h val="0.69644570984420939"/>
        </c:manualLayout>
      </c:layout>
      <c:lineChart>
        <c:grouping val="standard"/>
        <c:varyColors val="0"/>
        <c:ser>
          <c:idx val="0"/>
          <c:order val="0"/>
          <c:tx>
            <c:v>Escuela secundaria/no escuela secundaria</c:v>
          </c:tx>
          <c:spPr>
            <a:ln w="28575" cap="rnd">
              <a:solidFill>
                <a:schemeClr val="accent1"/>
              </a:solidFill>
              <a:round/>
            </a:ln>
            <a:effectLst/>
          </c:spPr>
          <c:marker>
            <c:symbol val="none"/>
          </c:marker>
          <c:cat>
            <c:numRef>
              <c:f>'F.9.2'!$B$30:$B$50</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'F.9.2'!$C$30:$C$50</c:f>
              <c:numCache>
                <c:formatCode>0.000</c:formatCode>
                <c:ptCount val="21"/>
                <c:pt idx="0">
                  <c:v>0.32996999999999999</c:v>
                </c:pt>
                <c:pt idx="1">
                  <c:v>0.26425310000000002</c:v>
                </c:pt>
                <c:pt idx="2">
                  <c:v>0.31677139999999998</c:v>
                </c:pt>
                <c:pt idx="3">
                  <c:v>0.28183360000000002</c:v>
                </c:pt>
                <c:pt idx="4">
                  <c:v>0.32088709999999998</c:v>
                </c:pt>
                <c:pt idx="5">
                  <c:v>0.27741500000000002</c:v>
                </c:pt>
                <c:pt idx="6">
                  <c:v>0.26367970000000002</c:v>
                </c:pt>
                <c:pt idx="7">
                  <c:v>0.27059719999999998</c:v>
                </c:pt>
                <c:pt idx="8">
                  <c:v>0.2313241</c:v>
                </c:pt>
                <c:pt idx="9">
                  <c:v>0.2416896</c:v>
                </c:pt>
                <c:pt idx="10">
                  <c:v>0.19983799999999999</c:v>
                </c:pt>
                <c:pt idx="11">
                  <c:v>0.34726580000000001</c:v>
                </c:pt>
                <c:pt idx="12">
                  <c:v>0.32556689999999999</c:v>
                </c:pt>
                <c:pt idx="13">
                  <c:v>0.30937750000000003</c:v>
                </c:pt>
                <c:pt idx="14">
                  <c:v>0.28920319999999999</c:v>
                </c:pt>
                <c:pt idx="15">
                  <c:v>0.27408519999999997</c:v>
                </c:pt>
                <c:pt idx="16">
                  <c:v>0.27428390000000002</c:v>
                </c:pt>
                <c:pt idx="17">
                  <c:v>0.26045950000000001</c:v>
                </c:pt>
                <c:pt idx="18">
                  <c:v>0.26282660000000002</c:v>
                </c:pt>
                <c:pt idx="19">
                  <c:v>0.23000719999999999</c:v>
                </c:pt>
                <c:pt idx="20">
                  <c:v>0.24251819999999999</c:v>
                </c:pt>
              </c:numCache>
            </c:numRef>
          </c:val>
          <c:smooth val="0"/>
          <c:extLst xmlns:c16r2="http://schemas.microsoft.com/office/drawing/2015/06/chart">
            <c:ext xmlns:c16="http://schemas.microsoft.com/office/drawing/2014/chart" uri="{C3380CC4-5D6E-409C-BE32-E72D297353CC}">
              <c16:uniqueId val="{00000000-E980-45D6-B092-B6CD0A51BBEC}"/>
            </c:ext>
          </c:extLst>
        </c:ser>
        <c:ser>
          <c:idx val="1"/>
          <c:order val="1"/>
          <c:tx>
            <c:v>Terciaria/escuela secundaria</c:v>
          </c:tx>
          <c:spPr>
            <a:ln w="28575" cap="rnd">
              <a:solidFill>
                <a:schemeClr val="accent2"/>
              </a:solidFill>
              <a:round/>
            </a:ln>
            <a:effectLst/>
          </c:spPr>
          <c:marker>
            <c:symbol val="none"/>
          </c:marker>
          <c:cat>
            <c:numRef>
              <c:f>'F.9.2'!$B$30:$B$50</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'F.9.2'!$D$30:$D$50</c:f>
              <c:numCache>
                <c:formatCode>0.000</c:formatCode>
                <c:ptCount val="21"/>
                <c:pt idx="0">
                  <c:v>0.75584099999999999</c:v>
                </c:pt>
                <c:pt idx="1">
                  <c:v>0.55631169999999996</c:v>
                </c:pt>
                <c:pt idx="2">
                  <c:v>0.64265470000000002</c:v>
                </c:pt>
                <c:pt idx="3">
                  <c:v>0.54928030000000005</c:v>
                </c:pt>
                <c:pt idx="4">
                  <c:v>0.62300829999999996</c:v>
                </c:pt>
                <c:pt idx="5">
                  <c:v>0.61791289999999999</c:v>
                </c:pt>
                <c:pt idx="6">
                  <c:v>0.63610259999999996</c:v>
                </c:pt>
                <c:pt idx="7">
                  <c:v>0.52520900000000004</c:v>
                </c:pt>
                <c:pt idx="8">
                  <c:v>0.52790269999999995</c:v>
                </c:pt>
                <c:pt idx="9">
                  <c:v>0.61965000000000003</c:v>
                </c:pt>
                <c:pt idx="10">
                  <c:v>0.51035410000000003</c:v>
                </c:pt>
                <c:pt idx="11">
                  <c:v>0.58125629999999995</c:v>
                </c:pt>
                <c:pt idx="12">
                  <c:v>0.58861920000000001</c:v>
                </c:pt>
                <c:pt idx="13">
                  <c:v>0.74739460000000002</c:v>
                </c:pt>
                <c:pt idx="14">
                  <c:v>0.73670639999999998</c:v>
                </c:pt>
                <c:pt idx="15">
                  <c:v>0.62142770000000003</c:v>
                </c:pt>
                <c:pt idx="16">
                  <c:v>0.48573460000000002</c:v>
                </c:pt>
                <c:pt idx="17">
                  <c:v>0.6144193</c:v>
                </c:pt>
                <c:pt idx="18">
                  <c:v>0.54071499999999995</c:v>
                </c:pt>
                <c:pt idx="19">
                  <c:v>0.55823029999999996</c:v>
                </c:pt>
                <c:pt idx="20">
                  <c:v>0.53572240000000004</c:v>
                </c:pt>
              </c:numCache>
            </c:numRef>
          </c:val>
          <c:smooth val="0"/>
          <c:extLst xmlns:c16r2="http://schemas.microsoft.com/office/drawing/2015/06/chart">
            <c:ext xmlns:c16="http://schemas.microsoft.com/office/drawing/2014/chart" uri="{C3380CC4-5D6E-409C-BE32-E72D297353CC}">
              <c16:uniqueId val="{00000001-E980-45D6-B092-B6CD0A51BBEC}"/>
            </c:ext>
          </c:extLst>
        </c:ser>
        <c:dLbls>
          <c:showLegendKey val="0"/>
          <c:showVal val="0"/>
          <c:showCatName val="0"/>
          <c:showSerName val="0"/>
          <c:showPercent val="0"/>
          <c:showBubbleSize val="0"/>
        </c:dLbls>
        <c:smooth val="0"/>
        <c:axId val="399172136"/>
        <c:axId val="399173704"/>
      </c:lineChart>
      <c:catAx>
        <c:axId val="399172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9173704"/>
        <c:crosses val="autoZero"/>
        <c:auto val="1"/>
        <c:lblAlgn val="ctr"/>
        <c:lblOffset val="100"/>
        <c:tickLblSkip val="2"/>
        <c:tickMarkSkip val="1"/>
        <c:noMultiLvlLbl val="0"/>
      </c:catAx>
      <c:valAx>
        <c:axId val="399173704"/>
        <c:scaling>
          <c:orientation val="minMax"/>
          <c:max val="1"/>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99172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0.28341728564077634"/>
          <c:y val="4.5478013968293714E-2"/>
          <c:w val="0.66631041124535284"/>
          <c:h val="0.81491783031134102"/>
        </c:manualLayout>
      </c:layout>
      <c:barChart>
        <c:barDir val="bar"/>
        <c:grouping val="clustered"/>
        <c:varyColors val="0"/>
        <c:ser>
          <c:idx val="0"/>
          <c:order val="0"/>
          <c:invertIfNegative val="0"/>
          <c:dLbls>
            <c:spPr>
              <a:noFill/>
              <a:ln>
                <a:noFill/>
              </a:ln>
              <a:effectLst/>
            </c:spPr>
            <c:txPr>
              <a:bodyPr/>
              <a:lstStyle/>
              <a:p>
                <a:pPr>
                  <a:defRPr sz="1100">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'F9.7'!$B$32:$B$38</c:f>
              <c:strCache>
                <c:ptCount val="7"/>
                <c:pt idx="0">
                  <c:v>Argentina</c:v>
                </c:pt>
                <c:pt idx="1">
                  <c:v>Colombia</c:v>
                </c:pt>
                <c:pt idx="2">
                  <c:v>Honduras</c:v>
                </c:pt>
                <c:pt idx="3">
                  <c:v>México</c:v>
                </c:pt>
                <c:pt idx="4">
                  <c:v>Chile</c:v>
                </c:pt>
                <c:pt idx="5">
                  <c:v>Brasil</c:v>
                </c:pt>
                <c:pt idx="6">
                  <c:v>Otros América Latina y el Caribe</c:v>
                </c:pt>
              </c:strCache>
            </c:strRef>
          </c:cat>
          <c:val>
            <c:numRef>
              <c:f>'F9.7'!$C$32:$C$38</c:f>
              <c:numCache>
                <c:formatCode>0%</c:formatCode>
                <c:ptCount val="7"/>
                <c:pt idx="0">
                  <c:v>0.4</c:v>
                </c:pt>
                <c:pt idx="1">
                  <c:v>0.48</c:v>
                </c:pt>
                <c:pt idx="2">
                  <c:v>0.49</c:v>
                </c:pt>
                <c:pt idx="3">
                  <c:v>0.53</c:v>
                </c:pt>
                <c:pt idx="4">
                  <c:v>0.54</c:v>
                </c:pt>
                <c:pt idx="5">
                  <c:v>0.59</c:v>
                </c:pt>
                <c:pt idx="6">
                  <c:v>0.6825</c:v>
                </c:pt>
              </c:numCache>
            </c:numRef>
          </c:val>
          <c:extLst xmlns:c16r2="http://schemas.microsoft.com/office/drawing/2015/06/chart">
            <c:ext xmlns:c16="http://schemas.microsoft.com/office/drawing/2014/chart" uri="{C3380CC4-5D6E-409C-BE32-E72D297353CC}">
              <c16:uniqueId val="{00000000-2445-4EEA-B113-48CD1890A422}"/>
            </c:ext>
          </c:extLst>
        </c:ser>
        <c:dLbls>
          <c:showLegendKey val="0"/>
          <c:showVal val="0"/>
          <c:showCatName val="0"/>
          <c:showSerName val="0"/>
          <c:showPercent val="0"/>
          <c:showBubbleSize val="0"/>
        </c:dLbls>
        <c:gapWidth val="150"/>
        <c:axId val="399166256"/>
        <c:axId val="399166648"/>
      </c:barChart>
      <c:catAx>
        <c:axId val="399166256"/>
        <c:scaling>
          <c:orientation val="minMax"/>
        </c:scaling>
        <c:delete val="0"/>
        <c:axPos val="l"/>
        <c:numFmt formatCode="General" sourceLinked="0"/>
        <c:majorTickMark val="out"/>
        <c:minorTickMark val="none"/>
        <c:tickLblPos val="nextTo"/>
        <c:txPr>
          <a:bodyPr/>
          <a:lstStyle/>
          <a:p>
            <a:pPr>
              <a:defRPr sz="1200">
                <a:latin typeface="Times New Roman" panose="02020603050405020304" pitchFamily="18" charset="0"/>
                <a:cs typeface="Times New Roman" panose="02020603050405020304" pitchFamily="18" charset="0"/>
              </a:defRPr>
            </a:pPr>
            <a:endParaRPr lang="en-US"/>
          </a:p>
        </c:txPr>
        <c:crossAx val="399166648"/>
        <c:crosses val="autoZero"/>
        <c:auto val="1"/>
        <c:lblAlgn val="ctr"/>
        <c:lblOffset val="100"/>
        <c:noMultiLvlLbl val="0"/>
      </c:catAx>
      <c:valAx>
        <c:axId val="399166648"/>
        <c:scaling>
          <c:orientation val="minMax"/>
        </c:scaling>
        <c:delete val="0"/>
        <c:axPos val="b"/>
        <c:numFmt formatCode="0%" sourceLinked="1"/>
        <c:majorTickMark val="out"/>
        <c:minorTickMark val="none"/>
        <c:tickLblPos val="nextTo"/>
        <c:txPr>
          <a:bodyPr/>
          <a:lstStyle/>
          <a:p>
            <a:pPr>
              <a:defRPr sz="1200">
                <a:latin typeface="Times New Roman" panose="02020603050405020304" pitchFamily="18" charset="0"/>
                <a:cs typeface="Times New Roman" panose="02020603050405020304" pitchFamily="18" charset="0"/>
              </a:defRPr>
            </a:pPr>
            <a:endParaRPr lang="en-US"/>
          </a:p>
        </c:txPr>
        <c:crossAx val="399166256"/>
        <c:crosses val="autoZero"/>
        <c:crossBetween val="between"/>
      </c:valAx>
    </c:plotArea>
    <c:plotVisOnly val="1"/>
    <c:dispBlanksAs val="gap"/>
    <c:showDLblsOverMax val="0"/>
  </c:chart>
  <c:spPr>
    <a:ln>
      <a:noFill/>
    </a:ln>
  </c:spPr>
  <c:externalData r:id="rId1">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5.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959611-16C3-4297-B4EF-1731AA5C92A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D6236DEF-90A1-4C41-AE4B-E09182D208C2}">
      <dgm:prSet/>
      <dgm:spPr/>
      <dgm:t>
        <a:bodyPr/>
        <a:lstStyle/>
        <a:p>
          <a:pPr>
            <a:lnSpc>
              <a:spcPct val="100000"/>
            </a:lnSpc>
          </a:pPr>
          <a:r>
            <a:rPr lang="en-US" dirty="0"/>
            <a:t>Diagnostic of Higher Education in Latin America and the Caribbean (LAC)</a:t>
          </a:r>
        </a:p>
      </dgm:t>
    </dgm:pt>
    <dgm:pt modelId="{2C8C735D-39F9-4452-BCE0-01A5EF58FD60}" type="parTrans" cxnId="{55AED13A-A3C5-4DAE-9835-C68490274E0A}">
      <dgm:prSet/>
      <dgm:spPr/>
      <dgm:t>
        <a:bodyPr/>
        <a:lstStyle/>
        <a:p>
          <a:endParaRPr lang="en-US"/>
        </a:p>
      </dgm:t>
    </dgm:pt>
    <dgm:pt modelId="{891D8CE0-007B-4FFC-9555-44B6355D85B8}" type="sibTrans" cxnId="{55AED13A-A3C5-4DAE-9835-C68490274E0A}">
      <dgm:prSet/>
      <dgm:spPr/>
      <dgm:t>
        <a:bodyPr/>
        <a:lstStyle/>
        <a:p>
          <a:endParaRPr lang="en-US"/>
        </a:p>
      </dgm:t>
    </dgm:pt>
    <dgm:pt modelId="{E9A98E3A-B54F-45DD-A5E7-86C34EC7346C}">
      <dgm:prSet/>
      <dgm:spPr/>
      <dgm:t>
        <a:bodyPr/>
        <a:lstStyle/>
        <a:p>
          <a:pPr>
            <a:lnSpc>
              <a:spcPct val="100000"/>
            </a:lnSpc>
          </a:pPr>
          <a:r>
            <a:rPr lang="en-US" dirty="0"/>
            <a:t>Challenges: expand access and control quality </a:t>
          </a:r>
        </a:p>
      </dgm:t>
    </dgm:pt>
    <dgm:pt modelId="{A0B4A340-D8ED-4B0B-A866-465CE46AE38D}" type="parTrans" cxnId="{0485883D-2ABF-483D-AFCA-99927FFF8985}">
      <dgm:prSet/>
      <dgm:spPr/>
      <dgm:t>
        <a:bodyPr/>
        <a:lstStyle/>
        <a:p>
          <a:endParaRPr lang="en-US"/>
        </a:p>
      </dgm:t>
    </dgm:pt>
    <dgm:pt modelId="{6ACB5A14-ABBB-49A0-A31B-855A4D32DB80}" type="sibTrans" cxnId="{0485883D-2ABF-483D-AFCA-99927FFF8985}">
      <dgm:prSet/>
      <dgm:spPr/>
      <dgm:t>
        <a:bodyPr/>
        <a:lstStyle/>
        <a:p>
          <a:endParaRPr lang="en-US"/>
        </a:p>
      </dgm:t>
    </dgm:pt>
    <dgm:pt modelId="{3A23F798-EE22-4543-886E-C838A220AC2B}">
      <dgm:prSet/>
      <dgm:spPr/>
      <dgm:t>
        <a:bodyPr/>
        <a:lstStyle/>
        <a:p>
          <a:pPr>
            <a:lnSpc>
              <a:spcPct val="100000"/>
            </a:lnSpc>
          </a:pPr>
          <a:r>
            <a:rPr lang="en-US" dirty="0"/>
            <a:t>Conclusions </a:t>
          </a:r>
        </a:p>
      </dgm:t>
    </dgm:pt>
    <dgm:pt modelId="{BB442944-C04F-462D-A2A1-4262E2C846E8}" type="parTrans" cxnId="{9789C10C-5DEE-4BA7-B528-6E11B8061D3D}">
      <dgm:prSet/>
      <dgm:spPr/>
      <dgm:t>
        <a:bodyPr/>
        <a:lstStyle/>
        <a:p>
          <a:endParaRPr lang="en-US"/>
        </a:p>
      </dgm:t>
    </dgm:pt>
    <dgm:pt modelId="{F5A11DF6-696A-407F-8150-2860845673D6}" type="sibTrans" cxnId="{9789C10C-5DEE-4BA7-B528-6E11B8061D3D}">
      <dgm:prSet/>
      <dgm:spPr/>
      <dgm:t>
        <a:bodyPr/>
        <a:lstStyle/>
        <a:p>
          <a:endParaRPr lang="en-US"/>
        </a:p>
      </dgm:t>
    </dgm:pt>
    <dgm:pt modelId="{819B11CF-BC25-4D89-A969-30DFF751EC64}">
      <dgm:prSet/>
      <dgm:spPr/>
      <dgm:t>
        <a:bodyPr/>
        <a:lstStyle/>
        <a:p>
          <a:pPr>
            <a:lnSpc>
              <a:spcPct val="100000"/>
            </a:lnSpc>
          </a:pPr>
          <a:endParaRPr lang="en-US" dirty="0"/>
        </a:p>
      </dgm:t>
    </dgm:pt>
    <dgm:pt modelId="{53D64CD5-BD12-4327-9434-8240335214EB}" type="parTrans" cxnId="{2CE53F90-E5DD-4EA2-9787-6F9001BACAAB}">
      <dgm:prSet/>
      <dgm:spPr/>
      <dgm:t>
        <a:bodyPr/>
        <a:lstStyle/>
        <a:p>
          <a:endParaRPr lang="en-US"/>
        </a:p>
      </dgm:t>
    </dgm:pt>
    <dgm:pt modelId="{E97A4AF6-8EBF-49FE-BBD1-28B564C4B6F9}" type="sibTrans" cxnId="{2CE53F90-E5DD-4EA2-9787-6F9001BACAAB}">
      <dgm:prSet/>
      <dgm:spPr/>
      <dgm:t>
        <a:bodyPr/>
        <a:lstStyle/>
        <a:p>
          <a:endParaRPr lang="en-US"/>
        </a:p>
      </dgm:t>
    </dgm:pt>
    <dgm:pt modelId="{B4C5AF3B-B13B-4F98-945D-8653D1042A8A}" type="pres">
      <dgm:prSet presAssocID="{A9959611-16C3-4297-B4EF-1731AA5C92AF}" presName="root" presStyleCnt="0">
        <dgm:presLayoutVars>
          <dgm:dir/>
          <dgm:resizeHandles val="exact"/>
        </dgm:presLayoutVars>
      </dgm:prSet>
      <dgm:spPr/>
      <dgm:t>
        <a:bodyPr/>
        <a:lstStyle/>
        <a:p>
          <a:endParaRPr lang="en-GB"/>
        </a:p>
      </dgm:t>
    </dgm:pt>
    <dgm:pt modelId="{9F63C53C-F902-4C58-9865-EB0CDDE10CF1}" type="pres">
      <dgm:prSet presAssocID="{D6236DEF-90A1-4C41-AE4B-E09182D208C2}" presName="compNode" presStyleCnt="0"/>
      <dgm:spPr/>
    </dgm:pt>
    <dgm:pt modelId="{8BDA8B9B-8982-4213-ACF4-C05C17D30A2A}" type="pres">
      <dgm:prSet presAssocID="{D6236DEF-90A1-4C41-AE4B-E09182D208C2}" presName="bgRect" presStyleLbl="bgShp" presStyleIdx="0" presStyleCnt="3"/>
      <dgm:spPr/>
    </dgm:pt>
    <dgm:pt modelId="{A3351C65-4A66-4DFC-B0EE-049A8150E9D3}" type="pres">
      <dgm:prSet presAssocID="{D6236DEF-90A1-4C41-AE4B-E09182D208C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Books"/>
        </a:ext>
      </dgm:extLst>
    </dgm:pt>
    <dgm:pt modelId="{7E79CF53-09F2-477D-B878-9B97375A9ADA}" type="pres">
      <dgm:prSet presAssocID="{D6236DEF-90A1-4C41-AE4B-E09182D208C2}" presName="spaceRect" presStyleCnt="0"/>
      <dgm:spPr/>
    </dgm:pt>
    <dgm:pt modelId="{AEAC803B-D797-4909-82BC-0C622EA53BAE}" type="pres">
      <dgm:prSet presAssocID="{D6236DEF-90A1-4C41-AE4B-E09182D208C2}" presName="parTx" presStyleLbl="revTx" presStyleIdx="0" presStyleCnt="4">
        <dgm:presLayoutVars>
          <dgm:chMax val="0"/>
          <dgm:chPref val="0"/>
        </dgm:presLayoutVars>
      </dgm:prSet>
      <dgm:spPr/>
      <dgm:t>
        <a:bodyPr/>
        <a:lstStyle/>
        <a:p>
          <a:endParaRPr lang="en-GB"/>
        </a:p>
      </dgm:t>
    </dgm:pt>
    <dgm:pt modelId="{E8EBBFE9-40EF-4AA6-A185-91DBE92752D2}" type="pres">
      <dgm:prSet presAssocID="{891D8CE0-007B-4FFC-9555-44B6355D85B8}" presName="sibTrans" presStyleCnt="0"/>
      <dgm:spPr/>
    </dgm:pt>
    <dgm:pt modelId="{56FA1A53-5B60-48BC-A5E6-D837BE6CF4E3}" type="pres">
      <dgm:prSet presAssocID="{E9A98E3A-B54F-45DD-A5E7-86C34EC7346C}" presName="compNode" presStyleCnt="0"/>
      <dgm:spPr/>
    </dgm:pt>
    <dgm:pt modelId="{E6BD91C9-0A95-44E2-AE90-6DC1D04A47B3}" type="pres">
      <dgm:prSet presAssocID="{E9A98E3A-B54F-45DD-A5E7-86C34EC7346C}" presName="bgRect" presStyleLbl="bgShp" presStyleIdx="1" presStyleCnt="3"/>
      <dgm:spPr/>
    </dgm:pt>
    <dgm:pt modelId="{1DC333BD-127B-4517-BCFC-0F4DF6164DE8}" type="pres">
      <dgm:prSet presAssocID="{E9A98E3A-B54F-45DD-A5E7-86C34EC7346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Unlock"/>
        </a:ext>
      </dgm:extLst>
    </dgm:pt>
    <dgm:pt modelId="{771D67C2-C80D-443B-B75B-D7B463C41B09}" type="pres">
      <dgm:prSet presAssocID="{E9A98E3A-B54F-45DD-A5E7-86C34EC7346C}" presName="spaceRect" presStyleCnt="0"/>
      <dgm:spPr/>
    </dgm:pt>
    <dgm:pt modelId="{FE6DC54F-ECB3-41C2-B6B2-619F483D42CA}" type="pres">
      <dgm:prSet presAssocID="{E9A98E3A-B54F-45DD-A5E7-86C34EC7346C}" presName="parTx" presStyleLbl="revTx" presStyleIdx="1" presStyleCnt="4">
        <dgm:presLayoutVars>
          <dgm:chMax val="0"/>
          <dgm:chPref val="0"/>
        </dgm:presLayoutVars>
      </dgm:prSet>
      <dgm:spPr/>
      <dgm:t>
        <a:bodyPr/>
        <a:lstStyle/>
        <a:p>
          <a:endParaRPr lang="en-GB"/>
        </a:p>
      </dgm:t>
    </dgm:pt>
    <dgm:pt modelId="{FC93FFD5-A639-4555-A5E0-25798AB77404}" type="pres">
      <dgm:prSet presAssocID="{6ACB5A14-ABBB-49A0-A31B-855A4D32DB80}" presName="sibTrans" presStyleCnt="0"/>
      <dgm:spPr/>
    </dgm:pt>
    <dgm:pt modelId="{235B45C3-4838-425D-84A7-C247299A1164}" type="pres">
      <dgm:prSet presAssocID="{3A23F798-EE22-4543-886E-C838A220AC2B}" presName="compNode" presStyleCnt="0"/>
      <dgm:spPr/>
    </dgm:pt>
    <dgm:pt modelId="{508DAA9A-7C2A-418F-8F8F-9F6087277736}" type="pres">
      <dgm:prSet presAssocID="{3A23F798-EE22-4543-886E-C838A220AC2B}" presName="bgRect" presStyleLbl="bgShp" presStyleIdx="2" presStyleCnt="3"/>
      <dgm:spPr/>
    </dgm:pt>
    <dgm:pt modelId="{CBBFF19A-B75D-4CAC-9C33-0E67907D25E1}" type="pres">
      <dgm:prSet presAssocID="{3A23F798-EE22-4543-886E-C838A220AC2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Checkmark"/>
        </a:ext>
      </dgm:extLst>
    </dgm:pt>
    <dgm:pt modelId="{2B2A317A-0B76-4DF1-AB3C-BEC30422BD31}" type="pres">
      <dgm:prSet presAssocID="{3A23F798-EE22-4543-886E-C838A220AC2B}" presName="spaceRect" presStyleCnt="0"/>
      <dgm:spPr/>
    </dgm:pt>
    <dgm:pt modelId="{33C3D7D8-6AB1-4C2F-AC2D-CBDA15282C1E}" type="pres">
      <dgm:prSet presAssocID="{3A23F798-EE22-4543-886E-C838A220AC2B}" presName="parTx" presStyleLbl="revTx" presStyleIdx="2" presStyleCnt="4">
        <dgm:presLayoutVars>
          <dgm:chMax val="0"/>
          <dgm:chPref val="0"/>
        </dgm:presLayoutVars>
      </dgm:prSet>
      <dgm:spPr/>
      <dgm:t>
        <a:bodyPr/>
        <a:lstStyle/>
        <a:p>
          <a:endParaRPr lang="en-GB"/>
        </a:p>
      </dgm:t>
    </dgm:pt>
    <dgm:pt modelId="{CCF1CECB-481F-4143-82B9-90348BFE622F}" type="pres">
      <dgm:prSet presAssocID="{3A23F798-EE22-4543-886E-C838A220AC2B}" presName="desTx" presStyleLbl="revTx" presStyleIdx="3" presStyleCnt="4">
        <dgm:presLayoutVars/>
      </dgm:prSet>
      <dgm:spPr/>
      <dgm:t>
        <a:bodyPr/>
        <a:lstStyle/>
        <a:p>
          <a:endParaRPr lang="en-GB"/>
        </a:p>
      </dgm:t>
    </dgm:pt>
  </dgm:ptLst>
  <dgm:cxnLst>
    <dgm:cxn modelId="{0485883D-2ABF-483D-AFCA-99927FFF8985}" srcId="{A9959611-16C3-4297-B4EF-1731AA5C92AF}" destId="{E9A98E3A-B54F-45DD-A5E7-86C34EC7346C}" srcOrd="1" destOrd="0" parTransId="{A0B4A340-D8ED-4B0B-A866-465CE46AE38D}" sibTransId="{6ACB5A14-ABBB-49A0-A31B-855A4D32DB80}"/>
    <dgm:cxn modelId="{A4D91111-8AE2-4BCC-92B9-6610D3953A8E}" type="presOf" srcId="{819B11CF-BC25-4D89-A969-30DFF751EC64}" destId="{CCF1CECB-481F-4143-82B9-90348BFE622F}" srcOrd="0" destOrd="0" presId="urn:microsoft.com/office/officeart/2018/2/layout/IconVerticalSolidList"/>
    <dgm:cxn modelId="{07220587-FB2B-4F28-8416-9C05543D659F}" type="presOf" srcId="{D6236DEF-90A1-4C41-AE4B-E09182D208C2}" destId="{AEAC803B-D797-4909-82BC-0C622EA53BAE}" srcOrd="0" destOrd="0" presId="urn:microsoft.com/office/officeart/2018/2/layout/IconVerticalSolidList"/>
    <dgm:cxn modelId="{55AED13A-A3C5-4DAE-9835-C68490274E0A}" srcId="{A9959611-16C3-4297-B4EF-1731AA5C92AF}" destId="{D6236DEF-90A1-4C41-AE4B-E09182D208C2}" srcOrd="0" destOrd="0" parTransId="{2C8C735D-39F9-4452-BCE0-01A5EF58FD60}" sibTransId="{891D8CE0-007B-4FFC-9555-44B6355D85B8}"/>
    <dgm:cxn modelId="{992237AD-291D-48D5-B084-EBBE7EA52123}" type="presOf" srcId="{A9959611-16C3-4297-B4EF-1731AA5C92AF}" destId="{B4C5AF3B-B13B-4F98-945D-8653D1042A8A}" srcOrd="0" destOrd="0" presId="urn:microsoft.com/office/officeart/2018/2/layout/IconVerticalSolidList"/>
    <dgm:cxn modelId="{AE13EB57-A678-4FD4-8278-8A11B34EFBDF}" type="presOf" srcId="{E9A98E3A-B54F-45DD-A5E7-86C34EC7346C}" destId="{FE6DC54F-ECB3-41C2-B6B2-619F483D42CA}" srcOrd="0" destOrd="0" presId="urn:microsoft.com/office/officeart/2018/2/layout/IconVerticalSolidList"/>
    <dgm:cxn modelId="{422CD261-5238-4178-8F72-163BA6EE21CD}" type="presOf" srcId="{3A23F798-EE22-4543-886E-C838A220AC2B}" destId="{33C3D7D8-6AB1-4C2F-AC2D-CBDA15282C1E}" srcOrd="0" destOrd="0" presId="urn:microsoft.com/office/officeart/2018/2/layout/IconVerticalSolidList"/>
    <dgm:cxn modelId="{2CE53F90-E5DD-4EA2-9787-6F9001BACAAB}" srcId="{3A23F798-EE22-4543-886E-C838A220AC2B}" destId="{819B11CF-BC25-4D89-A969-30DFF751EC64}" srcOrd="0" destOrd="0" parTransId="{53D64CD5-BD12-4327-9434-8240335214EB}" sibTransId="{E97A4AF6-8EBF-49FE-BBD1-28B564C4B6F9}"/>
    <dgm:cxn modelId="{9789C10C-5DEE-4BA7-B528-6E11B8061D3D}" srcId="{A9959611-16C3-4297-B4EF-1731AA5C92AF}" destId="{3A23F798-EE22-4543-886E-C838A220AC2B}" srcOrd="2" destOrd="0" parTransId="{BB442944-C04F-462D-A2A1-4262E2C846E8}" sibTransId="{F5A11DF6-696A-407F-8150-2860845673D6}"/>
    <dgm:cxn modelId="{E78F5863-46FD-4020-A996-1D1A9C247DCB}" type="presParOf" srcId="{B4C5AF3B-B13B-4F98-945D-8653D1042A8A}" destId="{9F63C53C-F902-4C58-9865-EB0CDDE10CF1}" srcOrd="0" destOrd="0" presId="urn:microsoft.com/office/officeart/2018/2/layout/IconVerticalSolidList"/>
    <dgm:cxn modelId="{7408CEB9-0122-4C8C-9430-546C141A7A19}" type="presParOf" srcId="{9F63C53C-F902-4C58-9865-EB0CDDE10CF1}" destId="{8BDA8B9B-8982-4213-ACF4-C05C17D30A2A}" srcOrd="0" destOrd="0" presId="urn:microsoft.com/office/officeart/2018/2/layout/IconVerticalSolidList"/>
    <dgm:cxn modelId="{8028346F-EE50-4E7C-BC49-E02654530AD4}" type="presParOf" srcId="{9F63C53C-F902-4C58-9865-EB0CDDE10CF1}" destId="{A3351C65-4A66-4DFC-B0EE-049A8150E9D3}" srcOrd="1" destOrd="0" presId="urn:microsoft.com/office/officeart/2018/2/layout/IconVerticalSolidList"/>
    <dgm:cxn modelId="{CF6B57EB-8BB8-4616-9CFB-28B6839058C0}" type="presParOf" srcId="{9F63C53C-F902-4C58-9865-EB0CDDE10CF1}" destId="{7E79CF53-09F2-477D-B878-9B97375A9ADA}" srcOrd="2" destOrd="0" presId="urn:microsoft.com/office/officeart/2018/2/layout/IconVerticalSolidList"/>
    <dgm:cxn modelId="{DB7C432C-3613-4F32-B296-45E633F6A692}" type="presParOf" srcId="{9F63C53C-F902-4C58-9865-EB0CDDE10CF1}" destId="{AEAC803B-D797-4909-82BC-0C622EA53BAE}" srcOrd="3" destOrd="0" presId="urn:microsoft.com/office/officeart/2018/2/layout/IconVerticalSolidList"/>
    <dgm:cxn modelId="{B6F8E5FD-0BD1-49EF-808A-6F0EBA4B6776}" type="presParOf" srcId="{B4C5AF3B-B13B-4F98-945D-8653D1042A8A}" destId="{E8EBBFE9-40EF-4AA6-A185-91DBE92752D2}" srcOrd="1" destOrd="0" presId="urn:microsoft.com/office/officeart/2018/2/layout/IconVerticalSolidList"/>
    <dgm:cxn modelId="{5501220D-1DD5-459C-8A17-A36D811F5D33}" type="presParOf" srcId="{B4C5AF3B-B13B-4F98-945D-8653D1042A8A}" destId="{56FA1A53-5B60-48BC-A5E6-D837BE6CF4E3}" srcOrd="2" destOrd="0" presId="urn:microsoft.com/office/officeart/2018/2/layout/IconVerticalSolidList"/>
    <dgm:cxn modelId="{8C981C8C-C444-4938-A38B-AD7A5E15F945}" type="presParOf" srcId="{56FA1A53-5B60-48BC-A5E6-D837BE6CF4E3}" destId="{E6BD91C9-0A95-44E2-AE90-6DC1D04A47B3}" srcOrd="0" destOrd="0" presId="urn:microsoft.com/office/officeart/2018/2/layout/IconVerticalSolidList"/>
    <dgm:cxn modelId="{34FDD57F-0F94-4334-BA95-20DBE89F345B}" type="presParOf" srcId="{56FA1A53-5B60-48BC-A5E6-D837BE6CF4E3}" destId="{1DC333BD-127B-4517-BCFC-0F4DF6164DE8}" srcOrd="1" destOrd="0" presId="urn:microsoft.com/office/officeart/2018/2/layout/IconVerticalSolidList"/>
    <dgm:cxn modelId="{9A72D2D8-1437-4BA7-AF15-C2FE652F6D10}" type="presParOf" srcId="{56FA1A53-5B60-48BC-A5E6-D837BE6CF4E3}" destId="{771D67C2-C80D-443B-B75B-D7B463C41B09}" srcOrd="2" destOrd="0" presId="urn:microsoft.com/office/officeart/2018/2/layout/IconVerticalSolidList"/>
    <dgm:cxn modelId="{DEC7E6B1-4222-4D69-BD14-DD694B7832A6}" type="presParOf" srcId="{56FA1A53-5B60-48BC-A5E6-D837BE6CF4E3}" destId="{FE6DC54F-ECB3-41C2-B6B2-619F483D42CA}" srcOrd="3" destOrd="0" presId="urn:microsoft.com/office/officeart/2018/2/layout/IconVerticalSolidList"/>
    <dgm:cxn modelId="{89F8839F-BBA3-491D-ABDD-D3CA3E329B65}" type="presParOf" srcId="{B4C5AF3B-B13B-4F98-945D-8653D1042A8A}" destId="{FC93FFD5-A639-4555-A5E0-25798AB77404}" srcOrd="3" destOrd="0" presId="urn:microsoft.com/office/officeart/2018/2/layout/IconVerticalSolidList"/>
    <dgm:cxn modelId="{4763AD6F-0F19-4163-91C5-270F5E751C3C}" type="presParOf" srcId="{B4C5AF3B-B13B-4F98-945D-8653D1042A8A}" destId="{235B45C3-4838-425D-84A7-C247299A1164}" srcOrd="4" destOrd="0" presId="urn:microsoft.com/office/officeart/2018/2/layout/IconVerticalSolidList"/>
    <dgm:cxn modelId="{18BBFD4E-AF54-4234-9176-982E2E33BCF2}" type="presParOf" srcId="{235B45C3-4838-425D-84A7-C247299A1164}" destId="{508DAA9A-7C2A-418F-8F8F-9F6087277736}" srcOrd="0" destOrd="0" presId="urn:microsoft.com/office/officeart/2018/2/layout/IconVerticalSolidList"/>
    <dgm:cxn modelId="{95CB1029-4211-4050-A456-F902CEBF189B}" type="presParOf" srcId="{235B45C3-4838-425D-84A7-C247299A1164}" destId="{CBBFF19A-B75D-4CAC-9C33-0E67907D25E1}" srcOrd="1" destOrd="0" presId="urn:microsoft.com/office/officeart/2018/2/layout/IconVerticalSolidList"/>
    <dgm:cxn modelId="{43DEC122-27BB-45E6-A84D-8B5FC39798B2}" type="presParOf" srcId="{235B45C3-4838-425D-84A7-C247299A1164}" destId="{2B2A317A-0B76-4DF1-AB3C-BEC30422BD31}" srcOrd="2" destOrd="0" presId="urn:microsoft.com/office/officeart/2018/2/layout/IconVerticalSolidList"/>
    <dgm:cxn modelId="{67548D08-923D-4FBA-B8B6-5C61A0DA560E}" type="presParOf" srcId="{235B45C3-4838-425D-84A7-C247299A1164}" destId="{33C3D7D8-6AB1-4C2F-AC2D-CBDA15282C1E}" srcOrd="3" destOrd="0" presId="urn:microsoft.com/office/officeart/2018/2/layout/IconVerticalSolidList"/>
    <dgm:cxn modelId="{263DC0E5-E7EA-44B1-BE35-F10527CB8DFC}" type="presParOf" srcId="{235B45C3-4838-425D-84A7-C247299A1164}" destId="{CCF1CECB-481F-4143-82B9-90348BFE622F}"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DDA1F0-A08F-4FE8-A977-068B22EE134E}" type="datetimeFigureOut">
              <a:rPr lang="en-US" smtClean="0"/>
              <a:t>7/25/2019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89C046-7F01-444E-84A2-8CCABB24BB62}" type="slidenum">
              <a:rPr lang="en-US" smtClean="0"/>
              <a:t>‹#›</a:t>
            </a:fld>
            <a:endParaRPr lang="en-US"/>
          </a:p>
        </p:txBody>
      </p:sp>
    </p:spTree>
    <p:extLst>
      <p:ext uri="{BB962C8B-B14F-4D97-AF65-F5344CB8AC3E}">
        <p14:creationId xmlns:p14="http://schemas.microsoft.com/office/powerpoint/2010/main" val="1568332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89C046-7F01-444E-84A2-8CCABB24BB62}" type="slidenum">
              <a:rPr lang="en-US" smtClean="0"/>
              <a:t>1</a:t>
            </a:fld>
            <a:endParaRPr lang="en-US"/>
          </a:p>
        </p:txBody>
      </p:sp>
    </p:spTree>
    <p:extLst>
      <p:ext uri="{BB962C8B-B14F-4D97-AF65-F5344CB8AC3E}">
        <p14:creationId xmlns:p14="http://schemas.microsoft.com/office/powerpoint/2010/main" val="869199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xmlns="" id="{58A22F72-980C-40DF-935B-98E21C4618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xmlns="" id="{494F48A8-14D7-495D-B03E-ABBEA4A2A9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Although we saw earlier that higher education has higher returns, it does not apply in all cases.  We see here that even those who finish their degrees are not necessarily earning more money, which could speak to the quality of the programs and the relevance of the fields of study.  </a:t>
            </a:r>
          </a:p>
          <a:p>
            <a:endParaRPr lang="en-US" altLang="en-US" dirty="0"/>
          </a:p>
          <a:p>
            <a:r>
              <a:rPr lang="en-US" altLang="en-US" dirty="0"/>
              <a:t>In a publication from 2015 on Colombia and Chile, a significant share of students enrolled in both university or technical institutions exhibit negative returns from their investment, highlighting the importance of information about programs (so students can choose well) and quality assurance mechanisms (to ensure high quality programs). </a:t>
            </a:r>
          </a:p>
          <a:p>
            <a:endParaRPr lang="en-US" altLang="en-US" dirty="0"/>
          </a:p>
          <a:p>
            <a:r>
              <a:rPr lang="en-US" altLang="en-US" dirty="0"/>
              <a:t>These findings are worrisome because students make sacrifices in money and time to attend school with the assumption that they will be better off. </a:t>
            </a:r>
          </a:p>
        </p:txBody>
      </p:sp>
      <p:sp>
        <p:nvSpPr>
          <p:cNvPr id="23556" name="Slide Number Placeholder 3">
            <a:extLst>
              <a:ext uri="{FF2B5EF4-FFF2-40B4-BE49-F238E27FC236}">
                <a16:creationId xmlns:a16="http://schemas.microsoft.com/office/drawing/2014/main" xmlns="" id="{6BADB955-C234-4891-BA7F-F0DF9F58E5D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CBBAD94C-EA60-4C10-AA57-44450471784D}"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S PGothic"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endParaRPr>
          </a:p>
        </p:txBody>
      </p:sp>
    </p:spTree>
    <p:extLst>
      <p:ext uri="{BB962C8B-B14F-4D97-AF65-F5344CB8AC3E}">
        <p14:creationId xmlns:p14="http://schemas.microsoft.com/office/powerpoint/2010/main" val="16053797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the rest of the presentation, I will talk about ways to expand access while controlling for quality.  I will touch on three areas: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Different financing mechanisms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Better information to help potential students make better choices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More engagement and better partnerships with the private sector to ensure study programs are relevant</a:t>
            </a:r>
          </a:p>
        </p:txBody>
      </p:sp>
      <p:sp>
        <p:nvSpPr>
          <p:cNvPr id="4" name="Slide Number Placeholder 3"/>
          <p:cNvSpPr>
            <a:spLocks noGrp="1"/>
          </p:cNvSpPr>
          <p:nvPr>
            <p:ph type="sldNum" sz="quarter" idx="5"/>
          </p:nvPr>
        </p:nvSpPr>
        <p:spPr/>
        <p:txBody>
          <a:bodyPr/>
          <a:lstStyle/>
          <a:p>
            <a:fld id="{CB89C046-7F01-444E-84A2-8CCABB24BB62}" type="slidenum">
              <a:rPr lang="en-US" smtClean="0"/>
              <a:t>11</a:t>
            </a:fld>
            <a:endParaRPr lang="en-US"/>
          </a:p>
        </p:txBody>
      </p:sp>
    </p:spTree>
    <p:extLst>
      <p:ext uri="{BB962C8B-B14F-4D97-AF65-F5344CB8AC3E}">
        <p14:creationId xmlns:p14="http://schemas.microsoft.com/office/powerpoint/2010/main" val="38463599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xmlns="" id="{A696311D-CD25-4CCD-991B-2E278F2081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xmlns="" id="{AB694721-AC36-4650-8C1F-8364D11905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Currently all HE systems in LAC receive funds from the government, that is direct financing. These budgets can be negotiated or established ad-hoc. </a:t>
            </a:r>
          </a:p>
          <a:p>
            <a:endParaRPr lang="en-US"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There is little use of innovative financing instruments such as </a:t>
            </a:r>
            <a:r>
              <a:rPr lang="en-US" altLang="en-US" sz="1200" dirty="0"/>
              <a:t>assignment of (partial) public funds to</a:t>
            </a:r>
            <a:r>
              <a:rPr lang="en-US" altLang="en-US" sz="1200" b="1" dirty="0"/>
              <a:t> institutions</a:t>
            </a:r>
            <a:r>
              <a:rPr lang="en-US" altLang="en-US" sz="1200" dirty="0"/>
              <a:t> based on performance criteria/or incentives to quality (OECD, 2008) . Here we see a few examples.</a:t>
            </a:r>
            <a:endParaRPr lang="en-US" altLang="en-US" dirty="0"/>
          </a:p>
          <a:p>
            <a:endParaRPr lang="en-US" altLang="en-US" dirty="0"/>
          </a:p>
          <a:p>
            <a:r>
              <a:rPr lang="en-US" altLang="en-US" dirty="0"/>
              <a:t>These financing instruments are based on performance criteria or incentives to quality. Under these schemes, the institutions would be required to disseminate information on graduation and drop-out rates as well as employment rates by field of study, continuation to graduate school, internships, etc.   The use of these financing instruments would encourage elimination of ineffective or irrelevant programs and more efficient use of financial resources with more accountability.</a:t>
            </a:r>
          </a:p>
        </p:txBody>
      </p:sp>
      <p:sp>
        <p:nvSpPr>
          <p:cNvPr id="35844" name="Slide Number Placeholder 3">
            <a:extLst>
              <a:ext uri="{FF2B5EF4-FFF2-40B4-BE49-F238E27FC236}">
                <a16:creationId xmlns:a16="http://schemas.microsoft.com/office/drawing/2014/main" xmlns="" id="{67F516F1-0AB9-4432-A33F-19AC9B19433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AE74A904-4AFB-4BAC-9C7D-CD5A0618C52D}"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S PGothic"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endParaRPr>
          </a:p>
        </p:txBody>
      </p:sp>
    </p:spTree>
    <p:extLst>
      <p:ext uri="{BB962C8B-B14F-4D97-AF65-F5344CB8AC3E}">
        <p14:creationId xmlns:p14="http://schemas.microsoft.com/office/powerpoint/2010/main" val="3076601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can see in the first column, all LAC higher education in public institutions is financed by the government. The financing is not based on performance, and we can see how few countries use innovative financing schemes. </a:t>
            </a:r>
          </a:p>
        </p:txBody>
      </p:sp>
      <p:sp>
        <p:nvSpPr>
          <p:cNvPr id="4" name="Slide Number Placeholder 3"/>
          <p:cNvSpPr>
            <a:spLocks noGrp="1"/>
          </p:cNvSpPr>
          <p:nvPr>
            <p:ph type="sldNum" sz="quarter" idx="5"/>
          </p:nvPr>
        </p:nvSpPr>
        <p:spPr/>
        <p:txBody>
          <a:bodyPr/>
          <a:lstStyle/>
          <a:p>
            <a:fld id="{CB89C046-7F01-444E-84A2-8CCABB24BB62}" type="slidenum">
              <a:rPr lang="en-US" smtClean="0"/>
              <a:t>13</a:t>
            </a:fld>
            <a:endParaRPr lang="en-US"/>
          </a:p>
        </p:txBody>
      </p:sp>
    </p:spTree>
    <p:extLst>
      <p:ext uri="{BB962C8B-B14F-4D97-AF65-F5344CB8AC3E}">
        <p14:creationId xmlns:p14="http://schemas.microsoft.com/office/powerpoint/2010/main" val="38466591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xmlns="" id="{9958EE62-E7D1-41C9-AE4F-2044A666AD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a:extLst>
              <a:ext uri="{FF2B5EF4-FFF2-40B4-BE49-F238E27FC236}">
                <a16:creationId xmlns:a16="http://schemas.microsoft.com/office/drawing/2014/main" xmlns="" id="{0405CF11-86A2-4F29-A9C4-04611EADFCBD}"/>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457200" lvl="1" indent="0">
              <a:buFont typeface="Arial" panose="020B0604020202020204" pitchFamily="34" charset="0"/>
              <a:buNone/>
              <a:defRPr/>
            </a:pPr>
            <a:r>
              <a:rPr lang="en-US" altLang="en-US" sz="1700" dirty="0"/>
              <a:t>These are financing instruments that benefit students and allow them to choose where they want to attend school and in which program.  There are some issues with these types of grants that merit consideration:</a:t>
            </a:r>
          </a:p>
          <a:p>
            <a:pPr marL="457200" lvl="1" indent="0">
              <a:buFont typeface="Arial" panose="020B0604020202020204" pitchFamily="34" charset="0"/>
              <a:buNone/>
              <a:defRPr/>
            </a:pPr>
            <a:endParaRPr lang="en-US" altLang="en-US" sz="1700" dirty="0"/>
          </a:p>
          <a:p>
            <a:pPr marL="628650" lvl="1" indent="-171450">
              <a:buFont typeface="Arial" panose="020B0604020202020204" pitchFamily="34" charset="0"/>
              <a:buChar char="•"/>
              <a:defRPr/>
            </a:pPr>
            <a:r>
              <a:rPr lang="en-US" altLang="en-US" sz="1800" dirty="0"/>
              <a:t>Research show that grants or “free education” may not provide sufficient incentives for students to complete their studies on time. Evidence shows that a “”loan element” provides stronger incentives to complete a course of studies on time. World Bank (2018)</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en-US" sz="1800" dirty="0"/>
              <a:t>Grants are used in the Caribbean for study abroad, but ministries indicate that it is difficult to enforce the condition that students return to the country following completion of their degree and so the “investment is lost to the country” </a:t>
            </a:r>
          </a:p>
          <a:p>
            <a:pPr marL="628650" lvl="1" indent="-171450">
              <a:buFont typeface="Arial" panose="020B0604020202020204" pitchFamily="34" charset="0"/>
              <a:buChar char="•"/>
              <a:defRPr/>
            </a:pPr>
            <a:r>
              <a:rPr lang="en-US" altLang="en-US" sz="1800" dirty="0"/>
              <a:t>The issue with loans is generally that it is difficult to enforce repayment.</a:t>
            </a:r>
          </a:p>
          <a:p>
            <a:pPr marL="457200" lvl="1" indent="0">
              <a:buFont typeface="Arial" panose="020B0604020202020204" pitchFamily="34" charset="0"/>
              <a:buNone/>
              <a:defRPr/>
            </a:pPr>
            <a:endParaRPr lang="en-US" altLang="en-US" sz="1700" dirty="0"/>
          </a:p>
          <a:p>
            <a:pPr marL="742950" lvl="1" indent="-285750">
              <a:buFont typeface="Arial" panose="020B0604020202020204" pitchFamily="34" charset="0"/>
              <a:buChar char="•"/>
              <a:defRPr/>
            </a:pPr>
            <a:r>
              <a:rPr lang="en-US" altLang="en-US" sz="1700" dirty="0"/>
              <a:t>The converse of taxes on the supply side are subsidies on the demand side, such as voucher systems which permit students to purchase academic programs at reduced prices. The voucher may be in the form of a government grant and/or a government subsidized conventional loan, income contingent loan, or graduate tax (Johnstone, 1992)</a:t>
            </a:r>
          </a:p>
          <a:p>
            <a:pPr marL="742950" lvl="1" indent="-285750">
              <a:buFont typeface="Arial" panose="020B0604020202020204" pitchFamily="34" charset="0"/>
              <a:buChar char="•"/>
              <a:defRPr/>
            </a:pPr>
            <a:r>
              <a:rPr lang="en-US" altLang="en-US" sz="1700" dirty="0"/>
              <a:t>Vouchers permit consumers to express their preferences on the value of academic programs directly (by choosing to enroll in that institution) and encourage students and their families to be more thoughtful consumers of academic programs, to consider both the quality and the cost of their purchases</a:t>
            </a:r>
            <a:r>
              <a:rPr lang="en-US" altLang="en-US" sz="1600" dirty="0"/>
              <a:t>.</a:t>
            </a:r>
          </a:p>
          <a:p>
            <a:pPr marL="742950" lvl="1" indent="-285750">
              <a:buFont typeface="Arial" panose="020B0604020202020204" pitchFamily="34" charset="0"/>
              <a:buChar char="•"/>
              <a:defRPr/>
            </a:pPr>
            <a:r>
              <a:rPr lang="en-US" altLang="en-US" sz="1600" dirty="0"/>
              <a:t>GGBLS face dilemma – equity vs sustainability (aversion of future debt is higher for low-income prospective students, long-term effect on reputation if they default). ICL’s pros: Provide “default insurance” based on payment capacity.  ICL’s Cons: Require more sophisticated structure of collection (Chapman, 2016)</a:t>
            </a:r>
          </a:p>
          <a:p>
            <a:pPr marL="628650" lvl="1" indent="-171450">
              <a:buFont typeface="Arial" panose="020B0604020202020204" pitchFamily="34" charset="0"/>
              <a:buChar char="•"/>
              <a:defRPr/>
            </a:pPr>
            <a:r>
              <a:rPr lang="en-US" altLang="en-US" dirty="0"/>
              <a:t>Some examples are the recent evaluations of the Standard Guaranteed Loan and the Traditional University Loan Programs for higher education in Chile (Rau &amp; </a:t>
            </a:r>
            <a:r>
              <a:rPr lang="en-US" altLang="en-US" dirty="0" err="1"/>
              <a:t>Urzúa</a:t>
            </a:r>
            <a:r>
              <a:rPr lang="en-US" altLang="en-US" dirty="0"/>
              <a:t> 2012, Solis 2013), and the rather extensive literature that analyzes needs based and merit based grants for the US (Some examples are </a:t>
            </a:r>
            <a:r>
              <a:rPr lang="en-US" altLang="en-US" dirty="0" err="1"/>
              <a:t>Castleman</a:t>
            </a:r>
            <a:r>
              <a:rPr lang="en-US" altLang="en-US" dirty="0"/>
              <a:t> and Long 2013 and  </a:t>
            </a:r>
            <a:r>
              <a:rPr lang="en-US" altLang="en-US" dirty="0" err="1"/>
              <a:t>Bettinger</a:t>
            </a:r>
            <a:r>
              <a:rPr lang="en-US" altLang="en-US" dirty="0"/>
              <a:t> 2014. See Chen 2008 and </a:t>
            </a:r>
            <a:r>
              <a:rPr lang="en-US" altLang="en-US" dirty="0" err="1"/>
              <a:t>Hossler</a:t>
            </a:r>
            <a:r>
              <a:rPr lang="en-US" altLang="en-US" dirty="0"/>
              <a:t> 2009 for surveys.) </a:t>
            </a:r>
          </a:p>
        </p:txBody>
      </p:sp>
      <p:sp>
        <p:nvSpPr>
          <p:cNvPr id="38916" name="Slide Number Placeholder 3">
            <a:extLst>
              <a:ext uri="{FF2B5EF4-FFF2-40B4-BE49-F238E27FC236}">
                <a16:creationId xmlns:a16="http://schemas.microsoft.com/office/drawing/2014/main" xmlns="" id="{A3BD1E6D-5A44-4A6D-9639-7E382519F5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34E754F-3BFB-41A2-A4F8-3343A672BC9E}"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S PGothic"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endParaRPr>
          </a:p>
        </p:txBody>
      </p:sp>
    </p:spTree>
    <p:extLst>
      <p:ext uri="{BB962C8B-B14F-4D97-AF65-F5344CB8AC3E}">
        <p14:creationId xmlns:p14="http://schemas.microsoft.com/office/powerpoint/2010/main" val="1644454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see a wider range of financial assistance mechanisms with varying interest rates and repayment times. Most are available for students to attend either public or private institutions.</a:t>
            </a:r>
          </a:p>
        </p:txBody>
      </p:sp>
      <p:sp>
        <p:nvSpPr>
          <p:cNvPr id="4" name="Slide Number Placeholder 3"/>
          <p:cNvSpPr>
            <a:spLocks noGrp="1"/>
          </p:cNvSpPr>
          <p:nvPr>
            <p:ph type="sldNum" sz="quarter" idx="5"/>
          </p:nvPr>
        </p:nvSpPr>
        <p:spPr/>
        <p:txBody>
          <a:bodyPr/>
          <a:lstStyle/>
          <a:p>
            <a:fld id="{CB89C046-7F01-444E-84A2-8CCABB24BB62}" type="slidenum">
              <a:rPr lang="en-US" smtClean="0"/>
              <a:t>15</a:t>
            </a:fld>
            <a:endParaRPr lang="en-US"/>
          </a:p>
        </p:txBody>
      </p:sp>
    </p:spTree>
    <p:extLst>
      <p:ext uri="{BB962C8B-B14F-4D97-AF65-F5344CB8AC3E}">
        <p14:creationId xmlns:p14="http://schemas.microsoft.com/office/powerpoint/2010/main" val="32374293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xmlns="" id="{7BD12BD4-D196-4398-81CD-1D72017AE1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xmlns="" id="{C144F19C-4330-4F35-B715-D547F4957827}"/>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en-US" dirty="0"/>
              <a:t>Since students are investing time and money for their studies, and their future depends on what choices they make, it is very important to provide them with information to help them with their choices.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effectLst/>
                <a:latin typeface="+mn-lt"/>
                <a:ea typeface="+mn-ea"/>
                <a:cs typeface="+mn-cs"/>
              </a:rPr>
              <a:t>Evidence shows that lower income students have a harder time accessing information, and the wrong information can affect them more (greater sacrifices and more to lose if they make the wrong choices, while the right choices can change their lives).</a:t>
            </a:r>
          </a:p>
          <a:p>
            <a:pPr marL="0" indent="0">
              <a:buFont typeface="Arial" panose="020B0604020202020204" pitchFamily="34" charset="0"/>
              <a:buNone/>
              <a:defRPr/>
            </a:pPr>
            <a:endParaRPr lang="en-US" altLang="en-US" dirty="0"/>
          </a:p>
          <a:p>
            <a:pPr marL="0" indent="0">
              <a:buFont typeface="Arial" panose="020B0604020202020204" pitchFamily="34" charset="0"/>
              <a:buNone/>
              <a:defRPr/>
            </a:pPr>
            <a:r>
              <a:rPr lang="en-US" sz="1200" kern="1200" dirty="0">
                <a:solidFill>
                  <a:schemeClr val="tx1"/>
                </a:solidFill>
                <a:effectLst/>
                <a:latin typeface="+mn-lt"/>
                <a:ea typeface="+mn-ea"/>
                <a:cs typeface="+mn-cs"/>
              </a:rPr>
              <a:t>Information can be provided directly or indirectly (more info on next two slides).</a:t>
            </a:r>
            <a:endParaRPr lang="en-US" altLang="en-US" dirty="0"/>
          </a:p>
          <a:p>
            <a:pPr marL="0" indent="0">
              <a:buFont typeface="Arial" panose="020B0604020202020204" pitchFamily="34" charset="0"/>
              <a:buNone/>
              <a:defRPr/>
            </a:pPr>
            <a:endParaRPr lang="en-US" altLang="en-US" dirty="0"/>
          </a:p>
          <a:p>
            <a:pPr marL="0" indent="0">
              <a:buFont typeface="Arial" panose="020B0604020202020204" pitchFamily="34" charset="0"/>
              <a:buNone/>
              <a:defRPr/>
            </a:pPr>
            <a:r>
              <a:rPr lang="en-US" altLang="en-US" dirty="0"/>
              <a:t>[Governments </a:t>
            </a:r>
            <a:r>
              <a:rPr lang="en-US" altLang="en-US" i="1" dirty="0"/>
              <a:t>have relied on indirect provision </a:t>
            </a:r>
            <a:r>
              <a:rPr lang="en-US" altLang="en-US" dirty="0"/>
              <a:t>of information (licensing or accreditation), often via self-regulation (voluntary or specialized accreditation) creating cartels that create inefficiencies (e.g. Chile)</a:t>
            </a:r>
          </a:p>
          <a:p>
            <a:pPr marL="171450" indent="-171450">
              <a:buFont typeface="Arial" panose="020B0604020202020204" pitchFamily="34" charset="0"/>
              <a:buChar char="•"/>
              <a:defRPr/>
            </a:pPr>
            <a:r>
              <a:rPr lang="en-US" altLang="en-US" dirty="0"/>
              <a:t>Increased interest for direct information to consumers about the quality of teaching and learning (by government agency or HEIs)</a:t>
            </a:r>
          </a:p>
          <a:p>
            <a:pPr marL="171450" indent="-171450">
              <a:buFont typeface="Arial" panose="020B0604020202020204" pitchFamily="34" charset="0"/>
              <a:buChar char="•"/>
              <a:defRPr/>
            </a:pPr>
            <a:r>
              <a:rPr lang="en-US" altLang="en-US" dirty="0"/>
              <a:t>Enforcement? Countries can make aid contingent on the provision of information or on accreditation</a:t>
            </a:r>
          </a:p>
          <a:p>
            <a:pPr>
              <a:defRPr/>
            </a:pPr>
            <a:endParaRPr lang="en-US" altLang="en-US" dirty="0"/>
          </a:p>
          <a:p>
            <a:pPr marL="342900" indent="-342900">
              <a:buFont typeface="Arial" panose="020B0604020202020204" pitchFamily="34" charset="0"/>
              <a:buChar char="•"/>
              <a:defRPr/>
            </a:pPr>
            <a:r>
              <a:rPr lang="en-US" altLang="en-US" sz="2400" dirty="0"/>
              <a:t>Assumptions (Dill, 1997): </a:t>
            </a:r>
          </a:p>
          <a:p>
            <a:pPr marL="914400" lvl="1" indent="-457200">
              <a:buFont typeface="Calibri" pitchFamily="34" charset="0"/>
              <a:buAutoNum type="arabicPeriod"/>
              <a:defRPr/>
            </a:pPr>
            <a:r>
              <a:rPr lang="en-US" altLang="en-US" sz="2000" dirty="0"/>
              <a:t>Create valid measures of academic quality</a:t>
            </a:r>
          </a:p>
          <a:p>
            <a:pPr marL="914400" lvl="1" indent="-457200">
              <a:buFont typeface="Calibri" pitchFamily="34" charset="0"/>
              <a:buAutoNum type="arabicPeriod"/>
              <a:defRPr/>
            </a:pPr>
            <a:r>
              <a:rPr lang="en-US" altLang="en-US" sz="2000" dirty="0"/>
              <a:t>If provided with information, students will use it to make decisions about enrolment, type of institutions and career </a:t>
            </a:r>
          </a:p>
          <a:p>
            <a:pPr marL="914400" lvl="1" indent="-457200">
              <a:buFont typeface="Calibri" pitchFamily="34" charset="0"/>
              <a:buAutoNum type="arabicPeriod"/>
              <a:defRPr/>
            </a:pPr>
            <a:r>
              <a:rPr lang="en-US" altLang="en-US" sz="2000" dirty="0"/>
              <a:t>Institutions respond to changes in enrollment to improve quality3]</a:t>
            </a:r>
          </a:p>
          <a:p>
            <a:pPr>
              <a:defRPr/>
            </a:pPr>
            <a:endParaRPr lang="en-US" altLang="en-US" dirty="0"/>
          </a:p>
        </p:txBody>
      </p:sp>
      <p:sp>
        <p:nvSpPr>
          <p:cNvPr id="45060" name="Slide Number Placeholder 3">
            <a:extLst>
              <a:ext uri="{FF2B5EF4-FFF2-40B4-BE49-F238E27FC236}">
                <a16:creationId xmlns:a16="http://schemas.microsoft.com/office/drawing/2014/main" xmlns="" id="{3834D9A0-423E-4F21-8863-BEA5C73FB1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3845CFB6-D01F-4147-AEC0-101547932414}"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S PGothic"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endParaRPr>
          </a:p>
        </p:txBody>
      </p:sp>
    </p:spTree>
    <p:extLst>
      <p:ext uri="{BB962C8B-B14F-4D97-AF65-F5344CB8AC3E}">
        <p14:creationId xmlns:p14="http://schemas.microsoft.com/office/powerpoint/2010/main" val="16389460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xmlns="" id="{7E602E1F-7FA2-4498-8E35-A580228C09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xmlns="" id="{793CE698-BFD9-4DC7-935C-57436086E3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742950" marR="0" lvl="2" indent="-342900" algn="l" defTabSz="914400" rtl="0" eaLnBrk="1" fontAlgn="auto" latinLnBrk="0" hangingPunct="1">
              <a:lnSpc>
                <a:spcPct val="100000"/>
              </a:lnSpc>
              <a:spcBef>
                <a:spcPts val="0"/>
              </a:spcBef>
              <a:spcAft>
                <a:spcPts val="0"/>
              </a:spcAft>
              <a:buClrTx/>
              <a:buSzTx/>
              <a:buFontTx/>
              <a:buChar char="•"/>
              <a:tabLst/>
              <a:defRPr/>
            </a:pPr>
            <a:r>
              <a:rPr lang="en-US" altLang="en-US" sz="1200" dirty="0"/>
              <a:t>Generally, students have limited information about cost and funding options, and premiums vary dramatically by institution and degree. In spite of recent efforts (mifuturo.cl, graduadoscolombia.edu.co, ponteencarrera.pe) students remain uninformed.  </a:t>
            </a:r>
          </a:p>
          <a:p>
            <a:pPr marL="742950" lvl="2" indent="-342900">
              <a:buFontTx/>
              <a:buChar char="•"/>
            </a:pPr>
            <a:endParaRPr lang="en-US" altLang="en-US" dirty="0"/>
          </a:p>
          <a:p>
            <a:pPr marL="742950" marR="0" lvl="2" indent="-342900" algn="l" defTabSz="914400" rtl="0" eaLnBrk="1" fontAlgn="auto" latinLnBrk="0" hangingPunct="1">
              <a:lnSpc>
                <a:spcPct val="100000"/>
              </a:lnSpc>
              <a:spcBef>
                <a:spcPts val="0"/>
              </a:spcBef>
              <a:spcAft>
                <a:spcPts val="0"/>
              </a:spcAft>
              <a:buClrTx/>
              <a:buSzTx/>
              <a:buFontTx/>
              <a:buChar char="•"/>
              <a:tabLst/>
              <a:defRPr/>
            </a:pPr>
            <a:r>
              <a:rPr lang="en-US" altLang="en-US" dirty="0"/>
              <a:t>In general, information should be easily understood, should be of good quality, and students should be trained in using the information or provided with better guidance in secondary school (via teachers or counselors). </a:t>
            </a:r>
            <a:r>
              <a:rPr lang="en-US" sz="1200" kern="1200" dirty="0">
                <a:solidFill>
                  <a:schemeClr val="tx1"/>
                </a:solidFill>
                <a:effectLst/>
                <a:latin typeface="+mn-lt"/>
                <a:ea typeface="+mn-ea"/>
                <a:cs typeface="+mn-cs"/>
              </a:rPr>
              <a:t>Institutions should provide information on their programs and success rates.</a:t>
            </a:r>
          </a:p>
          <a:p>
            <a:pPr marL="742950" lvl="2" indent="-342900">
              <a:buFontTx/>
              <a:buChar char="•"/>
            </a:pPr>
            <a:endParaRPr lang="en-US" altLang="en-US" dirty="0"/>
          </a:p>
          <a:p>
            <a:pPr marL="742950" lvl="2" indent="-342900">
              <a:buFontTx/>
              <a:buChar char="•"/>
            </a:pPr>
            <a:r>
              <a:rPr lang="en-US" altLang="en-US" dirty="0"/>
              <a:t>One result of more informed students is that institutions then need to be more competitive (in program offerings, quality, </a:t>
            </a:r>
            <a:r>
              <a:rPr lang="en-US" altLang="en-US" dirty="0" err="1"/>
              <a:t>etc</a:t>
            </a:r>
            <a:r>
              <a:rPr lang="en-US" altLang="en-US" dirty="0"/>
              <a:t>) as new universities (on-line and others) come on stream and provide information on their programs and success rates</a:t>
            </a:r>
          </a:p>
        </p:txBody>
      </p:sp>
      <p:sp>
        <p:nvSpPr>
          <p:cNvPr id="47108" name="Slide Number Placeholder 3">
            <a:extLst>
              <a:ext uri="{FF2B5EF4-FFF2-40B4-BE49-F238E27FC236}">
                <a16:creationId xmlns:a16="http://schemas.microsoft.com/office/drawing/2014/main" xmlns="" id="{47B2C2C8-AB0A-4058-8B3E-8C1DEA96FF3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35A9E8E5-8FFA-4B9D-B780-73E6912274DF}"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S PGothic"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endParaRPr>
          </a:p>
        </p:txBody>
      </p:sp>
    </p:spTree>
    <p:extLst>
      <p:ext uri="{BB962C8B-B14F-4D97-AF65-F5344CB8AC3E}">
        <p14:creationId xmlns:p14="http://schemas.microsoft.com/office/powerpoint/2010/main" val="13647215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xmlns="" id="{00751197-4AA9-40D3-BFF6-AFA3E54E8F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xmlns="" id="{3108B27B-E950-4098-BADC-24916A9682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effectLst/>
                <a:latin typeface="+mn-lt"/>
                <a:ea typeface="+mn-ea"/>
                <a:cs typeface="+mn-cs"/>
              </a:rPr>
              <a:t>One indirect way of getting information is through quality assurance systems which show students that institutions have met minimum standards and qualifications. Almost all countries in LAC have some sort of quality assurance system, and many are well established. However, the information is not always readily available to the general public, or easy to understand, and penalties are not consistent for those institutions who do not comply.</a:t>
            </a:r>
          </a:p>
          <a:p>
            <a:pPr marL="0" indent="0">
              <a:buFont typeface="Arial" panose="020B0604020202020204" pitchFamily="34" charset="0"/>
              <a:buNone/>
              <a:defRPr/>
            </a:pPr>
            <a:endParaRPr lang="en-US" altLang="en-US" dirty="0"/>
          </a:p>
          <a:p>
            <a:pPr marL="0" indent="0">
              <a:buFont typeface="Arial" panose="020B0604020202020204" pitchFamily="34" charset="0"/>
              <a:buNone/>
              <a:defRPr/>
            </a:pPr>
            <a:r>
              <a:rPr lang="en-US" altLang="en-US" dirty="0"/>
              <a:t>So again, institutions need to provide direct information about graduation rates, employment opportunities for the different programs, and accreditation status (which gives potential users confidence in the program because it has a stamp of approval).</a:t>
            </a:r>
          </a:p>
          <a:p>
            <a:pPr marL="0" indent="0">
              <a:buFont typeface="Arial" panose="020B0604020202020204" pitchFamily="34" charset="0"/>
              <a:buNone/>
              <a:defRPr/>
            </a:pPr>
            <a:endParaRPr lang="en-US" altLang="en-US" dirty="0"/>
          </a:p>
          <a:p>
            <a:endParaRPr lang="en-US" altLang="en-US" dirty="0"/>
          </a:p>
        </p:txBody>
      </p:sp>
      <p:sp>
        <p:nvSpPr>
          <p:cNvPr id="49156" name="Slide Number Placeholder 3">
            <a:extLst>
              <a:ext uri="{FF2B5EF4-FFF2-40B4-BE49-F238E27FC236}">
                <a16:creationId xmlns:a16="http://schemas.microsoft.com/office/drawing/2014/main" xmlns="" id="{C601CFCF-A8AE-4B6B-A6DC-D354752395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FCE44B4-6A5F-48E3-A45F-22676D847026}"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S PGothic"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endParaRPr>
          </a:p>
        </p:txBody>
      </p:sp>
    </p:spTree>
    <p:extLst>
      <p:ext uri="{BB962C8B-B14F-4D97-AF65-F5344CB8AC3E}">
        <p14:creationId xmlns:p14="http://schemas.microsoft.com/office/powerpoint/2010/main" val="15285093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xmlns="" id="{2E08AFCF-55B8-498F-B8C2-CDC1B6FC53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xmlns="" id="{86AE95C9-7699-4FA7-82C8-8FCCC3A24C0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As we can see, more countries are introducing accreditation systems, including the Caribbean. Although we have not included them in this table, we know that Jamaica, Barbados, Trinidad &amp; Tobago, Guyana and the Bahamas all have accreditation bodies.  Please note that I am listing the countries where the IDB works.</a:t>
            </a:r>
          </a:p>
        </p:txBody>
      </p:sp>
      <p:sp>
        <p:nvSpPr>
          <p:cNvPr id="51204" name="Slide Number Placeholder 3">
            <a:extLst>
              <a:ext uri="{FF2B5EF4-FFF2-40B4-BE49-F238E27FC236}">
                <a16:creationId xmlns:a16="http://schemas.microsoft.com/office/drawing/2014/main" xmlns="" id="{CA05A70B-DA2E-4688-BCB4-35477B96190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0942134C-3F9D-45A7-B0B1-78D26473A4B6}"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S PGothic"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endParaRPr>
          </a:p>
        </p:txBody>
      </p:sp>
    </p:spTree>
    <p:extLst>
      <p:ext uri="{BB962C8B-B14F-4D97-AF65-F5344CB8AC3E}">
        <p14:creationId xmlns:p14="http://schemas.microsoft.com/office/powerpoint/2010/main" val="3431277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89C046-7F01-444E-84A2-8CCABB24BB62}" type="slidenum">
              <a:rPr lang="en-US" smtClean="0"/>
              <a:t>2</a:t>
            </a:fld>
            <a:endParaRPr lang="en-US"/>
          </a:p>
        </p:txBody>
      </p:sp>
    </p:spTree>
    <p:extLst>
      <p:ext uri="{BB962C8B-B14F-4D97-AF65-F5344CB8AC3E}">
        <p14:creationId xmlns:p14="http://schemas.microsoft.com/office/powerpoint/2010/main" val="7901426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third way to ensure that more students have access to good quality higher education is to partner with the private sector to be sure the programs are relevant and will lead to gainful employment. </a:t>
            </a:r>
            <a:r>
              <a:rPr lang="en-US" sz="1200" kern="1200" dirty="0">
                <a:solidFill>
                  <a:schemeClr val="tx1"/>
                </a:solidFill>
                <a:effectLst/>
                <a:latin typeface="+mn-lt"/>
                <a:ea typeface="+mn-ea"/>
                <a:cs typeface="+mn-cs"/>
              </a:rPr>
              <a:t>This would meet the expectations of all the beneficiaries - students, employers and the country.</a:t>
            </a:r>
            <a:endParaRPr lang="en-US" dirty="0"/>
          </a:p>
          <a:p>
            <a:endParaRPr lang="en-US" dirty="0"/>
          </a:p>
          <a:p>
            <a:r>
              <a:rPr lang="en-US" dirty="0"/>
              <a:t>Available evidence shows that innovation and creativity is often based on the collaboration between research and industry. Collaboration between the two is imperative to ensure that the content of programs meets the demands and requirements of the business sector. Strong programs and opportunities for innovation lead to more productive and competitive societies.</a:t>
            </a:r>
          </a:p>
          <a:p>
            <a:endParaRPr lang="en-US" dirty="0"/>
          </a:p>
          <a:p>
            <a:r>
              <a:rPr lang="en-US" dirty="0"/>
              <a:t>Industry/ Business and universities should jointly develop programs, identify skill needs and requirements, to help graduates find employment. </a:t>
            </a:r>
          </a:p>
        </p:txBody>
      </p:sp>
      <p:sp>
        <p:nvSpPr>
          <p:cNvPr id="4" name="Slide Number Placeholder 3"/>
          <p:cNvSpPr>
            <a:spLocks noGrp="1"/>
          </p:cNvSpPr>
          <p:nvPr>
            <p:ph type="sldNum" sz="quarter" idx="5"/>
          </p:nvPr>
        </p:nvSpPr>
        <p:spPr/>
        <p:txBody>
          <a:bodyPr/>
          <a:lstStyle/>
          <a:p>
            <a:fld id="{CB89C046-7F01-444E-84A2-8CCABB24BB62}" type="slidenum">
              <a:rPr lang="en-US" smtClean="0"/>
              <a:t>20</a:t>
            </a:fld>
            <a:endParaRPr lang="en-US"/>
          </a:p>
        </p:txBody>
      </p:sp>
    </p:spTree>
    <p:extLst>
      <p:ext uri="{BB962C8B-B14F-4D97-AF65-F5344CB8AC3E}">
        <p14:creationId xmlns:p14="http://schemas.microsoft.com/office/powerpoint/2010/main" val="34443039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a:t>Governments </a:t>
            </a:r>
            <a:r>
              <a:rPr lang="en-US" sz="1200" kern="1200" dirty="0">
                <a:solidFill>
                  <a:schemeClr val="tx1"/>
                </a:solidFill>
                <a:effectLst/>
                <a:latin typeface="+mn-lt"/>
                <a:ea typeface="+mn-ea"/>
                <a:cs typeface="+mn-cs"/>
              </a:rPr>
              <a:t>(and institutions themselves) </a:t>
            </a:r>
            <a:r>
              <a:rPr lang="en-US" altLang="en-US" sz="1200" dirty="0"/>
              <a:t>should continue to promote the expansion of access to higher education but at the same time must guarantee quality, equity and relevance of the education provided. </a:t>
            </a:r>
          </a:p>
          <a:p>
            <a:endParaRPr lang="en-US" dirty="0"/>
          </a:p>
        </p:txBody>
      </p:sp>
      <p:sp>
        <p:nvSpPr>
          <p:cNvPr id="4" name="Slide Number Placeholder 3"/>
          <p:cNvSpPr>
            <a:spLocks noGrp="1"/>
          </p:cNvSpPr>
          <p:nvPr>
            <p:ph type="sldNum" sz="quarter" idx="5"/>
          </p:nvPr>
        </p:nvSpPr>
        <p:spPr/>
        <p:txBody>
          <a:bodyPr/>
          <a:lstStyle/>
          <a:p>
            <a:fld id="{CB89C046-7F01-444E-84A2-8CCABB24BB62}" type="slidenum">
              <a:rPr lang="en-US" smtClean="0"/>
              <a:t>21</a:t>
            </a:fld>
            <a:endParaRPr lang="en-US"/>
          </a:p>
        </p:txBody>
      </p:sp>
    </p:spTree>
    <p:extLst>
      <p:ext uri="{BB962C8B-B14F-4D97-AF65-F5344CB8AC3E}">
        <p14:creationId xmlns:p14="http://schemas.microsoft.com/office/powerpoint/2010/main" val="13792363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89C046-7F01-444E-84A2-8CCABB24BB62}" type="slidenum">
              <a:rPr lang="en-US" smtClean="0"/>
              <a:t>22</a:t>
            </a:fld>
            <a:endParaRPr lang="en-US"/>
          </a:p>
        </p:txBody>
      </p:sp>
    </p:spTree>
    <p:extLst>
      <p:ext uri="{BB962C8B-B14F-4D97-AF65-F5344CB8AC3E}">
        <p14:creationId xmlns:p14="http://schemas.microsoft.com/office/powerpoint/2010/main" val="2696088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Diagnostic of Higher Education:</a:t>
            </a:r>
          </a:p>
          <a:p>
            <a:endParaRPr lang="en-US" dirty="0"/>
          </a:p>
          <a:p>
            <a:r>
              <a:rPr lang="en-US" dirty="0"/>
              <a:t>Since 2010, higher education has experienced a dramatic change as enrolments have increased significantly across the world.</a:t>
            </a:r>
          </a:p>
          <a:p>
            <a:r>
              <a:rPr lang="en-US" dirty="0"/>
              <a:t>LAC has had one of the largest increases, with enrolment moving from 18% in 1996 to 44% in 2014.</a:t>
            </a:r>
          </a:p>
          <a:p>
            <a:r>
              <a:rPr lang="en-US" dirty="0"/>
              <a:t>As the graph shows, LAC has higher enrolment than the world average but lags behind Central and Eastern Europe and North America and Western Europe. </a:t>
            </a:r>
          </a:p>
          <a:p>
            <a:endParaRPr lang="en-US" dirty="0"/>
          </a:p>
          <a:p>
            <a:r>
              <a:rPr lang="en-US" dirty="0"/>
              <a:t>Why is expansion of HE important?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As more people have access to higher education, they have the opportunity to enhance their skills and knowledge and thereby increase their productivity. Our countries need more highly educated workers (referred to as human capital by economists) to advance economically and socially. Higher education can give people more social mobility and can reduce inequality (for example between rich and poor, or between urban and rural areas). </a:t>
            </a:r>
          </a:p>
          <a:p>
            <a:endParaRPr lang="en-US" dirty="0"/>
          </a:p>
        </p:txBody>
      </p:sp>
      <p:sp>
        <p:nvSpPr>
          <p:cNvPr id="4" name="Slide Number Placeholder 3"/>
          <p:cNvSpPr>
            <a:spLocks noGrp="1"/>
          </p:cNvSpPr>
          <p:nvPr>
            <p:ph type="sldNum" sz="quarter" idx="5"/>
          </p:nvPr>
        </p:nvSpPr>
        <p:spPr/>
        <p:txBody>
          <a:bodyPr/>
          <a:lstStyle/>
          <a:p>
            <a:fld id="{CB89C046-7F01-444E-84A2-8CCABB24BB62}" type="slidenum">
              <a:rPr lang="en-US" smtClean="0"/>
              <a:t>3</a:t>
            </a:fld>
            <a:endParaRPr lang="en-US"/>
          </a:p>
        </p:txBody>
      </p:sp>
    </p:spTree>
    <p:extLst>
      <p:ext uri="{BB962C8B-B14F-4D97-AF65-F5344CB8AC3E}">
        <p14:creationId xmlns:p14="http://schemas.microsoft.com/office/powerpoint/2010/main" val="418006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xmlns="" id="{1CD09671-92F1-46D5-BB73-38D21D8C80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xmlns="" id="{C705B423-5761-43A6-A345-6BD5303E98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Compared to the earlier slide that showed changes in enrolment across the globe, this slide focuses on Latin America, where we see dramatic growth in HE in countries such as Brazil (from 11% in 1994 to 39% in 2014) and Chile (from 26% in 1994 to 61% in 2014)</a:t>
            </a:r>
          </a:p>
          <a:p>
            <a:r>
              <a:rPr lang="en-US" altLang="en-US" dirty="0"/>
              <a:t> </a:t>
            </a:r>
          </a:p>
          <a:p>
            <a:r>
              <a:rPr lang="en-US" altLang="en-US" dirty="0"/>
              <a:t>This dramatic expansion in access is due to both public and private efforts. In many countries there was an expansion of private universities that contributed to the increased spaces in higher education.  As we mentioned in the last slide, </a:t>
            </a:r>
          </a:p>
          <a:p>
            <a:r>
              <a:rPr lang="en-US" altLang="en-US" dirty="0"/>
              <a:t>this expansion is very positive because more people with more qualifications and knowledge contribute to the economic and social development of our countries, that is, their productivity. </a:t>
            </a:r>
          </a:p>
          <a:p>
            <a:endParaRPr lang="en-US" altLang="en-US" dirty="0"/>
          </a:p>
          <a:p>
            <a:endParaRPr lang="en-US" altLang="en-US" dirty="0"/>
          </a:p>
          <a:p>
            <a:r>
              <a:rPr lang="en-US" altLang="en-US" dirty="0"/>
              <a:t>I’m sure you’ve noted that the Caribbean countries are not represented in this graph. When preparing this presentation, we found that data for the Caribbean was not easily available. We included Caribbean data whenever possible, but one strong message coming out of the presentation is that it is very important for this region to document your efforts and achievements in HE so they can be included in LAC statistics. </a:t>
            </a:r>
          </a:p>
          <a:p>
            <a:endParaRPr lang="en-US" altLang="en-US" dirty="0"/>
          </a:p>
          <a:p>
            <a:endParaRPr lang="en-US" altLang="en-US" dirty="0"/>
          </a:p>
        </p:txBody>
      </p:sp>
      <p:sp>
        <p:nvSpPr>
          <p:cNvPr id="7172" name="Slide Number Placeholder 3">
            <a:extLst>
              <a:ext uri="{FF2B5EF4-FFF2-40B4-BE49-F238E27FC236}">
                <a16:creationId xmlns:a16="http://schemas.microsoft.com/office/drawing/2014/main" xmlns="" id="{C6AC69D6-7D61-456F-A1D7-1DB07FCCB6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821B3C07-E273-42CD-A179-457987B0C6B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S PGothic"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endParaRPr>
          </a:p>
        </p:txBody>
      </p:sp>
    </p:spTree>
    <p:extLst>
      <p:ext uri="{BB962C8B-B14F-4D97-AF65-F5344CB8AC3E}">
        <p14:creationId xmlns:p14="http://schemas.microsoft.com/office/powerpoint/2010/main" val="3559624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same pattern of increased enrolment holds true for the Caribbean. </a:t>
            </a:r>
          </a:p>
          <a:p>
            <a:r>
              <a:rPr lang="en-US" dirty="0"/>
              <a:t>We can see that over time, more people have access to higher education.</a:t>
            </a:r>
          </a:p>
          <a:p>
            <a:r>
              <a:rPr lang="en-US" dirty="0"/>
              <a:t>If we look at ‘age cohorts’”  we can see that young generations (those born from 1991-2000 and forward) have increasingly more access to HE.</a:t>
            </a:r>
          </a:p>
          <a:p>
            <a:endParaRPr lang="en-US" dirty="0"/>
          </a:p>
          <a:p>
            <a:r>
              <a:rPr lang="en-US" dirty="0"/>
              <a:t>What is interesting is that more women have enrolled in higher education at higher rates than men. </a:t>
            </a:r>
          </a:p>
        </p:txBody>
      </p:sp>
      <p:sp>
        <p:nvSpPr>
          <p:cNvPr id="4" name="Slide Number Placeholder 3"/>
          <p:cNvSpPr>
            <a:spLocks noGrp="1"/>
          </p:cNvSpPr>
          <p:nvPr>
            <p:ph type="sldNum" sz="quarter" idx="5"/>
          </p:nvPr>
        </p:nvSpPr>
        <p:spPr/>
        <p:txBody>
          <a:bodyPr/>
          <a:lstStyle/>
          <a:p>
            <a:fld id="{CB89C046-7F01-444E-84A2-8CCABB24BB62}" type="slidenum">
              <a:rPr lang="en-US" smtClean="0"/>
              <a:t>5</a:t>
            </a:fld>
            <a:endParaRPr lang="en-US"/>
          </a:p>
        </p:txBody>
      </p:sp>
    </p:spTree>
    <p:extLst>
      <p:ext uri="{BB962C8B-B14F-4D97-AF65-F5344CB8AC3E}">
        <p14:creationId xmlns:p14="http://schemas.microsoft.com/office/powerpoint/2010/main" val="3163358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xmlns="" id="{F3811D44-0921-4454-8AA5-B37AC5DBCB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xmlns="" id="{8C49C320-214D-4E5D-B752-3E4F1D9A5B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In addition, when we look at </a:t>
            </a:r>
            <a:r>
              <a:rPr lang="en-US" altLang="en-US" b="1" u="sng" dirty="0"/>
              <a:t>who</a:t>
            </a:r>
            <a:r>
              <a:rPr lang="en-US" altLang="en-US" dirty="0"/>
              <a:t> gained access to higher education in the last decades, we can see that HE could contribute to more equity and social mobility. </a:t>
            </a:r>
          </a:p>
          <a:p>
            <a:r>
              <a:rPr lang="en-US" altLang="en-US" dirty="0"/>
              <a:t>As we can see from the slide, over the years, students from quintiles 1 and 2 (students from the poorest families) were able to gain more access to higher education over time, although quintile 5 students (from the wealthiest families) continue to have much higher rates of enrolment.</a:t>
            </a:r>
          </a:p>
          <a:p>
            <a:r>
              <a:rPr lang="en-US" altLang="en-US" dirty="0"/>
              <a:t>An interesting case is Argentina where quintiles 1 and 2  jumped from 25% in 1998 to 62% in 2014 because the government made a special effort to make higher education more accessible to lower income students. </a:t>
            </a:r>
          </a:p>
          <a:p>
            <a:r>
              <a:rPr lang="en-US" altLang="en-US" dirty="0"/>
              <a:t>And in Honduras, there was little increase among the poorer students, but a huge jump from 6% to 66% in the same time period because there was a large expansion of private institutions which were accessible only to wealthier students.</a:t>
            </a:r>
          </a:p>
          <a:p>
            <a:endParaRPr lang="en-US" altLang="en-US" dirty="0"/>
          </a:p>
        </p:txBody>
      </p:sp>
      <p:sp>
        <p:nvSpPr>
          <p:cNvPr id="9220" name="Slide Number Placeholder 3">
            <a:extLst>
              <a:ext uri="{FF2B5EF4-FFF2-40B4-BE49-F238E27FC236}">
                <a16:creationId xmlns:a16="http://schemas.microsoft.com/office/drawing/2014/main" xmlns="" id="{57C928DA-F8A9-4DBD-9F52-D7064BEC30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3287B214-892C-4572-9C57-94DF7FD97A57}"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S PGothic"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endParaRPr>
          </a:p>
        </p:txBody>
      </p:sp>
    </p:spTree>
    <p:extLst>
      <p:ext uri="{BB962C8B-B14F-4D97-AF65-F5344CB8AC3E}">
        <p14:creationId xmlns:p14="http://schemas.microsoft.com/office/powerpoint/2010/main" val="17773928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see if a similar pattern exists in the Caribbean (that is, more students access HE who were traditionally excluded), we have data from 2015 Jamaica Survey of Living Conditions that also shows that students born from 2001-2010 and forward from the poorest families (quintile 1) gained more access to HE (no clear explanation for quintile 2) but it still only reaches 10%. This is low compared to the rates of enrolment of this quintile in the other LA countries.</a:t>
            </a:r>
          </a:p>
          <a:p>
            <a:r>
              <a:rPr lang="en-US" dirty="0"/>
              <a:t>It also is very clear that Quintile 5 (the richest) in Jamaica maintains the highest rate of enrolment in HE, although it also is very low compared to other LA countries (under 35% compared to most countries above 70% by 2014 in the previous graph). </a:t>
            </a:r>
          </a:p>
          <a:p>
            <a:endParaRPr lang="en-US" dirty="0"/>
          </a:p>
          <a:p>
            <a:r>
              <a:rPr lang="en-US" dirty="0"/>
              <a:t>The fact that the 4 and 5</a:t>
            </a:r>
            <a:r>
              <a:rPr lang="en-US" baseline="30000" dirty="0"/>
              <a:t>th</a:t>
            </a:r>
            <a:r>
              <a:rPr lang="en-US" dirty="0"/>
              <a:t> quintiles have less access to HE translates into a considerable loss of capacity and talent in the country.  The country loses possibly an engineer, doctor, technician, IT professional, economist or writer who cannot develop all his/her talents. And so the region has lost another potential VS Naipaul or “Sir Arthur Lewis”</a:t>
            </a:r>
          </a:p>
        </p:txBody>
      </p:sp>
      <p:sp>
        <p:nvSpPr>
          <p:cNvPr id="4" name="Slide Number Placeholder 3"/>
          <p:cNvSpPr>
            <a:spLocks noGrp="1"/>
          </p:cNvSpPr>
          <p:nvPr>
            <p:ph type="sldNum" sz="quarter" idx="5"/>
          </p:nvPr>
        </p:nvSpPr>
        <p:spPr/>
        <p:txBody>
          <a:bodyPr/>
          <a:lstStyle/>
          <a:p>
            <a:fld id="{CB89C046-7F01-444E-84A2-8CCABB24BB62}" type="slidenum">
              <a:rPr lang="en-US" smtClean="0"/>
              <a:t>7</a:t>
            </a:fld>
            <a:endParaRPr lang="en-US"/>
          </a:p>
        </p:txBody>
      </p:sp>
    </p:spTree>
    <p:extLst>
      <p:ext uri="{BB962C8B-B14F-4D97-AF65-F5344CB8AC3E}">
        <p14:creationId xmlns:p14="http://schemas.microsoft.com/office/powerpoint/2010/main" val="58010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shows that with higher education, you can earn more,  that is, in general the rate of return to higher education is positive.</a:t>
            </a:r>
          </a:p>
        </p:txBody>
      </p:sp>
      <p:sp>
        <p:nvSpPr>
          <p:cNvPr id="4" name="Slide Number Placeholder 3"/>
          <p:cNvSpPr>
            <a:spLocks noGrp="1"/>
          </p:cNvSpPr>
          <p:nvPr>
            <p:ph type="sldNum" sz="quarter" idx="5"/>
          </p:nvPr>
        </p:nvSpPr>
        <p:spPr/>
        <p:txBody>
          <a:bodyPr/>
          <a:lstStyle/>
          <a:p>
            <a:fld id="{CB89C046-7F01-444E-84A2-8CCABB24BB62}" type="slidenum">
              <a:rPr lang="en-US" smtClean="0"/>
              <a:t>8</a:t>
            </a:fld>
            <a:endParaRPr lang="en-US"/>
          </a:p>
        </p:txBody>
      </p:sp>
    </p:spTree>
    <p:extLst>
      <p:ext uri="{BB962C8B-B14F-4D97-AF65-F5344CB8AC3E}">
        <p14:creationId xmlns:p14="http://schemas.microsoft.com/office/powerpoint/2010/main" val="386418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xmlns="" id="{98A893A5-89E6-4F1D-BC14-6B80076BCA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xmlns="" id="{F4E5EC3F-40DD-4A08-8B8E-A44B0DC36F2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So we have seen that more students are enrolling in HE.  But there are some concerns regarding who has access, how well incoming students are prepared for higher education, and how well the HE programs prepare them for the world of work. We have data that shows troubling tendencies.</a:t>
            </a:r>
          </a:p>
          <a:p>
            <a:endParaRPr lang="en-US" altLang="en-US" dirty="0"/>
          </a:p>
          <a:p>
            <a:r>
              <a:rPr lang="en-US" altLang="en-US" dirty="0"/>
              <a:t>Here, statistics show that students enroll but they don’t all finish their degrees.  </a:t>
            </a:r>
          </a:p>
          <a:p>
            <a:r>
              <a:rPr lang="en-US" altLang="en-US" dirty="0"/>
              <a:t>This information is troublesome as it clearly shows that quite a high percentage of students do not complete their programs. </a:t>
            </a:r>
          </a:p>
          <a:p>
            <a:endParaRPr lang="en-US" altLang="en-US" dirty="0"/>
          </a:p>
          <a:p>
            <a:r>
              <a:rPr lang="en-US" altLang="en-US" dirty="0"/>
              <a:t>Dropout can be explained in different ways:</a:t>
            </a:r>
          </a:p>
          <a:p>
            <a:pPr marL="228600" indent="-228600">
              <a:buAutoNum type="arabicParenR"/>
            </a:pPr>
            <a:r>
              <a:rPr lang="en-US" altLang="en-US" dirty="0"/>
              <a:t>Students may drop out because their secondary school program did not prepare them well enough for tertiary studies and they can’t keep up.  </a:t>
            </a:r>
          </a:p>
          <a:p>
            <a:pPr marL="228600" indent="-228600">
              <a:buAutoNum type="arabicParenR"/>
            </a:pPr>
            <a:r>
              <a:rPr lang="en-US" altLang="en-US" dirty="0"/>
              <a:t>Dropouts also could indicate that the quality of the program was not very good; or students realize they will not find employment in their chosen field, or they can no longer afford the cost of the studies.</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altLang="en-US" dirty="0"/>
              <a:t>Dropping out can also mean that the young person gets a better understanding of what s/he wants to do and finds a field/area that is a better match.  One solution to this problem could be the offering of shorter or more flexible programs to allow students to make mistakes or try things before committing to a longer program.</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US" altLang="en-US" dirty="0"/>
          </a:p>
          <a:p>
            <a:pPr marL="0" indent="0">
              <a:buNone/>
            </a:pPr>
            <a:r>
              <a:rPr lang="en-US" altLang="en-US" dirty="0"/>
              <a:t>Dropouts have consequences:</a:t>
            </a:r>
          </a:p>
          <a:p>
            <a:pPr marL="228600" indent="-228600">
              <a:buAutoNum type="arabicParenR"/>
            </a:pPr>
            <a:r>
              <a:rPr lang="en-US" altLang="en-US" dirty="0"/>
              <a:t>Individuals lose earnings by studying rather than working.</a:t>
            </a:r>
          </a:p>
          <a:p>
            <a:pPr marL="228600" indent="-228600">
              <a:buAutoNum type="arabicParenR"/>
            </a:pPr>
            <a:r>
              <a:rPr lang="en-US" altLang="en-US" dirty="0"/>
              <a:t>Unfinished studies come at a cost to society as well since many students go to university for free or for subsidized rates provided by the government (through taxes), which means that money is lost forever on dropouts (many of whom leave in the 3</a:t>
            </a:r>
            <a:r>
              <a:rPr lang="en-US" altLang="en-US" baseline="30000" dirty="0"/>
              <a:t>rd</a:t>
            </a:r>
            <a:r>
              <a:rPr lang="en-US" altLang="en-US" dirty="0"/>
              <a:t> or 4</a:t>
            </a:r>
            <a:r>
              <a:rPr lang="en-US" altLang="en-US" baseline="30000" dirty="0"/>
              <a:t>th</a:t>
            </a:r>
            <a:r>
              <a:rPr lang="en-US" altLang="en-US" dirty="0"/>
              <a:t> year) when they could have been used for </a:t>
            </a:r>
            <a:r>
              <a:rPr lang="en-US" altLang="en-US" strike="noStrike" baseline="0" dirty="0"/>
              <a:t>another person who might have finished the program. </a:t>
            </a:r>
          </a:p>
          <a:p>
            <a:pPr marL="228600" indent="-228600">
              <a:buAutoNum type="arabicParenR"/>
            </a:pPr>
            <a:endParaRPr lang="en-US" altLang="en-US" dirty="0"/>
          </a:p>
          <a:p>
            <a:pPr marL="228600" indent="-228600">
              <a:buAutoNum type="arabicParenR"/>
            </a:pPr>
            <a:endParaRPr lang="en-US" altLang="en-US" dirty="0"/>
          </a:p>
        </p:txBody>
      </p:sp>
      <p:sp>
        <p:nvSpPr>
          <p:cNvPr id="19460" name="Slide Number Placeholder 3">
            <a:extLst>
              <a:ext uri="{FF2B5EF4-FFF2-40B4-BE49-F238E27FC236}">
                <a16:creationId xmlns:a16="http://schemas.microsoft.com/office/drawing/2014/main" xmlns="" id="{9CC8287C-33D3-4387-9FD3-45AF2248FD0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5CED64AD-C015-4D00-9948-87989D460F78}"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S PGothic"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endParaRPr>
          </a:p>
        </p:txBody>
      </p:sp>
    </p:spTree>
    <p:extLst>
      <p:ext uri="{BB962C8B-B14F-4D97-AF65-F5344CB8AC3E}">
        <p14:creationId xmlns:p14="http://schemas.microsoft.com/office/powerpoint/2010/main" val="976438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lstStyle/>
          <a:p>
            <a:r>
              <a:rPr lang="es-ES_tradnl"/>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Click to edit Master subtitle style</a:t>
            </a:r>
            <a:endParaRPr lang="en-US"/>
          </a:p>
        </p:txBody>
      </p:sp>
      <p:sp>
        <p:nvSpPr>
          <p:cNvPr id="4" name="Date Placeholder 3">
            <a:extLst>
              <a:ext uri="{FF2B5EF4-FFF2-40B4-BE49-F238E27FC236}">
                <a16:creationId xmlns:a16="http://schemas.microsoft.com/office/drawing/2014/main" xmlns="" id="{EEF2F7FB-A2D8-4685-A0C7-54B7DBB21A36}"/>
              </a:ext>
            </a:extLst>
          </p:cNvPr>
          <p:cNvSpPr>
            <a:spLocks noGrp="1"/>
          </p:cNvSpPr>
          <p:nvPr>
            <p:ph type="dt" sz="half" idx="10"/>
          </p:nvPr>
        </p:nvSpPr>
        <p:spPr/>
        <p:txBody>
          <a:bodyPr/>
          <a:lstStyle>
            <a:lvl1pPr>
              <a:defRPr/>
            </a:lvl1pPr>
          </a:lstStyle>
          <a:p>
            <a:pPr>
              <a:defRPr/>
            </a:pPr>
            <a:fld id="{2C82C54B-699D-48A5-B8C2-C282864D8A96}" type="datetimeFigureOut">
              <a:rPr lang="en-US" altLang="en-US"/>
              <a:pPr>
                <a:defRPr/>
              </a:pPr>
              <a:t>7/25/2019</a:t>
            </a:fld>
            <a:endParaRPr lang="en-US" altLang="en-US"/>
          </a:p>
        </p:txBody>
      </p:sp>
      <p:sp>
        <p:nvSpPr>
          <p:cNvPr id="5" name="Footer Placeholder 4">
            <a:extLst>
              <a:ext uri="{FF2B5EF4-FFF2-40B4-BE49-F238E27FC236}">
                <a16:creationId xmlns:a16="http://schemas.microsoft.com/office/drawing/2014/main" xmlns="" id="{F5F5B68F-5506-4D01-B537-20296E024A8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7F2251BB-27C6-44D7-80BB-E573C927FB51}"/>
              </a:ext>
            </a:extLst>
          </p:cNvPr>
          <p:cNvSpPr>
            <a:spLocks noGrp="1"/>
          </p:cNvSpPr>
          <p:nvPr>
            <p:ph type="sldNum" sz="quarter" idx="12"/>
          </p:nvPr>
        </p:nvSpPr>
        <p:spPr/>
        <p:txBody>
          <a:bodyPr/>
          <a:lstStyle>
            <a:lvl1pPr>
              <a:defRPr/>
            </a:lvl1pPr>
          </a:lstStyle>
          <a:p>
            <a:pPr>
              <a:defRPr/>
            </a:pPr>
            <a:fld id="{CB087C9A-22EB-4B94-89FC-F2DC1E7EA16C}" type="slidenum">
              <a:rPr lang="en-US" altLang="en-US"/>
              <a:pPr>
                <a:defRPr/>
              </a:pPr>
              <a:t>‹#›</a:t>
            </a:fld>
            <a:endParaRPr lang="en-US" altLang="en-US"/>
          </a:p>
        </p:txBody>
      </p:sp>
    </p:spTree>
    <p:extLst>
      <p:ext uri="{BB962C8B-B14F-4D97-AF65-F5344CB8AC3E}">
        <p14:creationId xmlns:p14="http://schemas.microsoft.com/office/powerpoint/2010/main" val="2277809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Date Placeholder 3">
            <a:extLst>
              <a:ext uri="{FF2B5EF4-FFF2-40B4-BE49-F238E27FC236}">
                <a16:creationId xmlns:a16="http://schemas.microsoft.com/office/drawing/2014/main" xmlns="" id="{A3B12383-F1F7-4521-ABA1-E84E1924608E}"/>
              </a:ext>
            </a:extLst>
          </p:cNvPr>
          <p:cNvSpPr>
            <a:spLocks noGrp="1"/>
          </p:cNvSpPr>
          <p:nvPr>
            <p:ph type="dt" sz="half" idx="10"/>
          </p:nvPr>
        </p:nvSpPr>
        <p:spPr/>
        <p:txBody>
          <a:bodyPr/>
          <a:lstStyle>
            <a:lvl1pPr>
              <a:defRPr/>
            </a:lvl1pPr>
          </a:lstStyle>
          <a:p>
            <a:pPr>
              <a:defRPr/>
            </a:pPr>
            <a:fld id="{CA988518-D62A-42F0-A8CA-F2642721882D}" type="datetimeFigureOut">
              <a:rPr lang="en-US" altLang="en-US"/>
              <a:pPr>
                <a:defRPr/>
              </a:pPr>
              <a:t>7/25/2019</a:t>
            </a:fld>
            <a:endParaRPr lang="en-US" altLang="en-US"/>
          </a:p>
        </p:txBody>
      </p:sp>
      <p:sp>
        <p:nvSpPr>
          <p:cNvPr id="5" name="Footer Placeholder 4">
            <a:extLst>
              <a:ext uri="{FF2B5EF4-FFF2-40B4-BE49-F238E27FC236}">
                <a16:creationId xmlns:a16="http://schemas.microsoft.com/office/drawing/2014/main" xmlns="" id="{02569F1A-C6FB-44D6-BADF-6E8B6DB7A58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D57014D1-C9D4-46C2-9C12-E2E5A71C5C69}"/>
              </a:ext>
            </a:extLst>
          </p:cNvPr>
          <p:cNvSpPr>
            <a:spLocks noGrp="1"/>
          </p:cNvSpPr>
          <p:nvPr>
            <p:ph type="sldNum" sz="quarter" idx="12"/>
          </p:nvPr>
        </p:nvSpPr>
        <p:spPr/>
        <p:txBody>
          <a:bodyPr/>
          <a:lstStyle>
            <a:lvl1pPr>
              <a:defRPr/>
            </a:lvl1pPr>
          </a:lstStyle>
          <a:p>
            <a:pPr>
              <a:defRPr/>
            </a:pPr>
            <a:fld id="{3398B2C6-3306-4217-935F-681F76711780}" type="slidenum">
              <a:rPr lang="en-US" altLang="en-US"/>
              <a:pPr>
                <a:defRPr/>
              </a:pPr>
              <a:t>‹#›</a:t>
            </a:fld>
            <a:endParaRPr lang="en-US" altLang="en-US"/>
          </a:p>
        </p:txBody>
      </p:sp>
    </p:spTree>
    <p:extLst>
      <p:ext uri="{BB962C8B-B14F-4D97-AF65-F5344CB8AC3E}">
        <p14:creationId xmlns:p14="http://schemas.microsoft.com/office/powerpoint/2010/main" val="1470880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06376"/>
            <a:ext cx="2743200" cy="4387851"/>
          </a:xfrm>
        </p:spPr>
        <p:txBody>
          <a:bodyPr vert="eaVert"/>
          <a:lstStyle/>
          <a:p>
            <a:r>
              <a:rPr lang="es-ES_tradnl"/>
              <a:t>Click to edit Master title style</a:t>
            </a:r>
            <a:endParaRPr lang="en-US"/>
          </a:p>
        </p:txBody>
      </p:sp>
      <p:sp>
        <p:nvSpPr>
          <p:cNvPr id="3" name="Vertical Text Placeholder 2"/>
          <p:cNvSpPr>
            <a:spLocks noGrp="1"/>
          </p:cNvSpPr>
          <p:nvPr>
            <p:ph type="body" orient="vert" idx="1"/>
          </p:nvPr>
        </p:nvSpPr>
        <p:spPr>
          <a:xfrm>
            <a:off x="609600" y="206376"/>
            <a:ext cx="8026400" cy="4387851"/>
          </a:xfrm>
        </p:spPr>
        <p:txBody>
          <a:bodyPr vert="eaVert"/>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Date Placeholder 3">
            <a:extLst>
              <a:ext uri="{FF2B5EF4-FFF2-40B4-BE49-F238E27FC236}">
                <a16:creationId xmlns:a16="http://schemas.microsoft.com/office/drawing/2014/main" xmlns="" id="{160976E5-0D9F-4A5B-BEB8-07FB8489BC66}"/>
              </a:ext>
            </a:extLst>
          </p:cNvPr>
          <p:cNvSpPr>
            <a:spLocks noGrp="1"/>
          </p:cNvSpPr>
          <p:nvPr>
            <p:ph type="dt" sz="half" idx="10"/>
          </p:nvPr>
        </p:nvSpPr>
        <p:spPr/>
        <p:txBody>
          <a:bodyPr/>
          <a:lstStyle>
            <a:lvl1pPr>
              <a:defRPr/>
            </a:lvl1pPr>
          </a:lstStyle>
          <a:p>
            <a:pPr>
              <a:defRPr/>
            </a:pPr>
            <a:fld id="{34CDB43B-A323-4C63-AC34-C371B7DE60A1}" type="datetimeFigureOut">
              <a:rPr lang="en-US" altLang="en-US"/>
              <a:pPr>
                <a:defRPr/>
              </a:pPr>
              <a:t>7/25/2019</a:t>
            </a:fld>
            <a:endParaRPr lang="en-US" altLang="en-US"/>
          </a:p>
        </p:txBody>
      </p:sp>
      <p:sp>
        <p:nvSpPr>
          <p:cNvPr id="5" name="Footer Placeholder 4">
            <a:extLst>
              <a:ext uri="{FF2B5EF4-FFF2-40B4-BE49-F238E27FC236}">
                <a16:creationId xmlns:a16="http://schemas.microsoft.com/office/drawing/2014/main" xmlns="" id="{5FA32754-DA78-4801-B647-C5958F63384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905C52CF-E420-4C9C-AE8F-7191301FDFBA}"/>
              </a:ext>
            </a:extLst>
          </p:cNvPr>
          <p:cNvSpPr>
            <a:spLocks noGrp="1"/>
          </p:cNvSpPr>
          <p:nvPr>
            <p:ph type="sldNum" sz="quarter" idx="12"/>
          </p:nvPr>
        </p:nvSpPr>
        <p:spPr/>
        <p:txBody>
          <a:bodyPr/>
          <a:lstStyle>
            <a:lvl1pPr>
              <a:defRPr/>
            </a:lvl1pPr>
          </a:lstStyle>
          <a:p>
            <a:pPr>
              <a:defRPr/>
            </a:pPr>
            <a:fld id="{C437BA9C-1024-4CB6-A322-D8D0B1977897}" type="slidenum">
              <a:rPr lang="en-US" altLang="en-US"/>
              <a:pPr>
                <a:defRPr/>
              </a:pPr>
              <a:t>‹#›</a:t>
            </a:fld>
            <a:endParaRPr lang="en-US" altLang="en-US"/>
          </a:p>
        </p:txBody>
      </p:sp>
    </p:spTree>
    <p:extLst>
      <p:ext uri="{BB962C8B-B14F-4D97-AF65-F5344CB8AC3E}">
        <p14:creationId xmlns:p14="http://schemas.microsoft.com/office/powerpoint/2010/main" val="2717261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lstStyle/>
          <a:p>
            <a:r>
              <a:rPr lang="es-ES_tradnl"/>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Click to edit Master subtitle style</a:t>
            </a:r>
            <a:endParaRPr lang="en-US"/>
          </a:p>
        </p:txBody>
      </p:sp>
      <p:sp>
        <p:nvSpPr>
          <p:cNvPr id="4" name="Date Placeholder 3">
            <a:extLst>
              <a:ext uri="{FF2B5EF4-FFF2-40B4-BE49-F238E27FC236}">
                <a16:creationId xmlns:a16="http://schemas.microsoft.com/office/drawing/2014/main" xmlns="" id="{7F3160BB-897B-4069-A73E-7F9AE0090D94}"/>
              </a:ext>
            </a:extLst>
          </p:cNvPr>
          <p:cNvSpPr>
            <a:spLocks noGrp="1"/>
          </p:cNvSpPr>
          <p:nvPr>
            <p:ph type="dt" sz="half" idx="10"/>
          </p:nvPr>
        </p:nvSpPr>
        <p:spPr/>
        <p:txBody>
          <a:bodyPr/>
          <a:lstStyle>
            <a:lvl1pPr>
              <a:defRPr/>
            </a:lvl1pPr>
          </a:lstStyle>
          <a:p>
            <a:pPr>
              <a:defRPr/>
            </a:pPr>
            <a:fld id="{17DBEB77-F436-4962-9195-0B8E710D3FCD}" type="datetimeFigureOut">
              <a:rPr lang="en-US" altLang="en-US"/>
              <a:pPr>
                <a:defRPr/>
              </a:pPr>
              <a:t>7/25/2019</a:t>
            </a:fld>
            <a:endParaRPr lang="en-US" altLang="en-US"/>
          </a:p>
        </p:txBody>
      </p:sp>
      <p:sp>
        <p:nvSpPr>
          <p:cNvPr id="5" name="Footer Placeholder 4">
            <a:extLst>
              <a:ext uri="{FF2B5EF4-FFF2-40B4-BE49-F238E27FC236}">
                <a16:creationId xmlns:a16="http://schemas.microsoft.com/office/drawing/2014/main" xmlns="" id="{93A90D48-4310-4DD2-9C98-74D135B0BE5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7908D287-E0D1-4EAC-8A44-FD1D31E742C9}"/>
              </a:ext>
            </a:extLst>
          </p:cNvPr>
          <p:cNvSpPr>
            <a:spLocks noGrp="1"/>
          </p:cNvSpPr>
          <p:nvPr>
            <p:ph type="sldNum" sz="quarter" idx="12"/>
          </p:nvPr>
        </p:nvSpPr>
        <p:spPr/>
        <p:txBody>
          <a:bodyPr/>
          <a:lstStyle>
            <a:lvl1pPr>
              <a:defRPr/>
            </a:lvl1pPr>
          </a:lstStyle>
          <a:p>
            <a:pPr>
              <a:defRPr/>
            </a:pPr>
            <a:fld id="{51C18185-A282-4FDC-82E7-8041372ADE4E}" type="slidenum">
              <a:rPr lang="en-US" altLang="en-US"/>
              <a:pPr>
                <a:defRPr/>
              </a:pPr>
              <a:t>‹#›</a:t>
            </a:fld>
            <a:endParaRPr lang="en-US" altLang="en-US"/>
          </a:p>
        </p:txBody>
      </p:sp>
    </p:spTree>
    <p:extLst>
      <p:ext uri="{BB962C8B-B14F-4D97-AF65-F5344CB8AC3E}">
        <p14:creationId xmlns:p14="http://schemas.microsoft.com/office/powerpoint/2010/main" val="19839959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Content Placeholder 2"/>
          <p:cNvSpPr>
            <a:spLocks noGrp="1"/>
          </p:cNvSpPr>
          <p:nvPr>
            <p:ph idx="1"/>
          </p:nvPr>
        </p:nvSpPr>
        <p:spPr/>
        <p:txBody>
          <a:body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Date Placeholder 3">
            <a:extLst>
              <a:ext uri="{FF2B5EF4-FFF2-40B4-BE49-F238E27FC236}">
                <a16:creationId xmlns:a16="http://schemas.microsoft.com/office/drawing/2014/main" xmlns="" id="{E2FEF43A-A210-42F0-8F8B-3F451B602911}"/>
              </a:ext>
            </a:extLst>
          </p:cNvPr>
          <p:cNvSpPr>
            <a:spLocks noGrp="1"/>
          </p:cNvSpPr>
          <p:nvPr>
            <p:ph type="dt" sz="half" idx="10"/>
          </p:nvPr>
        </p:nvSpPr>
        <p:spPr/>
        <p:txBody>
          <a:bodyPr/>
          <a:lstStyle>
            <a:lvl1pPr>
              <a:defRPr/>
            </a:lvl1pPr>
          </a:lstStyle>
          <a:p>
            <a:pPr>
              <a:defRPr/>
            </a:pPr>
            <a:fld id="{2E013702-E4EB-4C1A-B4E3-1CE98CC706E5}" type="datetimeFigureOut">
              <a:rPr lang="en-US" altLang="en-US"/>
              <a:pPr>
                <a:defRPr/>
              </a:pPr>
              <a:t>7/25/2019</a:t>
            </a:fld>
            <a:endParaRPr lang="en-US" altLang="en-US"/>
          </a:p>
        </p:txBody>
      </p:sp>
      <p:sp>
        <p:nvSpPr>
          <p:cNvPr id="5" name="Footer Placeholder 4">
            <a:extLst>
              <a:ext uri="{FF2B5EF4-FFF2-40B4-BE49-F238E27FC236}">
                <a16:creationId xmlns:a16="http://schemas.microsoft.com/office/drawing/2014/main" xmlns="" id="{7ABDB6E0-33A2-4C3B-983B-78AF6EE64A7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3BAF197B-0801-4969-8BB7-C4B5DD642964}"/>
              </a:ext>
            </a:extLst>
          </p:cNvPr>
          <p:cNvSpPr>
            <a:spLocks noGrp="1"/>
          </p:cNvSpPr>
          <p:nvPr>
            <p:ph type="sldNum" sz="quarter" idx="12"/>
          </p:nvPr>
        </p:nvSpPr>
        <p:spPr/>
        <p:txBody>
          <a:bodyPr/>
          <a:lstStyle>
            <a:lvl1pPr>
              <a:defRPr/>
            </a:lvl1pPr>
          </a:lstStyle>
          <a:p>
            <a:pPr>
              <a:defRPr/>
            </a:pPr>
            <a:fld id="{67154F36-F2A1-4706-BE36-7AF6B758BC77}" type="slidenum">
              <a:rPr lang="en-US" altLang="en-US"/>
              <a:pPr>
                <a:defRPr/>
              </a:pPr>
              <a:t>‹#›</a:t>
            </a:fld>
            <a:endParaRPr lang="en-US" altLang="en-US"/>
          </a:p>
        </p:txBody>
      </p:sp>
    </p:spTree>
    <p:extLst>
      <p:ext uri="{BB962C8B-B14F-4D97-AF65-F5344CB8AC3E}">
        <p14:creationId xmlns:p14="http://schemas.microsoft.com/office/powerpoint/2010/main" val="25692090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4000" b="1" cap="all"/>
            </a:lvl1pPr>
          </a:lstStyle>
          <a:p>
            <a:r>
              <a:rPr lang="es-ES_tradnl"/>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Click to edit Master text styles</a:t>
            </a:r>
          </a:p>
        </p:txBody>
      </p:sp>
      <p:sp>
        <p:nvSpPr>
          <p:cNvPr id="4" name="Date Placeholder 3">
            <a:extLst>
              <a:ext uri="{FF2B5EF4-FFF2-40B4-BE49-F238E27FC236}">
                <a16:creationId xmlns:a16="http://schemas.microsoft.com/office/drawing/2014/main" xmlns="" id="{6A99B21F-70E4-4962-A970-B6236E20CD33}"/>
              </a:ext>
            </a:extLst>
          </p:cNvPr>
          <p:cNvSpPr>
            <a:spLocks noGrp="1"/>
          </p:cNvSpPr>
          <p:nvPr>
            <p:ph type="dt" sz="half" idx="10"/>
          </p:nvPr>
        </p:nvSpPr>
        <p:spPr/>
        <p:txBody>
          <a:bodyPr/>
          <a:lstStyle>
            <a:lvl1pPr>
              <a:defRPr/>
            </a:lvl1pPr>
          </a:lstStyle>
          <a:p>
            <a:pPr>
              <a:defRPr/>
            </a:pPr>
            <a:fld id="{C01C97AE-A6D2-4A6E-8A87-A33FA0C6A17E}" type="datetimeFigureOut">
              <a:rPr lang="en-US" altLang="en-US"/>
              <a:pPr>
                <a:defRPr/>
              </a:pPr>
              <a:t>7/25/2019</a:t>
            </a:fld>
            <a:endParaRPr lang="en-US" altLang="en-US"/>
          </a:p>
        </p:txBody>
      </p:sp>
      <p:sp>
        <p:nvSpPr>
          <p:cNvPr id="5" name="Footer Placeholder 4">
            <a:extLst>
              <a:ext uri="{FF2B5EF4-FFF2-40B4-BE49-F238E27FC236}">
                <a16:creationId xmlns:a16="http://schemas.microsoft.com/office/drawing/2014/main" xmlns="" id="{CD222B21-B296-4A61-BFA3-8FB7F232E9F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0DD349E-A30E-401B-AD58-E07B2CE31033}"/>
              </a:ext>
            </a:extLst>
          </p:cNvPr>
          <p:cNvSpPr>
            <a:spLocks noGrp="1"/>
          </p:cNvSpPr>
          <p:nvPr>
            <p:ph type="sldNum" sz="quarter" idx="12"/>
          </p:nvPr>
        </p:nvSpPr>
        <p:spPr/>
        <p:txBody>
          <a:bodyPr/>
          <a:lstStyle>
            <a:lvl1pPr>
              <a:defRPr/>
            </a:lvl1pPr>
          </a:lstStyle>
          <a:p>
            <a:pPr>
              <a:defRPr/>
            </a:pPr>
            <a:fld id="{4C61D40F-FE1F-4B96-8409-3983A3FC8CBE}" type="slidenum">
              <a:rPr lang="en-US" altLang="en-US"/>
              <a:pPr>
                <a:defRPr/>
              </a:pPr>
              <a:t>‹#›</a:t>
            </a:fld>
            <a:endParaRPr lang="en-US" altLang="en-US"/>
          </a:p>
        </p:txBody>
      </p:sp>
    </p:spTree>
    <p:extLst>
      <p:ext uri="{BB962C8B-B14F-4D97-AF65-F5344CB8AC3E}">
        <p14:creationId xmlns:p14="http://schemas.microsoft.com/office/powerpoint/2010/main" val="11433164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Content Placeholder 2"/>
          <p:cNvSpPr>
            <a:spLocks noGrp="1"/>
          </p:cNvSpPr>
          <p:nvPr>
            <p:ph sz="half" idx="1"/>
          </p:nvPr>
        </p:nvSpPr>
        <p:spPr>
          <a:xfrm>
            <a:off x="609600" y="1200152"/>
            <a:ext cx="53848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Content Placeholder 3"/>
          <p:cNvSpPr>
            <a:spLocks noGrp="1"/>
          </p:cNvSpPr>
          <p:nvPr>
            <p:ph sz="half" idx="2"/>
          </p:nvPr>
        </p:nvSpPr>
        <p:spPr>
          <a:xfrm>
            <a:off x="6197600" y="1200152"/>
            <a:ext cx="53848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5" name="Date Placeholder 3">
            <a:extLst>
              <a:ext uri="{FF2B5EF4-FFF2-40B4-BE49-F238E27FC236}">
                <a16:creationId xmlns:a16="http://schemas.microsoft.com/office/drawing/2014/main" xmlns="" id="{5353E4CA-2724-402D-B12E-D9FEA0517DCE}"/>
              </a:ext>
            </a:extLst>
          </p:cNvPr>
          <p:cNvSpPr>
            <a:spLocks noGrp="1"/>
          </p:cNvSpPr>
          <p:nvPr>
            <p:ph type="dt" sz="half" idx="10"/>
          </p:nvPr>
        </p:nvSpPr>
        <p:spPr/>
        <p:txBody>
          <a:bodyPr/>
          <a:lstStyle>
            <a:lvl1pPr>
              <a:defRPr/>
            </a:lvl1pPr>
          </a:lstStyle>
          <a:p>
            <a:pPr>
              <a:defRPr/>
            </a:pPr>
            <a:fld id="{16A8B358-FF0D-4D79-8FD4-0E54FFF67A48}" type="datetimeFigureOut">
              <a:rPr lang="en-US" altLang="en-US"/>
              <a:pPr>
                <a:defRPr/>
              </a:pPr>
              <a:t>7/25/2019</a:t>
            </a:fld>
            <a:endParaRPr lang="en-US" altLang="en-US"/>
          </a:p>
        </p:txBody>
      </p:sp>
      <p:sp>
        <p:nvSpPr>
          <p:cNvPr id="6" name="Footer Placeholder 4">
            <a:extLst>
              <a:ext uri="{FF2B5EF4-FFF2-40B4-BE49-F238E27FC236}">
                <a16:creationId xmlns:a16="http://schemas.microsoft.com/office/drawing/2014/main" xmlns="" id="{479282E5-8D9E-4239-B608-4AB471ABE7D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5EDF2E85-F326-4E57-9A00-1843E3F977B0}"/>
              </a:ext>
            </a:extLst>
          </p:cNvPr>
          <p:cNvSpPr>
            <a:spLocks noGrp="1"/>
          </p:cNvSpPr>
          <p:nvPr>
            <p:ph type="sldNum" sz="quarter" idx="12"/>
          </p:nvPr>
        </p:nvSpPr>
        <p:spPr/>
        <p:txBody>
          <a:bodyPr/>
          <a:lstStyle>
            <a:lvl1pPr>
              <a:defRPr/>
            </a:lvl1pPr>
          </a:lstStyle>
          <a:p>
            <a:pPr>
              <a:defRPr/>
            </a:pPr>
            <a:fld id="{CD862568-1FDC-4E5F-8DA7-510E88C49EE5}" type="slidenum">
              <a:rPr lang="en-US" altLang="en-US"/>
              <a:pPr>
                <a:defRPr/>
              </a:pPr>
              <a:t>‹#›</a:t>
            </a:fld>
            <a:endParaRPr lang="en-US" altLang="en-US"/>
          </a:p>
        </p:txBody>
      </p:sp>
    </p:spTree>
    <p:extLst>
      <p:ext uri="{BB962C8B-B14F-4D97-AF65-F5344CB8AC3E}">
        <p14:creationId xmlns:p14="http://schemas.microsoft.com/office/powerpoint/2010/main" val="3842970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s-ES_tradnl"/>
              <a:t>Click to edit Master title style</a:t>
            </a:r>
            <a:endParaRPr lang="en-US"/>
          </a:p>
        </p:txBody>
      </p:sp>
      <p:sp>
        <p:nvSpPr>
          <p:cNvPr id="3" name="Text Placeholder 2"/>
          <p:cNvSpPr>
            <a:spLocks noGrp="1"/>
          </p:cNvSpPr>
          <p:nvPr>
            <p:ph type="body" idx="1"/>
          </p:nvPr>
        </p:nvSpPr>
        <p:spPr>
          <a:xfrm>
            <a:off x="609600" y="1535114"/>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5" name="Text Placeholder 4"/>
          <p:cNvSpPr>
            <a:spLocks noGrp="1"/>
          </p:cNvSpPr>
          <p:nvPr>
            <p:ph type="body" sz="quarter" idx="3"/>
          </p:nvPr>
        </p:nvSpPr>
        <p:spPr>
          <a:xfrm>
            <a:off x="6193370" y="1535114"/>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7" name="Date Placeholder 3">
            <a:extLst>
              <a:ext uri="{FF2B5EF4-FFF2-40B4-BE49-F238E27FC236}">
                <a16:creationId xmlns:a16="http://schemas.microsoft.com/office/drawing/2014/main" xmlns="" id="{18492B24-B6D0-42A3-B20A-94C5D785F48B}"/>
              </a:ext>
            </a:extLst>
          </p:cNvPr>
          <p:cNvSpPr>
            <a:spLocks noGrp="1"/>
          </p:cNvSpPr>
          <p:nvPr>
            <p:ph type="dt" sz="half" idx="10"/>
          </p:nvPr>
        </p:nvSpPr>
        <p:spPr/>
        <p:txBody>
          <a:bodyPr/>
          <a:lstStyle>
            <a:lvl1pPr>
              <a:defRPr/>
            </a:lvl1pPr>
          </a:lstStyle>
          <a:p>
            <a:pPr>
              <a:defRPr/>
            </a:pPr>
            <a:fld id="{F29BC551-C73B-4354-A4D7-4E30B2DE392C}" type="datetimeFigureOut">
              <a:rPr lang="en-US" altLang="en-US"/>
              <a:pPr>
                <a:defRPr/>
              </a:pPr>
              <a:t>7/25/2019</a:t>
            </a:fld>
            <a:endParaRPr lang="en-US" altLang="en-US"/>
          </a:p>
        </p:txBody>
      </p:sp>
      <p:sp>
        <p:nvSpPr>
          <p:cNvPr id="8" name="Footer Placeholder 4">
            <a:extLst>
              <a:ext uri="{FF2B5EF4-FFF2-40B4-BE49-F238E27FC236}">
                <a16:creationId xmlns:a16="http://schemas.microsoft.com/office/drawing/2014/main" xmlns="" id="{4C78E691-4BA4-46E2-B41F-8DFB205923C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E26259EB-2FCA-4B0E-ACC1-36593D904962}"/>
              </a:ext>
            </a:extLst>
          </p:cNvPr>
          <p:cNvSpPr>
            <a:spLocks noGrp="1"/>
          </p:cNvSpPr>
          <p:nvPr>
            <p:ph type="sldNum" sz="quarter" idx="12"/>
          </p:nvPr>
        </p:nvSpPr>
        <p:spPr/>
        <p:txBody>
          <a:bodyPr/>
          <a:lstStyle>
            <a:lvl1pPr>
              <a:defRPr/>
            </a:lvl1pPr>
          </a:lstStyle>
          <a:p>
            <a:pPr>
              <a:defRPr/>
            </a:pPr>
            <a:fld id="{6443CF1B-84E8-43EE-8C3F-7D03E3D3E605}" type="slidenum">
              <a:rPr lang="en-US" altLang="en-US"/>
              <a:pPr>
                <a:defRPr/>
              </a:pPr>
              <a:t>‹#›</a:t>
            </a:fld>
            <a:endParaRPr lang="en-US" altLang="en-US"/>
          </a:p>
        </p:txBody>
      </p:sp>
    </p:spTree>
    <p:extLst>
      <p:ext uri="{BB962C8B-B14F-4D97-AF65-F5344CB8AC3E}">
        <p14:creationId xmlns:p14="http://schemas.microsoft.com/office/powerpoint/2010/main" val="31164295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Date Placeholder 3">
            <a:extLst>
              <a:ext uri="{FF2B5EF4-FFF2-40B4-BE49-F238E27FC236}">
                <a16:creationId xmlns:a16="http://schemas.microsoft.com/office/drawing/2014/main" xmlns="" id="{A3651778-30F3-4B44-8A95-74C18B8BC709}"/>
              </a:ext>
            </a:extLst>
          </p:cNvPr>
          <p:cNvSpPr>
            <a:spLocks noGrp="1"/>
          </p:cNvSpPr>
          <p:nvPr>
            <p:ph type="dt" sz="half" idx="10"/>
          </p:nvPr>
        </p:nvSpPr>
        <p:spPr/>
        <p:txBody>
          <a:bodyPr/>
          <a:lstStyle>
            <a:lvl1pPr>
              <a:defRPr/>
            </a:lvl1pPr>
          </a:lstStyle>
          <a:p>
            <a:pPr>
              <a:defRPr/>
            </a:pPr>
            <a:fld id="{B28FF5D7-EE77-49FE-855F-6ACF065CDC1B}" type="datetimeFigureOut">
              <a:rPr lang="en-US" altLang="en-US"/>
              <a:pPr>
                <a:defRPr/>
              </a:pPr>
              <a:t>7/25/2019</a:t>
            </a:fld>
            <a:endParaRPr lang="en-US" altLang="en-US"/>
          </a:p>
        </p:txBody>
      </p:sp>
      <p:sp>
        <p:nvSpPr>
          <p:cNvPr id="4" name="Footer Placeholder 4">
            <a:extLst>
              <a:ext uri="{FF2B5EF4-FFF2-40B4-BE49-F238E27FC236}">
                <a16:creationId xmlns:a16="http://schemas.microsoft.com/office/drawing/2014/main" xmlns="" id="{30168D9A-7DDF-43B6-BCA8-9D6AAFC899B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483D450A-0496-40E3-9674-5E3DC2ED00B9}"/>
              </a:ext>
            </a:extLst>
          </p:cNvPr>
          <p:cNvSpPr>
            <a:spLocks noGrp="1"/>
          </p:cNvSpPr>
          <p:nvPr>
            <p:ph type="sldNum" sz="quarter" idx="12"/>
          </p:nvPr>
        </p:nvSpPr>
        <p:spPr/>
        <p:txBody>
          <a:bodyPr/>
          <a:lstStyle>
            <a:lvl1pPr>
              <a:defRPr/>
            </a:lvl1pPr>
          </a:lstStyle>
          <a:p>
            <a:pPr>
              <a:defRPr/>
            </a:pPr>
            <a:fld id="{A3A3A19B-8B4B-436A-A1E3-AE4C6A6986D3}" type="slidenum">
              <a:rPr lang="en-US" altLang="en-US"/>
              <a:pPr>
                <a:defRPr/>
              </a:pPr>
              <a:t>‹#›</a:t>
            </a:fld>
            <a:endParaRPr lang="en-US" altLang="en-US"/>
          </a:p>
        </p:txBody>
      </p:sp>
    </p:spTree>
    <p:extLst>
      <p:ext uri="{BB962C8B-B14F-4D97-AF65-F5344CB8AC3E}">
        <p14:creationId xmlns:p14="http://schemas.microsoft.com/office/powerpoint/2010/main" val="36202062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700D5815-9B09-4F83-8A4C-E55DD8FFAE20}"/>
              </a:ext>
            </a:extLst>
          </p:cNvPr>
          <p:cNvSpPr>
            <a:spLocks noGrp="1"/>
          </p:cNvSpPr>
          <p:nvPr>
            <p:ph type="dt" sz="half" idx="10"/>
          </p:nvPr>
        </p:nvSpPr>
        <p:spPr/>
        <p:txBody>
          <a:bodyPr/>
          <a:lstStyle>
            <a:lvl1pPr>
              <a:defRPr/>
            </a:lvl1pPr>
          </a:lstStyle>
          <a:p>
            <a:pPr>
              <a:defRPr/>
            </a:pPr>
            <a:fld id="{E613CF3A-5E32-4901-88C9-7ADC8AA51D9B}" type="datetimeFigureOut">
              <a:rPr lang="en-US" altLang="en-US"/>
              <a:pPr>
                <a:defRPr/>
              </a:pPr>
              <a:t>7/25/2019</a:t>
            </a:fld>
            <a:endParaRPr lang="en-US" altLang="en-US"/>
          </a:p>
        </p:txBody>
      </p:sp>
      <p:sp>
        <p:nvSpPr>
          <p:cNvPr id="3" name="Footer Placeholder 4">
            <a:extLst>
              <a:ext uri="{FF2B5EF4-FFF2-40B4-BE49-F238E27FC236}">
                <a16:creationId xmlns:a16="http://schemas.microsoft.com/office/drawing/2014/main" xmlns="" id="{0F0B7379-1877-4FC5-95D2-78195ACEB63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262A8CD6-E938-4E9D-8C8F-8C831772AB16}"/>
              </a:ext>
            </a:extLst>
          </p:cNvPr>
          <p:cNvSpPr>
            <a:spLocks noGrp="1"/>
          </p:cNvSpPr>
          <p:nvPr>
            <p:ph type="sldNum" sz="quarter" idx="12"/>
          </p:nvPr>
        </p:nvSpPr>
        <p:spPr/>
        <p:txBody>
          <a:bodyPr/>
          <a:lstStyle>
            <a:lvl1pPr>
              <a:defRPr/>
            </a:lvl1pPr>
          </a:lstStyle>
          <a:p>
            <a:pPr>
              <a:defRPr/>
            </a:pPr>
            <a:fld id="{EE8A5BDF-DA42-4112-961F-77410FC5890F}" type="slidenum">
              <a:rPr lang="en-US" altLang="en-US"/>
              <a:pPr>
                <a:defRPr/>
              </a:pPr>
              <a:t>‹#›</a:t>
            </a:fld>
            <a:endParaRPr lang="en-US" altLang="en-US"/>
          </a:p>
        </p:txBody>
      </p:sp>
    </p:spTree>
    <p:extLst>
      <p:ext uri="{BB962C8B-B14F-4D97-AF65-F5344CB8AC3E}">
        <p14:creationId xmlns:p14="http://schemas.microsoft.com/office/powerpoint/2010/main" val="14699762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1"/>
          </a:xfrm>
        </p:spPr>
        <p:txBody>
          <a:bodyPr anchor="b"/>
          <a:lstStyle>
            <a:lvl1pPr algn="l">
              <a:defRPr sz="2000" b="1"/>
            </a:lvl1pPr>
          </a:lstStyle>
          <a:p>
            <a:r>
              <a:rPr lang="es-ES_tradnl"/>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Click to edit Master text styles</a:t>
            </a:r>
          </a:p>
        </p:txBody>
      </p:sp>
      <p:sp>
        <p:nvSpPr>
          <p:cNvPr id="5" name="Date Placeholder 3">
            <a:extLst>
              <a:ext uri="{FF2B5EF4-FFF2-40B4-BE49-F238E27FC236}">
                <a16:creationId xmlns:a16="http://schemas.microsoft.com/office/drawing/2014/main" xmlns="" id="{985FB69A-1CF2-430D-B7A5-1277A8EC5F16}"/>
              </a:ext>
            </a:extLst>
          </p:cNvPr>
          <p:cNvSpPr>
            <a:spLocks noGrp="1"/>
          </p:cNvSpPr>
          <p:nvPr>
            <p:ph type="dt" sz="half" idx="10"/>
          </p:nvPr>
        </p:nvSpPr>
        <p:spPr/>
        <p:txBody>
          <a:bodyPr/>
          <a:lstStyle>
            <a:lvl1pPr>
              <a:defRPr/>
            </a:lvl1pPr>
          </a:lstStyle>
          <a:p>
            <a:pPr>
              <a:defRPr/>
            </a:pPr>
            <a:fld id="{405EBA00-C5E5-4463-B151-E07A627FA04E}" type="datetimeFigureOut">
              <a:rPr lang="en-US" altLang="en-US"/>
              <a:pPr>
                <a:defRPr/>
              </a:pPr>
              <a:t>7/25/2019</a:t>
            </a:fld>
            <a:endParaRPr lang="en-US" altLang="en-US"/>
          </a:p>
        </p:txBody>
      </p:sp>
      <p:sp>
        <p:nvSpPr>
          <p:cNvPr id="6" name="Footer Placeholder 4">
            <a:extLst>
              <a:ext uri="{FF2B5EF4-FFF2-40B4-BE49-F238E27FC236}">
                <a16:creationId xmlns:a16="http://schemas.microsoft.com/office/drawing/2014/main" xmlns="" id="{242A5C52-37D1-46F7-AD1E-5EE1BA09BAD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28268B3C-D2DA-48BA-9A8B-47265C2C3733}"/>
              </a:ext>
            </a:extLst>
          </p:cNvPr>
          <p:cNvSpPr>
            <a:spLocks noGrp="1"/>
          </p:cNvSpPr>
          <p:nvPr>
            <p:ph type="sldNum" sz="quarter" idx="12"/>
          </p:nvPr>
        </p:nvSpPr>
        <p:spPr/>
        <p:txBody>
          <a:bodyPr/>
          <a:lstStyle>
            <a:lvl1pPr>
              <a:defRPr/>
            </a:lvl1pPr>
          </a:lstStyle>
          <a:p>
            <a:pPr>
              <a:defRPr/>
            </a:pPr>
            <a:fld id="{4C9A935B-065F-4872-A950-C18562F832EF}" type="slidenum">
              <a:rPr lang="en-US" altLang="en-US"/>
              <a:pPr>
                <a:defRPr/>
              </a:pPr>
              <a:t>‹#›</a:t>
            </a:fld>
            <a:endParaRPr lang="en-US" altLang="en-US"/>
          </a:p>
        </p:txBody>
      </p:sp>
    </p:spTree>
    <p:extLst>
      <p:ext uri="{BB962C8B-B14F-4D97-AF65-F5344CB8AC3E}">
        <p14:creationId xmlns:p14="http://schemas.microsoft.com/office/powerpoint/2010/main" val="2462290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Content Placeholder 2"/>
          <p:cNvSpPr>
            <a:spLocks noGrp="1"/>
          </p:cNvSpPr>
          <p:nvPr>
            <p:ph idx="1"/>
          </p:nvPr>
        </p:nvSpPr>
        <p:spPr/>
        <p:txBody>
          <a:body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Date Placeholder 3">
            <a:extLst>
              <a:ext uri="{FF2B5EF4-FFF2-40B4-BE49-F238E27FC236}">
                <a16:creationId xmlns:a16="http://schemas.microsoft.com/office/drawing/2014/main" xmlns="" id="{815D04F9-A60F-4140-9369-66183316D184}"/>
              </a:ext>
            </a:extLst>
          </p:cNvPr>
          <p:cNvSpPr>
            <a:spLocks noGrp="1"/>
          </p:cNvSpPr>
          <p:nvPr>
            <p:ph type="dt" sz="half" idx="10"/>
          </p:nvPr>
        </p:nvSpPr>
        <p:spPr/>
        <p:txBody>
          <a:bodyPr/>
          <a:lstStyle>
            <a:lvl1pPr>
              <a:defRPr/>
            </a:lvl1pPr>
          </a:lstStyle>
          <a:p>
            <a:pPr>
              <a:defRPr/>
            </a:pPr>
            <a:fld id="{6A2E362D-B956-420D-8EDC-EE2B08656A8A}" type="datetimeFigureOut">
              <a:rPr lang="en-US" altLang="en-US"/>
              <a:pPr>
                <a:defRPr/>
              </a:pPr>
              <a:t>7/25/2019</a:t>
            </a:fld>
            <a:endParaRPr lang="en-US" altLang="en-US"/>
          </a:p>
        </p:txBody>
      </p:sp>
      <p:sp>
        <p:nvSpPr>
          <p:cNvPr id="5" name="Footer Placeholder 4">
            <a:extLst>
              <a:ext uri="{FF2B5EF4-FFF2-40B4-BE49-F238E27FC236}">
                <a16:creationId xmlns:a16="http://schemas.microsoft.com/office/drawing/2014/main" xmlns="" id="{09D6A359-16B7-46DE-9D52-C6C541FD1CF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F8188FA-FE58-4906-84F0-5DDE54189560}"/>
              </a:ext>
            </a:extLst>
          </p:cNvPr>
          <p:cNvSpPr>
            <a:spLocks noGrp="1"/>
          </p:cNvSpPr>
          <p:nvPr>
            <p:ph type="sldNum" sz="quarter" idx="12"/>
          </p:nvPr>
        </p:nvSpPr>
        <p:spPr/>
        <p:txBody>
          <a:bodyPr/>
          <a:lstStyle>
            <a:lvl1pPr>
              <a:defRPr/>
            </a:lvl1pPr>
          </a:lstStyle>
          <a:p>
            <a:pPr>
              <a:defRPr/>
            </a:pPr>
            <a:fld id="{4015889E-08F0-4190-B8B3-3EDF33284896}" type="slidenum">
              <a:rPr lang="en-US" altLang="en-US"/>
              <a:pPr>
                <a:defRPr/>
              </a:pPr>
              <a:t>‹#›</a:t>
            </a:fld>
            <a:endParaRPr lang="en-US" altLang="en-US"/>
          </a:p>
        </p:txBody>
      </p:sp>
    </p:spTree>
    <p:extLst>
      <p:ext uri="{BB962C8B-B14F-4D97-AF65-F5344CB8AC3E}">
        <p14:creationId xmlns:p14="http://schemas.microsoft.com/office/powerpoint/2010/main" val="42459575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000" b="1"/>
            </a:lvl1pPr>
          </a:lstStyle>
          <a:p>
            <a:r>
              <a:rPr lang="es-ES_tradnl"/>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Click to edit Master text styles</a:t>
            </a:r>
          </a:p>
        </p:txBody>
      </p:sp>
      <p:sp>
        <p:nvSpPr>
          <p:cNvPr id="5" name="Date Placeholder 3">
            <a:extLst>
              <a:ext uri="{FF2B5EF4-FFF2-40B4-BE49-F238E27FC236}">
                <a16:creationId xmlns:a16="http://schemas.microsoft.com/office/drawing/2014/main" xmlns="" id="{561C13EF-9511-43A8-8FB1-D3F0A833AF35}"/>
              </a:ext>
            </a:extLst>
          </p:cNvPr>
          <p:cNvSpPr>
            <a:spLocks noGrp="1"/>
          </p:cNvSpPr>
          <p:nvPr>
            <p:ph type="dt" sz="half" idx="10"/>
          </p:nvPr>
        </p:nvSpPr>
        <p:spPr/>
        <p:txBody>
          <a:bodyPr/>
          <a:lstStyle>
            <a:lvl1pPr>
              <a:defRPr/>
            </a:lvl1pPr>
          </a:lstStyle>
          <a:p>
            <a:pPr>
              <a:defRPr/>
            </a:pPr>
            <a:fld id="{B55E52C9-E10B-41BD-98EC-E16578946D7F}" type="datetimeFigureOut">
              <a:rPr lang="en-US" altLang="en-US"/>
              <a:pPr>
                <a:defRPr/>
              </a:pPr>
              <a:t>7/25/2019</a:t>
            </a:fld>
            <a:endParaRPr lang="en-US" altLang="en-US"/>
          </a:p>
        </p:txBody>
      </p:sp>
      <p:sp>
        <p:nvSpPr>
          <p:cNvPr id="6" name="Footer Placeholder 4">
            <a:extLst>
              <a:ext uri="{FF2B5EF4-FFF2-40B4-BE49-F238E27FC236}">
                <a16:creationId xmlns:a16="http://schemas.microsoft.com/office/drawing/2014/main" xmlns="" id="{DFCE5E1A-1387-42AB-AE29-BF08ACF6D64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ABBB44B4-F018-484E-8105-871484082313}"/>
              </a:ext>
            </a:extLst>
          </p:cNvPr>
          <p:cNvSpPr>
            <a:spLocks noGrp="1"/>
          </p:cNvSpPr>
          <p:nvPr>
            <p:ph type="sldNum" sz="quarter" idx="12"/>
          </p:nvPr>
        </p:nvSpPr>
        <p:spPr/>
        <p:txBody>
          <a:bodyPr/>
          <a:lstStyle>
            <a:lvl1pPr>
              <a:defRPr/>
            </a:lvl1pPr>
          </a:lstStyle>
          <a:p>
            <a:pPr>
              <a:defRPr/>
            </a:pPr>
            <a:fld id="{093D7138-7888-48A8-A472-17C82FCBC532}" type="slidenum">
              <a:rPr lang="en-US" altLang="en-US"/>
              <a:pPr>
                <a:defRPr/>
              </a:pPr>
              <a:t>‹#›</a:t>
            </a:fld>
            <a:endParaRPr lang="en-US" altLang="en-US"/>
          </a:p>
        </p:txBody>
      </p:sp>
    </p:spTree>
    <p:extLst>
      <p:ext uri="{BB962C8B-B14F-4D97-AF65-F5344CB8AC3E}">
        <p14:creationId xmlns:p14="http://schemas.microsoft.com/office/powerpoint/2010/main" val="31322523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Date Placeholder 3">
            <a:extLst>
              <a:ext uri="{FF2B5EF4-FFF2-40B4-BE49-F238E27FC236}">
                <a16:creationId xmlns:a16="http://schemas.microsoft.com/office/drawing/2014/main" xmlns="" id="{BE59FCFC-494D-42EA-B303-C1C89FAC4C23}"/>
              </a:ext>
            </a:extLst>
          </p:cNvPr>
          <p:cNvSpPr>
            <a:spLocks noGrp="1"/>
          </p:cNvSpPr>
          <p:nvPr>
            <p:ph type="dt" sz="half" idx="10"/>
          </p:nvPr>
        </p:nvSpPr>
        <p:spPr/>
        <p:txBody>
          <a:bodyPr/>
          <a:lstStyle>
            <a:lvl1pPr>
              <a:defRPr/>
            </a:lvl1pPr>
          </a:lstStyle>
          <a:p>
            <a:pPr>
              <a:defRPr/>
            </a:pPr>
            <a:fld id="{EC2CA26E-A55C-4A02-873A-8D4973D11128}" type="datetimeFigureOut">
              <a:rPr lang="en-US" altLang="en-US"/>
              <a:pPr>
                <a:defRPr/>
              </a:pPr>
              <a:t>7/25/2019</a:t>
            </a:fld>
            <a:endParaRPr lang="en-US" altLang="en-US"/>
          </a:p>
        </p:txBody>
      </p:sp>
      <p:sp>
        <p:nvSpPr>
          <p:cNvPr id="5" name="Footer Placeholder 4">
            <a:extLst>
              <a:ext uri="{FF2B5EF4-FFF2-40B4-BE49-F238E27FC236}">
                <a16:creationId xmlns:a16="http://schemas.microsoft.com/office/drawing/2014/main" xmlns="" id="{85932C1A-4038-4C13-B701-3FE62395CB7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F904BFA8-EFD9-455D-A840-724A2EA158A3}"/>
              </a:ext>
            </a:extLst>
          </p:cNvPr>
          <p:cNvSpPr>
            <a:spLocks noGrp="1"/>
          </p:cNvSpPr>
          <p:nvPr>
            <p:ph type="sldNum" sz="quarter" idx="12"/>
          </p:nvPr>
        </p:nvSpPr>
        <p:spPr/>
        <p:txBody>
          <a:bodyPr/>
          <a:lstStyle>
            <a:lvl1pPr>
              <a:defRPr/>
            </a:lvl1pPr>
          </a:lstStyle>
          <a:p>
            <a:pPr>
              <a:defRPr/>
            </a:pPr>
            <a:fld id="{202CA693-E789-4F0B-B982-48A60B14B1BB}" type="slidenum">
              <a:rPr lang="en-US" altLang="en-US"/>
              <a:pPr>
                <a:defRPr/>
              </a:pPr>
              <a:t>‹#›</a:t>
            </a:fld>
            <a:endParaRPr lang="en-US" altLang="en-US"/>
          </a:p>
        </p:txBody>
      </p:sp>
    </p:spTree>
    <p:extLst>
      <p:ext uri="{BB962C8B-B14F-4D97-AF65-F5344CB8AC3E}">
        <p14:creationId xmlns:p14="http://schemas.microsoft.com/office/powerpoint/2010/main" val="9733967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06376"/>
            <a:ext cx="2743200" cy="4387851"/>
          </a:xfrm>
        </p:spPr>
        <p:txBody>
          <a:bodyPr vert="eaVert"/>
          <a:lstStyle/>
          <a:p>
            <a:r>
              <a:rPr lang="es-ES_tradnl"/>
              <a:t>Click to edit Master title style</a:t>
            </a:r>
            <a:endParaRPr lang="en-US"/>
          </a:p>
        </p:txBody>
      </p:sp>
      <p:sp>
        <p:nvSpPr>
          <p:cNvPr id="3" name="Vertical Text Placeholder 2"/>
          <p:cNvSpPr>
            <a:spLocks noGrp="1"/>
          </p:cNvSpPr>
          <p:nvPr>
            <p:ph type="body" orient="vert" idx="1"/>
          </p:nvPr>
        </p:nvSpPr>
        <p:spPr>
          <a:xfrm>
            <a:off x="609600" y="206376"/>
            <a:ext cx="8026400" cy="4387851"/>
          </a:xfrm>
        </p:spPr>
        <p:txBody>
          <a:bodyPr vert="eaVert"/>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Date Placeholder 3">
            <a:extLst>
              <a:ext uri="{FF2B5EF4-FFF2-40B4-BE49-F238E27FC236}">
                <a16:creationId xmlns:a16="http://schemas.microsoft.com/office/drawing/2014/main" xmlns="" id="{46CB3AB2-524E-4299-956E-B1F10E724B55}"/>
              </a:ext>
            </a:extLst>
          </p:cNvPr>
          <p:cNvSpPr>
            <a:spLocks noGrp="1"/>
          </p:cNvSpPr>
          <p:nvPr>
            <p:ph type="dt" sz="half" idx="10"/>
          </p:nvPr>
        </p:nvSpPr>
        <p:spPr/>
        <p:txBody>
          <a:bodyPr/>
          <a:lstStyle>
            <a:lvl1pPr>
              <a:defRPr/>
            </a:lvl1pPr>
          </a:lstStyle>
          <a:p>
            <a:pPr>
              <a:defRPr/>
            </a:pPr>
            <a:fld id="{50DDDD72-36D2-4BAB-A4AA-E870D6CE8CB3}" type="datetimeFigureOut">
              <a:rPr lang="en-US" altLang="en-US"/>
              <a:pPr>
                <a:defRPr/>
              </a:pPr>
              <a:t>7/25/2019</a:t>
            </a:fld>
            <a:endParaRPr lang="en-US" altLang="en-US"/>
          </a:p>
        </p:txBody>
      </p:sp>
      <p:sp>
        <p:nvSpPr>
          <p:cNvPr id="5" name="Footer Placeholder 4">
            <a:extLst>
              <a:ext uri="{FF2B5EF4-FFF2-40B4-BE49-F238E27FC236}">
                <a16:creationId xmlns:a16="http://schemas.microsoft.com/office/drawing/2014/main" xmlns="" id="{2C406A61-D722-40A5-8C04-38B501A7D0A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4055F2D-194B-4E75-A9D5-61F001319445}"/>
              </a:ext>
            </a:extLst>
          </p:cNvPr>
          <p:cNvSpPr>
            <a:spLocks noGrp="1"/>
          </p:cNvSpPr>
          <p:nvPr>
            <p:ph type="sldNum" sz="quarter" idx="12"/>
          </p:nvPr>
        </p:nvSpPr>
        <p:spPr/>
        <p:txBody>
          <a:bodyPr/>
          <a:lstStyle>
            <a:lvl1pPr>
              <a:defRPr/>
            </a:lvl1pPr>
          </a:lstStyle>
          <a:p>
            <a:pPr>
              <a:defRPr/>
            </a:pPr>
            <a:fld id="{FB637C00-0B93-4407-AB17-50A881000164}" type="slidenum">
              <a:rPr lang="en-US" altLang="en-US"/>
              <a:pPr>
                <a:defRPr/>
              </a:pPr>
              <a:t>‹#›</a:t>
            </a:fld>
            <a:endParaRPr lang="en-US" altLang="en-US"/>
          </a:p>
        </p:txBody>
      </p:sp>
    </p:spTree>
    <p:extLst>
      <p:ext uri="{BB962C8B-B14F-4D97-AF65-F5344CB8AC3E}">
        <p14:creationId xmlns:p14="http://schemas.microsoft.com/office/powerpoint/2010/main" val="39081463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lstStyle/>
          <a:p>
            <a:r>
              <a:rPr lang="es-ES_tradnl"/>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Click to edit Master subtitle style</a:t>
            </a:r>
            <a:endParaRPr lang="en-US"/>
          </a:p>
        </p:txBody>
      </p:sp>
      <p:sp>
        <p:nvSpPr>
          <p:cNvPr id="4" name="Date Placeholder 3">
            <a:extLst>
              <a:ext uri="{FF2B5EF4-FFF2-40B4-BE49-F238E27FC236}">
                <a16:creationId xmlns:a16="http://schemas.microsoft.com/office/drawing/2014/main" xmlns="" id="{67886617-3D53-46AA-82C1-72F3DB5E7EC9}"/>
              </a:ext>
            </a:extLst>
          </p:cNvPr>
          <p:cNvSpPr>
            <a:spLocks noGrp="1"/>
          </p:cNvSpPr>
          <p:nvPr>
            <p:ph type="dt" sz="half" idx="10"/>
          </p:nvPr>
        </p:nvSpPr>
        <p:spPr/>
        <p:txBody>
          <a:bodyPr/>
          <a:lstStyle>
            <a:lvl1pPr>
              <a:defRPr/>
            </a:lvl1pPr>
          </a:lstStyle>
          <a:p>
            <a:pPr>
              <a:defRPr/>
            </a:pPr>
            <a:fld id="{B5E6D160-615B-4571-9DFF-AC1E8B73FE7C}" type="datetimeFigureOut">
              <a:rPr lang="en-US" altLang="en-US"/>
              <a:pPr>
                <a:defRPr/>
              </a:pPr>
              <a:t>7/25/2019</a:t>
            </a:fld>
            <a:endParaRPr lang="en-US" altLang="en-US"/>
          </a:p>
        </p:txBody>
      </p:sp>
      <p:sp>
        <p:nvSpPr>
          <p:cNvPr id="5" name="Footer Placeholder 4">
            <a:extLst>
              <a:ext uri="{FF2B5EF4-FFF2-40B4-BE49-F238E27FC236}">
                <a16:creationId xmlns:a16="http://schemas.microsoft.com/office/drawing/2014/main" xmlns="" id="{3C53D656-D03C-4732-A242-6069D11D5FD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B1D1E8F1-DD64-4AFE-AA84-8511408BE24E}"/>
              </a:ext>
            </a:extLst>
          </p:cNvPr>
          <p:cNvSpPr>
            <a:spLocks noGrp="1"/>
          </p:cNvSpPr>
          <p:nvPr>
            <p:ph type="sldNum" sz="quarter" idx="12"/>
          </p:nvPr>
        </p:nvSpPr>
        <p:spPr/>
        <p:txBody>
          <a:bodyPr/>
          <a:lstStyle>
            <a:lvl1pPr>
              <a:defRPr/>
            </a:lvl1pPr>
          </a:lstStyle>
          <a:p>
            <a:pPr>
              <a:defRPr/>
            </a:pPr>
            <a:fld id="{5DF84007-5173-43C9-B9A7-53C10E3BD446}" type="slidenum">
              <a:rPr lang="en-US" altLang="en-US"/>
              <a:pPr>
                <a:defRPr/>
              </a:pPr>
              <a:t>‹#›</a:t>
            </a:fld>
            <a:endParaRPr lang="en-US" altLang="en-US"/>
          </a:p>
        </p:txBody>
      </p:sp>
    </p:spTree>
    <p:extLst>
      <p:ext uri="{BB962C8B-B14F-4D97-AF65-F5344CB8AC3E}">
        <p14:creationId xmlns:p14="http://schemas.microsoft.com/office/powerpoint/2010/main" val="17893084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Content Placeholder 2"/>
          <p:cNvSpPr>
            <a:spLocks noGrp="1"/>
          </p:cNvSpPr>
          <p:nvPr>
            <p:ph idx="1"/>
          </p:nvPr>
        </p:nvSpPr>
        <p:spPr/>
        <p:txBody>
          <a:body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Date Placeholder 3">
            <a:extLst>
              <a:ext uri="{FF2B5EF4-FFF2-40B4-BE49-F238E27FC236}">
                <a16:creationId xmlns:a16="http://schemas.microsoft.com/office/drawing/2014/main" xmlns="" id="{4D6A08DB-C908-4FFC-B4DD-0BBE550778DE}"/>
              </a:ext>
            </a:extLst>
          </p:cNvPr>
          <p:cNvSpPr>
            <a:spLocks noGrp="1"/>
          </p:cNvSpPr>
          <p:nvPr>
            <p:ph type="dt" sz="half" idx="10"/>
          </p:nvPr>
        </p:nvSpPr>
        <p:spPr/>
        <p:txBody>
          <a:bodyPr/>
          <a:lstStyle>
            <a:lvl1pPr>
              <a:defRPr/>
            </a:lvl1pPr>
          </a:lstStyle>
          <a:p>
            <a:pPr>
              <a:defRPr/>
            </a:pPr>
            <a:fld id="{017350DB-9B86-412E-AAE7-B556891B244D}" type="datetimeFigureOut">
              <a:rPr lang="en-US" altLang="en-US"/>
              <a:pPr>
                <a:defRPr/>
              </a:pPr>
              <a:t>7/25/2019</a:t>
            </a:fld>
            <a:endParaRPr lang="en-US" altLang="en-US"/>
          </a:p>
        </p:txBody>
      </p:sp>
      <p:sp>
        <p:nvSpPr>
          <p:cNvPr id="5" name="Footer Placeholder 4">
            <a:extLst>
              <a:ext uri="{FF2B5EF4-FFF2-40B4-BE49-F238E27FC236}">
                <a16:creationId xmlns:a16="http://schemas.microsoft.com/office/drawing/2014/main" xmlns="" id="{1E486CCE-A3FD-4F89-BA27-0EC6333D055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815CFEE-876D-43C1-BBE5-38E6D94B86BC}"/>
              </a:ext>
            </a:extLst>
          </p:cNvPr>
          <p:cNvSpPr>
            <a:spLocks noGrp="1"/>
          </p:cNvSpPr>
          <p:nvPr>
            <p:ph type="sldNum" sz="quarter" idx="12"/>
          </p:nvPr>
        </p:nvSpPr>
        <p:spPr/>
        <p:txBody>
          <a:bodyPr/>
          <a:lstStyle>
            <a:lvl1pPr>
              <a:defRPr/>
            </a:lvl1pPr>
          </a:lstStyle>
          <a:p>
            <a:pPr>
              <a:defRPr/>
            </a:pPr>
            <a:fld id="{5BBC30DE-9B73-4328-B22F-13B304CA0F2B}" type="slidenum">
              <a:rPr lang="en-US" altLang="en-US"/>
              <a:pPr>
                <a:defRPr/>
              </a:pPr>
              <a:t>‹#›</a:t>
            </a:fld>
            <a:endParaRPr lang="en-US" altLang="en-US"/>
          </a:p>
        </p:txBody>
      </p:sp>
    </p:spTree>
    <p:extLst>
      <p:ext uri="{BB962C8B-B14F-4D97-AF65-F5344CB8AC3E}">
        <p14:creationId xmlns:p14="http://schemas.microsoft.com/office/powerpoint/2010/main" val="34644365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4000" b="1" cap="all"/>
            </a:lvl1pPr>
          </a:lstStyle>
          <a:p>
            <a:r>
              <a:rPr lang="es-ES_tradnl"/>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Click to edit Master text styles</a:t>
            </a:r>
          </a:p>
        </p:txBody>
      </p:sp>
      <p:sp>
        <p:nvSpPr>
          <p:cNvPr id="4" name="Date Placeholder 3">
            <a:extLst>
              <a:ext uri="{FF2B5EF4-FFF2-40B4-BE49-F238E27FC236}">
                <a16:creationId xmlns:a16="http://schemas.microsoft.com/office/drawing/2014/main" xmlns="" id="{67D5B5F4-900E-41D7-AEB9-3D87F4B75EEE}"/>
              </a:ext>
            </a:extLst>
          </p:cNvPr>
          <p:cNvSpPr>
            <a:spLocks noGrp="1"/>
          </p:cNvSpPr>
          <p:nvPr>
            <p:ph type="dt" sz="half" idx="10"/>
          </p:nvPr>
        </p:nvSpPr>
        <p:spPr/>
        <p:txBody>
          <a:bodyPr/>
          <a:lstStyle>
            <a:lvl1pPr>
              <a:defRPr/>
            </a:lvl1pPr>
          </a:lstStyle>
          <a:p>
            <a:pPr>
              <a:defRPr/>
            </a:pPr>
            <a:fld id="{A226289F-1CBD-4A2A-95E9-F3EAF5B8965C}" type="datetimeFigureOut">
              <a:rPr lang="en-US" altLang="en-US"/>
              <a:pPr>
                <a:defRPr/>
              </a:pPr>
              <a:t>7/25/2019</a:t>
            </a:fld>
            <a:endParaRPr lang="en-US" altLang="en-US"/>
          </a:p>
        </p:txBody>
      </p:sp>
      <p:sp>
        <p:nvSpPr>
          <p:cNvPr id="5" name="Footer Placeholder 4">
            <a:extLst>
              <a:ext uri="{FF2B5EF4-FFF2-40B4-BE49-F238E27FC236}">
                <a16:creationId xmlns:a16="http://schemas.microsoft.com/office/drawing/2014/main" xmlns="" id="{31ADF24E-B177-4DFB-9BE2-189AF463A03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55AA5C0C-EB34-4A69-A5BF-250C1BB17737}"/>
              </a:ext>
            </a:extLst>
          </p:cNvPr>
          <p:cNvSpPr>
            <a:spLocks noGrp="1"/>
          </p:cNvSpPr>
          <p:nvPr>
            <p:ph type="sldNum" sz="quarter" idx="12"/>
          </p:nvPr>
        </p:nvSpPr>
        <p:spPr/>
        <p:txBody>
          <a:bodyPr/>
          <a:lstStyle>
            <a:lvl1pPr>
              <a:defRPr/>
            </a:lvl1pPr>
          </a:lstStyle>
          <a:p>
            <a:pPr>
              <a:defRPr/>
            </a:pPr>
            <a:fld id="{99930664-D584-4CD7-9F26-42A6095AC75F}" type="slidenum">
              <a:rPr lang="en-US" altLang="en-US"/>
              <a:pPr>
                <a:defRPr/>
              </a:pPr>
              <a:t>‹#›</a:t>
            </a:fld>
            <a:endParaRPr lang="en-US" altLang="en-US"/>
          </a:p>
        </p:txBody>
      </p:sp>
    </p:spTree>
    <p:extLst>
      <p:ext uri="{BB962C8B-B14F-4D97-AF65-F5344CB8AC3E}">
        <p14:creationId xmlns:p14="http://schemas.microsoft.com/office/powerpoint/2010/main" val="22492205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Content Placeholder 2"/>
          <p:cNvSpPr>
            <a:spLocks noGrp="1"/>
          </p:cNvSpPr>
          <p:nvPr>
            <p:ph sz="half" idx="1"/>
          </p:nvPr>
        </p:nvSpPr>
        <p:spPr>
          <a:xfrm>
            <a:off x="609600" y="1200152"/>
            <a:ext cx="53848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Content Placeholder 3"/>
          <p:cNvSpPr>
            <a:spLocks noGrp="1"/>
          </p:cNvSpPr>
          <p:nvPr>
            <p:ph sz="half" idx="2"/>
          </p:nvPr>
        </p:nvSpPr>
        <p:spPr>
          <a:xfrm>
            <a:off x="6197600" y="1200152"/>
            <a:ext cx="53848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5" name="Date Placeholder 3">
            <a:extLst>
              <a:ext uri="{FF2B5EF4-FFF2-40B4-BE49-F238E27FC236}">
                <a16:creationId xmlns:a16="http://schemas.microsoft.com/office/drawing/2014/main" xmlns="" id="{992A761A-9815-49DA-87E5-C7C0D69ECB6C}"/>
              </a:ext>
            </a:extLst>
          </p:cNvPr>
          <p:cNvSpPr>
            <a:spLocks noGrp="1"/>
          </p:cNvSpPr>
          <p:nvPr>
            <p:ph type="dt" sz="half" idx="10"/>
          </p:nvPr>
        </p:nvSpPr>
        <p:spPr/>
        <p:txBody>
          <a:bodyPr/>
          <a:lstStyle>
            <a:lvl1pPr>
              <a:defRPr/>
            </a:lvl1pPr>
          </a:lstStyle>
          <a:p>
            <a:pPr>
              <a:defRPr/>
            </a:pPr>
            <a:fld id="{0696F4C4-B405-4943-BDEE-A91B253BFE6E}" type="datetimeFigureOut">
              <a:rPr lang="en-US" altLang="en-US"/>
              <a:pPr>
                <a:defRPr/>
              </a:pPr>
              <a:t>7/25/2019</a:t>
            </a:fld>
            <a:endParaRPr lang="en-US" altLang="en-US"/>
          </a:p>
        </p:txBody>
      </p:sp>
      <p:sp>
        <p:nvSpPr>
          <p:cNvPr id="6" name="Footer Placeholder 4">
            <a:extLst>
              <a:ext uri="{FF2B5EF4-FFF2-40B4-BE49-F238E27FC236}">
                <a16:creationId xmlns:a16="http://schemas.microsoft.com/office/drawing/2014/main" xmlns="" id="{87562B88-A196-49BA-9D87-889BDD8DFF7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D49FD729-7273-4779-BD52-C529AE2FFE48}"/>
              </a:ext>
            </a:extLst>
          </p:cNvPr>
          <p:cNvSpPr>
            <a:spLocks noGrp="1"/>
          </p:cNvSpPr>
          <p:nvPr>
            <p:ph type="sldNum" sz="quarter" idx="12"/>
          </p:nvPr>
        </p:nvSpPr>
        <p:spPr/>
        <p:txBody>
          <a:bodyPr/>
          <a:lstStyle>
            <a:lvl1pPr>
              <a:defRPr/>
            </a:lvl1pPr>
          </a:lstStyle>
          <a:p>
            <a:pPr>
              <a:defRPr/>
            </a:pPr>
            <a:fld id="{A1C5A41B-C067-429E-92B3-394A98E48CA8}" type="slidenum">
              <a:rPr lang="en-US" altLang="en-US"/>
              <a:pPr>
                <a:defRPr/>
              </a:pPr>
              <a:t>‹#›</a:t>
            </a:fld>
            <a:endParaRPr lang="en-US" altLang="en-US"/>
          </a:p>
        </p:txBody>
      </p:sp>
    </p:spTree>
    <p:extLst>
      <p:ext uri="{BB962C8B-B14F-4D97-AF65-F5344CB8AC3E}">
        <p14:creationId xmlns:p14="http://schemas.microsoft.com/office/powerpoint/2010/main" val="1730992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s-ES_tradnl"/>
              <a:t>Click to edit Master title style</a:t>
            </a:r>
            <a:endParaRPr lang="en-US"/>
          </a:p>
        </p:txBody>
      </p:sp>
      <p:sp>
        <p:nvSpPr>
          <p:cNvPr id="3" name="Text Placeholder 2"/>
          <p:cNvSpPr>
            <a:spLocks noGrp="1"/>
          </p:cNvSpPr>
          <p:nvPr>
            <p:ph type="body" idx="1"/>
          </p:nvPr>
        </p:nvSpPr>
        <p:spPr>
          <a:xfrm>
            <a:off x="609600" y="1535114"/>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5" name="Text Placeholder 4"/>
          <p:cNvSpPr>
            <a:spLocks noGrp="1"/>
          </p:cNvSpPr>
          <p:nvPr>
            <p:ph type="body" sz="quarter" idx="3"/>
          </p:nvPr>
        </p:nvSpPr>
        <p:spPr>
          <a:xfrm>
            <a:off x="6193370" y="1535114"/>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7" name="Date Placeholder 3">
            <a:extLst>
              <a:ext uri="{FF2B5EF4-FFF2-40B4-BE49-F238E27FC236}">
                <a16:creationId xmlns:a16="http://schemas.microsoft.com/office/drawing/2014/main" xmlns="" id="{1D73A854-9E1C-4BCD-93F3-27D17B5FBE7F}"/>
              </a:ext>
            </a:extLst>
          </p:cNvPr>
          <p:cNvSpPr>
            <a:spLocks noGrp="1"/>
          </p:cNvSpPr>
          <p:nvPr>
            <p:ph type="dt" sz="half" idx="10"/>
          </p:nvPr>
        </p:nvSpPr>
        <p:spPr/>
        <p:txBody>
          <a:bodyPr/>
          <a:lstStyle>
            <a:lvl1pPr>
              <a:defRPr/>
            </a:lvl1pPr>
          </a:lstStyle>
          <a:p>
            <a:pPr>
              <a:defRPr/>
            </a:pPr>
            <a:fld id="{8D8D50B0-A8FD-41EA-BB2D-DEF41930764A}" type="datetimeFigureOut">
              <a:rPr lang="en-US" altLang="en-US"/>
              <a:pPr>
                <a:defRPr/>
              </a:pPr>
              <a:t>7/25/2019</a:t>
            </a:fld>
            <a:endParaRPr lang="en-US" altLang="en-US"/>
          </a:p>
        </p:txBody>
      </p:sp>
      <p:sp>
        <p:nvSpPr>
          <p:cNvPr id="8" name="Footer Placeholder 4">
            <a:extLst>
              <a:ext uri="{FF2B5EF4-FFF2-40B4-BE49-F238E27FC236}">
                <a16:creationId xmlns:a16="http://schemas.microsoft.com/office/drawing/2014/main" xmlns="" id="{44519429-5D6D-4DF1-B96A-F31CE71C0F3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B97F8F11-5B89-486D-A2B8-EC86B9F853F3}"/>
              </a:ext>
            </a:extLst>
          </p:cNvPr>
          <p:cNvSpPr>
            <a:spLocks noGrp="1"/>
          </p:cNvSpPr>
          <p:nvPr>
            <p:ph type="sldNum" sz="quarter" idx="12"/>
          </p:nvPr>
        </p:nvSpPr>
        <p:spPr/>
        <p:txBody>
          <a:bodyPr/>
          <a:lstStyle>
            <a:lvl1pPr>
              <a:defRPr/>
            </a:lvl1pPr>
          </a:lstStyle>
          <a:p>
            <a:pPr>
              <a:defRPr/>
            </a:pPr>
            <a:fld id="{A8640BDD-6CF9-4237-A4AB-A32B7A5E111C}" type="slidenum">
              <a:rPr lang="en-US" altLang="en-US"/>
              <a:pPr>
                <a:defRPr/>
              </a:pPr>
              <a:t>‹#›</a:t>
            </a:fld>
            <a:endParaRPr lang="en-US" altLang="en-US"/>
          </a:p>
        </p:txBody>
      </p:sp>
    </p:spTree>
    <p:extLst>
      <p:ext uri="{BB962C8B-B14F-4D97-AF65-F5344CB8AC3E}">
        <p14:creationId xmlns:p14="http://schemas.microsoft.com/office/powerpoint/2010/main" val="28931613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Date Placeholder 3">
            <a:extLst>
              <a:ext uri="{FF2B5EF4-FFF2-40B4-BE49-F238E27FC236}">
                <a16:creationId xmlns:a16="http://schemas.microsoft.com/office/drawing/2014/main" xmlns="" id="{6D4947D7-FF84-49AC-8568-056E089E5767}"/>
              </a:ext>
            </a:extLst>
          </p:cNvPr>
          <p:cNvSpPr>
            <a:spLocks noGrp="1"/>
          </p:cNvSpPr>
          <p:nvPr>
            <p:ph type="dt" sz="half" idx="10"/>
          </p:nvPr>
        </p:nvSpPr>
        <p:spPr/>
        <p:txBody>
          <a:bodyPr/>
          <a:lstStyle>
            <a:lvl1pPr>
              <a:defRPr/>
            </a:lvl1pPr>
          </a:lstStyle>
          <a:p>
            <a:pPr>
              <a:defRPr/>
            </a:pPr>
            <a:fld id="{F50934EF-C8F2-4359-97F1-D23254A11C40}" type="datetimeFigureOut">
              <a:rPr lang="en-US" altLang="en-US"/>
              <a:pPr>
                <a:defRPr/>
              </a:pPr>
              <a:t>7/25/2019</a:t>
            </a:fld>
            <a:endParaRPr lang="en-US" altLang="en-US"/>
          </a:p>
        </p:txBody>
      </p:sp>
      <p:sp>
        <p:nvSpPr>
          <p:cNvPr id="4" name="Footer Placeholder 4">
            <a:extLst>
              <a:ext uri="{FF2B5EF4-FFF2-40B4-BE49-F238E27FC236}">
                <a16:creationId xmlns:a16="http://schemas.microsoft.com/office/drawing/2014/main" xmlns="" id="{6AF336A3-345D-4694-BADA-8E63FC4C03F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E56D2661-6B7C-4059-B698-A8AD930377AB}"/>
              </a:ext>
            </a:extLst>
          </p:cNvPr>
          <p:cNvSpPr>
            <a:spLocks noGrp="1"/>
          </p:cNvSpPr>
          <p:nvPr>
            <p:ph type="sldNum" sz="quarter" idx="12"/>
          </p:nvPr>
        </p:nvSpPr>
        <p:spPr/>
        <p:txBody>
          <a:bodyPr/>
          <a:lstStyle>
            <a:lvl1pPr>
              <a:defRPr/>
            </a:lvl1pPr>
          </a:lstStyle>
          <a:p>
            <a:pPr>
              <a:defRPr/>
            </a:pPr>
            <a:fld id="{5AE47E6C-CE99-485A-9862-4C4A8BA9A459}" type="slidenum">
              <a:rPr lang="en-US" altLang="en-US"/>
              <a:pPr>
                <a:defRPr/>
              </a:pPr>
              <a:t>‹#›</a:t>
            </a:fld>
            <a:endParaRPr lang="en-US" altLang="en-US"/>
          </a:p>
        </p:txBody>
      </p:sp>
    </p:spTree>
    <p:extLst>
      <p:ext uri="{BB962C8B-B14F-4D97-AF65-F5344CB8AC3E}">
        <p14:creationId xmlns:p14="http://schemas.microsoft.com/office/powerpoint/2010/main" val="30862979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0176BAF6-1839-4F9A-8824-DA48760BDA53}"/>
              </a:ext>
            </a:extLst>
          </p:cNvPr>
          <p:cNvSpPr>
            <a:spLocks noGrp="1"/>
          </p:cNvSpPr>
          <p:nvPr>
            <p:ph type="dt" sz="half" idx="10"/>
          </p:nvPr>
        </p:nvSpPr>
        <p:spPr/>
        <p:txBody>
          <a:bodyPr/>
          <a:lstStyle>
            <a:lvl1pPr>
              <a:defRPr/>
            </a:lvl1pPr>
          </a:lstStyle>
          <a:p>
            <a:pPr>
              <a:defRPr/>
            </a:pPr>
            <a:fld id="{E13ADD89-AD85-4AEB-8040-1D3F2E8C2342}" type="datetimeFigureOut">
              <a:rPr lang="en-US" altLang="en-US"/>
              <a:pPr>
                <a:defRPr/>
              </a:pPr>
              <a:t>7/25/2019</a:t>
            </a:fld>
            <a:endParaRPr lang="en-US" altLang="en-US"/>
          </a:p>
        </p:txBody>
      </p:sp>
      <p:sp>
        <p:nvSpPr>
          <p:cNvPr id="3" name="Footer Placeholder 4">
            <a:extLst>
              <a:ext uri="{FF2B5EF4-FFF2-40B4-BE49-F238E27FC236}">
                <a16:creationId xmlns:a16="http://schemas.microsoft.com/office/drawing/2014/main" xmlns="" id="{ECE95F02-B7F6-4F93-8DED-75C8323142E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3C03B742-6E07-4F96-BD62-2AC259DCFB72}"/>
              </a:ext>
            </a:extLst>
          </p:cNvPr>
          <p:cNvSpPr>
            <a:spLocks noGrp="1"/>
          </p:cNvSpPr>
          <p:nvPr>
            <p:ph type="sldNum" sz="quarter" idx="12"/>
          </p:nvPr>
        </p:nvSpPr>
        <p:spPr/>
        <p:txBody>
          <a:bodyPr/>
          <a:lstStyle>
            <a:lvl1pPr>
              <a:defRPr/>
            </a:lvl1pPr>
          </a:lstStyle>
          <a:p>
            <a:pPr>
              <a:defRPr/>
            </a:pPr>
            <a:fld id="{DFAD6BC9-ED7C-49D5-AE9E-ADCC1677AA37}" type="slidenum">
              <a:rPr lang="en-US" altLang="en-US"/>
              <a:pPr>
                <a:defRPr/>
              </a:pPr>
              <a:t>‹#›</a:t>
            </a:fld>
            <a:endParaRPr lang="en-US" altLang="en-US"/>
          </a:p>
        </p:txBody>
      </p:sp>
    </p:spTree>
    <p:extLst>
      <p:ext uri="{BB962C8B-B14F-4D97-AF65-F5344CB8AC3E}">
        <p14:creationId xmlns:p14="http://schemas.microsoft.com/office/powerpoint/2010/main" val="1959637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4000" b="1" cap="all"/>
            </a:lvl1pPr>
          </a:lstStyle>
          <a:p>
            <a:r>
              <a:rPr lang="es-ES_tradnl"/>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Click to edit Master text styles</a:t>
            </a:r>
          </a:p>
        </p:txBody>
      </p:sp>
      <p:sp>
        <p:nvSpPr>
          <p:cNvPr id="4" name="Date Placeholder 3">
            <a:extLst>
              <a:ext uri="{FF2B5EF4-FFF2-40B4-BE49-F238E27FC236}">
                <a16:creationId xmlns:a16="http://schemas.microsoft.com/office/drawing/2014/main" xmlns="" id="{98DB7FBA-30AC-4363-A8AE-25FC86C033F1}"/>
              </a:ext>
            </a:extLst>
          </p:cNvPr>
          <p:cNvSpPr>
            <a:spLocks noGrp="1"/>
          </p:cNvSpPr>
          <p:nvPr>
            <p:ph type="dt" sz="half" idx="10"/>
          </p:nvPr>
        </p:nvSpPr>
        <p:spPr/>
        <p:txBody>
          <a:bodyPr/>
          <a:lstStyle>
            <a:lvl1pPr>
              <a:defRPr/>
            </a:lvl1pPr>
          </a:lstStyle>
          <a:p>
            <a:pPr>
              <a:defRPr/>
            </a:pPr>
            <a:fld id="{31C1FFA4-2E30-466F-A9D9-52B12DB0CC3A}" type="datetimeFigureOut">
              <a:rPr lang="en-US" altLang="en-US"/>
              <a:pPr>
                <a:defRPr/>
              </a:pPr>
              <a:t>7/25/2019</a:t>
            </a:fld>
            <a:endParaRPr lang="en-US" altLang="en-US"/>
          </a:p>
        </p:txBody>
      </p:sp>
      <p:sp>
        <p:nvSpPr>
          <p:cNvPr id="5" name="Footer Placeholder 4">
            <a:extLst>
              <a:ext uri="{FF2B5EF4-FFF2-40B4-BE49-F238E27FC236}">
                <a16:creationId xmlns:a16="http://schemas.microsoft.com/office/drawing/2014/main" xmlns="" id="{C72441DA-3F8A-41B2-93C4-E402345AC91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27451359-2F82-44D5-8A1A-0103B4E3C8B7}"/>
              </a:ext>
            </a:extLst>
          </p:cNvPr>
          <p:cNvSpPr>
            <a:spLocks noGrp="1"/>
          </p:cNvSpPr>
          <p:nvPr>
            <p:ph type="sldNum" sz="quarter" idx="12"/>
          </p:nvPr>
        </p:nvSpPr>
        <p:spPr/>
        <p:txBody>
          <a:bodyPr/>
          <a:lstStyle>
            <a:lvl1pPr>
              <a:defRPr/>
            </a:lvl1pPr>
          </a:lstStyle>
          <a:p>
            <a:pPr>
              <a:defRPr/>
            </a:pPr>
            <a:fld id="{0CA7D948-436B-463C-ACFA-BB3A873EA03A}" type="slidenum">
              <a:rPr lang="en-US" altLang="en-US"/>
              <a:pPr>
                <a:defRPr/>
              </a:pPr>
              <a:t>‹#›</a:t>
            </a:fld>
            <a:endParaRPr lang="en-US" altLang="en-US"/>
          </a:p>
        </p:txBody>
      </p:sp>
    </p:spTree>
    <p:extLst>
      <p:ext uri="{BB962C8B-B14F-4D97-AF65-F5344CB8AC3E}">
        <p14:creationId xmlns:p14="http://schemas.microsoft.com/office/powerpoint/2010/main" val="20494005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1"/>
          </a:xfrm>
        </p:spPr>
        <p:txBody>
          <a:bodyPr anchor="b"/>
          <a:lstStyle>
            <a:lvl1pPr algn="l">
              <a:defRPr sz="2000" b="1"/>
            </a:lvl1pPr>
          </a:lstStyle>
          <a:p>
            <a:r>
              <a:rPr lang="es-ES_tradnl"/>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Click to edit Master text styles</a:t>
            </a:r>
          </a:p>
        </p:txBody>
      </p:sp>
      <p:sp>
        <p:nvSpPr>
          <p:cNvPr id="5" name="Date Placeholder 3">
            <a:extLst>
              <a:ext uri="{FF2B5EF4-FFF2-40B4-BE49-F238E27FC236}">
                <a16:creationId xmlns:a16="http://schemas.microsoft.com/office/drawing/2014/main" xmlns="" id="{73CEF668-8484-431A-970C-093BF1DBFD14}"/>
              </a:ext>
            </a:extLst>
          </p:cNvPr>
          <p:cNvSpPr>
            <a:spLocks noGrp="1"/>
          </p:cNvSpPr>
          <p:nvPr>
            <p:ph type="dt" sz="half" idx="10"/>
          </p:nvPr>
        </p:nvSpPr>
        <p:spPr/>
        <p:txBody>
          <a:bodyPr/>
          <a:lstStyle>
            <a:lvl1pPr>
              <a:defRPr/>
            </a:lvl1pPr>
          </a:lstStyle>
          <a:p>
            <a:pPr>
              <a:defRPr/>
            </a:pPr>
            <a:fld id="{6EFE033E-7FA0-43FC-93FB-E454B4FAD79B}" type="datetimeFigureOut">
              <a:rPr lang="en-US" altLang="en-US"/>
              <a:pPr>
                <a:defRPr/>
              </a:pPr>
              <a:t>7/25/2019</a:t>
            </a:fld>
            <a:endParaRPr lang="en-US" altLang="en-US"/>
          </a:p>
        </p:txBody>
      </p:sp>
      <p:sp>
        <p:nvSpPr>
          <p:cNvPr id="6" name="Footer Placeholder 4">
            <a:extLst>
              <a:ext uri="{FF2B5EF4-FFF2-40B4-BE49-F238E27FC236}">
                <a16:creationId xmlns:a16="http://schemas.microsoft.com/office/drawing/2014/main" xmlns="" id="{2C57994A-65E7-4B25-B7BB-F85DD54F990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A6076881-8754-44A6-BA67-B4D0EFBCC597}"/>
              </a:ext>
            </a:extLst>
          </p:cNvPr>
          <p:cNvSpPr>
            <a:spLocks noGrp="1"/>
          </p:cNvSpPr>
          <p:nvPr>
            <p:ph type="sldNum" sz="quarter" idx="12"/>
          </p:nvPr>
        </p:nvSpPr>
        <p:spPr/>
        <p:txBody>
          <a:bodyPr/>
          <a:lstStyle>
            <a:lvl1pPr>
              <a:defRPr/>
            </a:lvl1pPr>
          </a:lstStyle>
          <a:p>
            <a:pPr>
              <a:defRPr/>
            </a:pPr>
            <a:fld id="{AFD19965-4C84-4168-AF34-E2F9A7FA8847}" type="slidenum">
              <a:rPr lang="en-US" altLang="en-US"/>
              <a:pPr>
                <a:defRPr/>
              </a:pPr>
              <a:t>‹#›</a:t>
            </a:fld>
            <a:endParaRPr lang="en-US" altLang="en-US"/>
          </a:p>
        </p:txBody>
      </p:sp>
    </p:spTree>
    <p:extLst>
      <p:ext uri="{BB962C8B-B14F-4D97-AF65-F5344CB8AC3E}">
        <p14:creationId xmlns:p14="http://schemas.microsoft.com/office/powerpoint/2010/main" val="33450726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000" b="1"/>
            </a:lvl1pPr>
          </a:lstStyle>
          <a:p>
            <a:r>
              <a:rPr lang="es-ES_tradnl"/>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Click to edit Master text styles</a:t>
            </a:r>
          </a:p>
        </p:txBody>
      </p:sp>
      <p:sp>
        <p:nvSpPr>
          <p:cNvPr id="5" name="Date Placeholder 3">
            <a:extLst>
              <a:ext uri="{FF2B5EF4-FFF2-40B4-BE49-F238E27FC236}">
                <a16:creationId xmlns:a16="http://schemas.microsoft.com/office/drawing/2014/main" xmlns="" id="{CDA268C1-1C74-4339-9E87-3704BC00B17F}"/>
              </a:ext>
            </a:extLst>
          </p:cNvPr>
          <p:cNvSpPr>
            <a:spLocks noGrp="1"/>
          </p:cNvSpPr>
          <p:nvPr>
            <p:ph type="dt" sz="half" idx="10"/>
          </p:nvPr>
        </p:nvSpPr>
        <p:spPr/>
        <p:txBody>
          <a:bodyPr/>
          <a:lstStyle>
            <a:lvl1pPr>
              <a:defRPr/>
            </a:lvl1pPr>
          </a:lstStyle>
          <a:p>
            <a:pPr>
              <a:defRPr/>
            </a:pPr>
            <a:fld id="{73698ACE-885F-45DE-82A0-741DF803356F}" type="datetimeFigureOut">
              <a:rPr lang="en-US" altLang="en-US"/>
              <a:pPr>
                <a:defRPr/>
              </a:pPr>
              <a:t>7/25/2019</a:t>
            </a:fld>
            <a:endParaRPr lang="en-US" altLang="en-US"/>
          </a:p>
        </p:txBody>
      </p:sp>
      <p:sp>
        <p:nvSpPr>
          <p:cNvPr id="6" name="Footer Placeholder 4">
            <a:extLst>
              <a:ext uri="{FF2B5EF4-FFF2-40B4-BE49-F238E27FC236}">
                <a16:creationId xmlns:a16="http://schemas.microsoft.com/office/drawing/2014/main" xmlns="" id="{BFABAD9F-1BB9-444D-8647-D0FC092FA51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E3543945-344D-4B2F-A37C-FDB0532EF1D9}"/>
              </a:ext>
            </a:extLst>
          </p:cNvPr>
          <p:cNvSpPr>
            <a:spLocks noGrp="1"/>
          </p:cNvSpPr>
          <p:nvPr>
            <p:ph type="sldNum" sz="quarter" idx="12"/>
          </p:nvPr>
        </p:nvSpPr>
        <p:spPr/>
        <p:txBody>
          <a:bodyPr/>
          <a:lstStyle>
            <a:lvl1pPr>
              <a:defRPr/>
            </a:lvl1pPr>
          </a:lstStyle>
          <a:p>
            <a:pPr>
              <a:defRPr/>
            </a:pPr>
            <a:fld id="{DBDE4953-2F0C-4EA7-AB7C-951729E90B6F}" type="slidenum">
              <a:rPr lang="en-US" altLang="en-US"/>
              <a:pPr>
                <a:defRPr/>
              </a:pPr>
              <a:t>‹#›</a:t>
            </a:fld>
            <a:endParaRPr lang="en-US" altLang="en-US"/>
          </a:p>
        </p:txBody>
      </p:sp>
    </p:spTree>
    <p:extLst>
      <p:ext uri="{BB962C8B-B14F-4D97-AF65-F5344CB8AC3E}">
        <p14:creationId xmlns:p14="http://schemas.microsoft.com/office/powerpoint/2010/main" val="8180999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Date Placeholder 3">
            <a:extLst>
              <a:ext uri="{FF2B5EF4-FFF2-40B4-BE49-F238E27FC236}">
                <a16:creationId xmlns:a16="http://schemas.microsoft.com/office/drawing/2014/main" xmlns="" id="{31F6DB81-AF99-4435-8811-1B83E168214A}"/>
              </a:ext>
            </a:extLst>
          </p:cNvPr>
          <p:cNvSpPr>
            <a:spLocks noGrp="1"/>
          </p:cNvSpPr>
          <p:nvPr>
            <p:ph type="dt" sz="half" idx="10"/>
          </p:nvPr>
        </p:nvSpPr>
        <p:spPr/>
        <p:txBody>
          <a:bodyPr/>
          <a:lstStyle>
            <a:lvl1pPr>
              <a:defRPr/>
            </a:lvl1pPr>
          </a:lstStyle>
          <a:p>
            <a:pPr>
              <a:defRPr/>
            </a:pPr>
            <a:fld id="{5E7426EB-BCBB-4458-BCE3-61CEA1B9827E}" type="datetimeFigureOut">
              <a:rPr lang="en-US" altLang="en-US"/>
              <a:pPr>
                <a:defRPr/>
              </a:pPr>
              <a:t>7/25/2019</a:t>
            </a:fld>
            <a:endParaRPr lang="en-US" altLang="en-US"/>
          </a:p>
        </p:txBody>
      </p:sp>
      <p:sp>
        <p:nvSpPr>
          <p:cNvPr id="5" name="Footer Placeholder 4">
            <a:extLst>
              <a:ext uri="{FF2B5EF4-FFF2-40B4-BE49-F238E27FC236}">
                <a16:creationId xmlns:a16="http://schemas.microsoft.com/office/drawing/2014/main" xmlns="" id="{317631D7-8359-45BB-84E5-762E9BB8798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D2A60C6-0074-46E1-B796-BA46F620462E}"/>
              </a:ext>
            </a:extLst>
          </p:cNvPr>
          <p:cNvSpPr>
            <a:spLocks noGrp="1"/>
          </p:cNvSpPr>
          <p:nvPr>
            <p:ph type="sldNum" sz="quarter" idx="12"/>
          </p:nvPr>
        </p:nvSpPr>
        <p:spPr/>
        <p:txBody>
          <a:bodyPr/>
          <a:lstStyle>
            <a:lvl1pPr>
              <a:defRPr/>
            </a:lvl1pPr>
          </a:lstStyle>
          <a:p>
            <a:pPr>
              <a:defRPr/>
            </a:pPr>
            <a:fld id="{5FAB2B13-7FD5-4253-B260-5D5769ACAFCB}" type="slidenum">
              <a:rPr lang="en-US" altLang="en-US"/>
              <a:pPr>
                <a:defRPr/>
              </a:pPr>
              <a:t>‹#›</a:t>
            </a:fld>
            <a:endParaRPr lang="en-US" altLang="en-US"/>
          </a:p>
        </p:txBody>
      </p:sp>
    </p:spTree>
    <p:extLst>
      <p:ext uri="{BB962C8B-B14F-4D97-AF65-F5344CB8AC3E}">
        <p14:creationId xmlns:p14="http://schemas.microsoft.com/office/powerpoint/2010/main" val="41587136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06376"/>
            <a:ext cx="2743200" cy="4387851"/>
          </a:xfrm>
        </p:spPr>
        <p:txBody>
          <a:bodyPr vert="eaVert"/>
          <a:lstStyle/>
          <a:p>
            <a:r>
              <a:rPr lang="es-ES_tradnl"/>
              <a:t>Click to edit Master title style</a:t>
            </a:r>
            <a:endParaRPr lang="en-US"/>
          </a:p>
        </p:txBody>
      </p:sp>
      <p:sp>
        <p:nvSpPr>
          <p:cNvPr id="3" name="Vertical Text Placeholder 2"/>
          <p:cNvSpPr>
            <a:spLocks noGrp="1"/>
          </p:cNvSpPr>
          <p:nvPr>
            <p:ph type="body" orient="vert" idx="1"/>
          </p:nvPr>
        </p:nvSpPr>
        <p:spPr>
          <a:xfrm>
            <a:off x="609600" y="206376"/>
            <a:ext cx="8026400" cy="4387851"/>
          </a:xfrm>
        </p:spPr>
        <p:txBody>
          <a:bodyPr vert="eaVert"/>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Date Placeholder 3">
            <a:extLst>
              <a:ext uri="{FF2B5EF4-FFF2-40B4-BE49-F238E27FC236}">
                <a16:creationId xmlns:a16="http://schemas.microsoft.com/office/drawing/2014/main" xmlns="" id="{BF2327FA-E433-48B9-BAE8-28254A1C2D90}"/>
              </a:ext>
            </a:extLst>
          </p:cNvPr>
          <p:cNvSpPr>
            <a:spLocks noGrp="1"/>
          </p:cNvSpPr>
          <p:nvPr>
            <p:ph type="dt" sz="half" idx="10"/>
          </p:nvPr>
        </p:nvSpPr>
        <p:spPr/>
        <p:txBody>
          <a:bodyPr/>
          <a:lstStyle>
            <a:lvl1pPr>
              <a:defRPr/>
            </a:lvl1pPr>
          </a:lstStyle>
          <a:p>
            <a:pPr>
              <a:defRPr/>
            </a:pPr>
            <a:fld id="{41E96208-38E2-4D3E-B291-B00421D80E3C}" type="datetimeFigureOut">
              <a:rPr lang="en-US" altLang="en-US"/>
              <a:pPr>
                <a:defRPr/>
              </a:pPr>
              <a:t>7/25/2019</a:t>
            </a:fld>
            <a:endParaRPr lang="en-US" altLang="en-US"/>
          </a:p>
        </p:txBody>
      </p:sp>
      <p:sp>
        <p:nvSpPr>
          <p:cNvPr id="5" name="Footer Placeholder 4">
            <a:extLst>
              <a:ext uri="{FF2B5EF4-FFF2-40B4-BE49-F238E27FC236}">
                <a16:creationId xmlns:a16="http://schemas.microsoft.com/office/drawing/2014/main" xmlns="" id="{6AFF7881-03FD-457E-A1D5-B918D1D2279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29DF057F-B4BD-4D3B-9605-737C0A4BB279}"/>
              </a:ext>
            </a:extLst>
          </p:cNvPr>
          <p:cNvSpPr>
            <a:spLocks noGrp="1"/>
          </p:cNvSpPr>
          <p:nvPr>
            <p:ph type="sldNum" sz="quarter" idx="12"/>
          </p:nvPr>
        </p:nvSpPr>
        <p:spPr/>
        <p:txBody>
          <a:bodyPr/>
          <a:lstStyle>
            <a:lvl1pPr>
              <a:defRPr/>
            </a:lvl1pPr>
          </a:lstStyle>
          <a:p>
            <a:pPr>
              <a:defRPr/>
            </a:pPr>
            <a:fld id="{CDFA475C-4F5A-44DA-B430-F57CF55FBF31}" type="slidenum">
              <a:rPr lang="en-US" altLang="en-US"/>
              <a:pPr>
                <a:defRPr/>
              </a:pPr>
              <a:t>‹#›</a:t>
            </a:fld>
            <a:endParaRPr lang="en-US" altLang="en-US"/>
          </a:p>
        </p:txBody>
      </p:sp>
    </p:spTree>
    <p:extLst>
      <p:ext uri="{BB962C8B-B14F-4D97-AF65-F5344CB8AC3E}">
        <p14:creationId xmlns:p14="http://schemas.microsoft.com/office/powerpoint/2010/main" val="3051040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Content Placeholder 2"/>
          <p:cNvSpPr>
            <a:spLocks noGrp="1"/>
          </p:cNvSpPr>
          <p:nvPr>
            <p:ph sz="half" idx="1"/>
          </p:nvPr>
        </p:nvSpPr>
        <p:spPr>
          <a:xfrm>
            <a:off x="609600" y="1200152"/>
            <a:ext cx="53848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Content Placeholder 3"/>
          <p:cNvSpPr>
            <a:spLocks noGrp="1"/>
          </p:cNvSpPr>
          <p:nvPr>
            <p:ph sz="half" idx="2"/>
          </p:nvPr>
        </p:nvSpPr>
        <p:spPr>
          <a:xfrm>
            <a:off x="6197600" y="1200152"/>
            <a:ext cx="53848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5" name="Date Placeholder 3">
            <a:extLst>
              <a:ext uri="{FF2B5EF4-FFF2-40B4-BE49-F238E27FC236}">
                <a16:creationId xmlns:a16="http://schemas.microsoft.com/office/drawing/2014/main" xmlns="" id="{E131F896-E210-4929-BEE1-18DE66EA7D27}"/>
              </a:ext>
            </a:extLst>
          </p:cNvPr>
          <p:cNvSpPr>
            <a:spLocks noGrp="1"/>
          </p:cNvSpPr>
          <p:nvPr>
            <p:ph type="dt" sz="half" idx="10"/>
          </p:nvPr>
        </p:nvSpPr>
        <p:spPr/>
        <p:txBody>
          <a:bodyPr/>
          <a:lstStyle>
            <a:lvl1pPr>
              <a:defRPr/>
            </a:lvl1pPr>
          </a:lstStyle>
          <a:p>
            <a:pPr>
              <a:defRPr/>
            </a:pPr>
            <a:fld id="{A321DB1D-5C94-452A-9C87-5D6A39771DDF}" type="datetimeFigureOut">
              <a:rPr lang="en-US" altLang="en-US"/>
              <a:pPr>
                <a:defRPr/>
              </a:pPr>
              <a:t>7/25/2019</a:t>
            </a:fld>
            <a:endParaRPr lang="en-US" altLang="en-US"/>
          </a:p>
        </p:txBody>
      </p:sp>
      <p:sp>
        <p:nvSpPr>
          <p:cNvPr id="6" name="Footer Placeholder 4">
            <a:extLst>
              <a:ext uri="{FF2B5EF4-FFF2-40B4-BE49-F238E27FC236}">
                <a16:creationId xmlns:a16="http://schemas.microsoft.com/office/drawing/2014/main" xmlns="" id="{4E3C1053-16CE-497E-A128-329E9CA61E6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677F4AFC-E7C8-426D-9C24-C788BAA71E70}"/>
              </a:ext>
            </a:extLst>
          </p:cNvPr>
          <p:cNvSpPr>
            <a:spLocks noGrp="1"/>
          </p:cNvSpPr>
          <p:nvPr>
            <p:ph type="sldNum" sz="quarter" idx="12"/>
          </p:nvPr>
        </p:nvSpPr>
        <p:spPr/>
        <p:txBody>
          <a:bodyPr/>
          <a:lstStyle>
            <a:lvl1pPr>
              <a:defRPr/>
            </a:lvl1pPr>
          </a:lstStyle>
          <a:p>
            <a:pPr>
              <a:defRPr/>
            </a:pPr>
            <a:fld id="{79AD9D9F-091B-40C5-9C28-3AC4B9E91171}" type="slidenum">
              <a:rPr lang="en-US" altLang="en-US"/>
              <a:pPr>
                <a:defRPr/>
              </a:pPr>
              <a:t>‹#›</a:t>
            </a:fld>
            <a:endParaRPr lang="en-US" altLang="en-US"/>
          </a:p>
        </p:txBody>
      </p:sp>
    </p:spTree>
    <p:extLst>
      <p:ext uri="{BB962C8B-B14F-4D97-AF65-F5344CB8AC3E}">
        <p14:creationId xmlns:p14="http://schemas.microsoft.com/office/powerpoint/2010/main" val="224431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s-ES_tradnl"/>
              <a:t>Click to edit Master title style</a:t>
            </a:r>
            <a:endParaRPr lang="en-US"/>
          </a:p>
        </p:txBody>
      </p:sp>
      <p:sp>
        <p:nvSpPr>
          <p:cNvPr id="3" name="Text Placeholder 2"/>
          <p:cNvSpPr>
            <a:spLocks noGrp="1"/>
          </p:cNvSpPr>
          <p:nvPr>
            <p:ph type="body" idx="1"/>
          </p:nvPr>
        </p:nvSpPr>
        <p:spPr>
          <a:xfrm>
            <a:off x="609600" y="1535114"/>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5" name="Text Placeholder 4"/>
          <p:cNvSpPr>
            <a:spLocks noGrp="1"/>
          </p:cNvSpPr>
          <p:nvPr>
            <p:ph type="body" sz="quarter" idx="3"/>
          </p:nvPr>
        </p:nvSpPr>
        <p:spPr>
          <a:xfrm>
            <a:off x="6193370" y="1535114"/>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7" name="Date Placeholder 3">
            <a:extLst>
              <a:ext uri="{FF2B5EF4-FFF2-40B4-BE49-F238E27FC236}">
                <a16:creationId xmlns:a16="http://schemas.microsoft.com/office/drawing/2014/main" xmlns="" id="{63F6517B-72AA-4D72-9B87-5A6920AB3AAC}"/>
              </a:ext>
            </a:extLst>
          </p:cNvPr>
          <p:cNvSpPr>
            <a:spLocks noGrp="1"/>
          </p:cNvSpPr>
          <p:nvPr>
            <p:ph type="dt" sz="half" idx="10"/>
          </p:nvPr>
        </p:nvSpPr>
        <p:spPr/>
        <p:txBody>
          <a:bodyPr/>
          <a:lstStyle>
            <a:lvl1pPr>
              <a:defRPr/>
            </a:lvl1pPr>
          </a:lstStyle>
          <a:p>
            <a:pPr>
              <a:defRPr/>
            </a:pPr>
            <a:fld id="{34DEAB37-E43B-472D-BF9F-3721A102AB5D}" type="datetimeFigureOut">
              <a:rPr lang="en-US" altLang="en-US"/>
              <a:pPr>
                <a:defRPr/>
              </a:pPr>
              <a:t>7/25/2019</a:t>
            </a:fld>
            <a:endParaRPr lang="en-US" altLang="en-US"/>
          </a:p>
        </p:txBody>
      </p:sp>
      <p:sp>
        <p:nvSpPr>
          <p:cNvPr id="8" name="Footer Placeholder 4">
            <a:extLst>
              <a:ext uri="{FF2B5EF4-FFF2-40B4-BE49-F238E27FC236}">
                <a16:creationId xmlns:a16="http://schemas.microsoft.com/office/drawing/2014/main" xmlns="" id="{B5C3DD62-5D23-46A9-A1B1-C5344834EBF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5B9FCCEC-13B5-45AA-98F9-BBBD912C0FFC}"/>
              </a:ext>
            </a:extLst>
          </p:cNvPr>
          <p:cNvSpPr>
            <a:spLocks noGrp="1"/>
          </p:cNvSpPr>
          <p:nvPr>
            <p:ph type="sldNum" sz="quarter" idx="12"/>
          </p:nvPr>
        </p:nvSpPr>
        <p:spPr/>
        <p:txBody>
          <a:bodyPr/>
          <a:lstStyle>
            <a:lvl1pPr>
              <a:defRPr/>
            </a:lvl1pPr>
          </a:lstStyle>
          <a:p>
            <a:pPr>
              <a:defRPr/>
            </a:pPr>
            <a:fld id="{57EE9F95-56C1-4788-92A8-0049786C9930}" type="slidenum">
              <a:rPr lang="en-US" altLang="en-US"/>
              <a:pPr>
                <a:defRPr/>
              </a:pPr>
              <a:t>‹#›</a:t>
            </a:fld>
            <a:endParaRPr lang="en-US" altLang="en-US"/>
          </a:p>
        </p:txBody>
      </p:sp>
    </p:spTree>
    <p:extLst>
      <p:ext uri="{BB962C8B-B14F-4D97-AF65-F5344CB8AC3E}">
        <p14:creationId xmlns:p14="http://schemas.microsoft.com/office/powerpoint/2010/main" val="1897920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Date Placeholder 3">
            <a:extLst>
              <a:ext uri="{FF2B5EF4-FFF2-40B4-BE49-F238E27FC236}">
                <a16:creationId xmlns:a16="http://schemas.microsoft.com/office/drawing/2014/main" xmlns="" id="{E006D232-A187-4E3B-B1B5-5D4A5E6BD57C}"/>
              </a:ext>
            </a:extLst>
          </p:cNvPr>
          <p:cNvSpPr>
            <a:spLocks noGrp="1"/>
          </p:cNvSpPr>
          <p:nvPr>
            <p:ph type="dt" sz="half" idx="10"/>
          </p:nvPr>
        </p:nvSpPr>
        <p:spPr/>
        <p:txBody>
          <a:bodyPr/>
          <a:lstStyle>
            <a:lvl1pPr>
              <a:defRPr/>
            </a:lvl1pPr>
          </a:lstStyle>
          <a:p>
            <a:pPr>
              <a:defRPr/>
            </a:pPr>
            <a:fld id="{41D6A91D-FE96-4347-AD50-97A051159474}" type="datetimeFigureOut">
              <a:rPr lang="en-US" altLang="en-US"/>
              <a:pPr>
                <a:defRPr/>
              </a:pPr>
              <a:t>7/25/2019</a:t>
            </a:fld>
            <a:endParaRPr lang="en-US" altLang="en-US"/>
          </a:p>
        </p:txBody>
      </p:sp>
      <p:sp>
        <p:nvSpPr>
          <p:cNvPr id="4" name="Footer Placeholder 4">
            <a:extLst>
              <a:ext uri="{FF2B5EF4-FFF2-40B4-BE49-F238E27FC236}">
                <a16:creationId xmlns:a16="http://schemas.microsoft.com/office/drawing/2014/main" xmlns="" id="{8732A2BB-2AE1-4F54-BBE2-C620D203A32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B18F8DFB-7ECF-4D36-A55E-89676DEFA915}"/>
              </a:ext>
            </a:extLst>
          </p:cNvPr>
          <p:cNvSpPr>
            <a:spLocks noGrp="1"/>
          </p:cNvSpPr>
          <p:nvPr>
            <p:ph type="sldNum" sz="quarter" idx="12"/>
          </p:nvPr>
        </p:nvSpPr>
        <p:spPr/>
        <p:txBody>
          <a:bodyPr/>
          <a:lstStyle>
            <a:lvl1pPr>
              <a:defRPr/>
            </a:lvl1pPr>
          </a:lstStyle>
          <a:p>
            <a:pPr>
              <a:defRPr/>
            </a:pPr>
            <a:fld id="{F0197F89-A99B-44C8-B5DD-8E7AE30CCC8F}" type="slidenum">
              <a:rPr lang="en-US" altLang="en-US"/>
              <a:pPr>
                <a:defRPr/>
              </a:pPr>
              <a:t>‹#›</a:t>
            </a:fld>
            <a:endParaRPr lang="en-US" altLang="en-US"/>
          </a:p>
        </p:txBody>
      </p:sp>
    </p:spTree>
    <p:extLst>
      <p:ext uri="{BB962C8B-B14F-4D97-AF65-F5344CB8AC3E}">
        <p14:creationId xmlns:p14="http://schemas.microsoft.com/office/powerpoint/2010/main" val="1177876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4827E360-DCD5-4F48-904C-5FF03511143B}"/>
              </a:ext>
            </a:extLst>
          </p:cNvPr>
          <p:cNvSpPr>
            <a:spLocks noGrp="1"/>
          </p:cNvSpPr>
          <p:nvPr>
            <p:ph type="dt" sz="half" idx="10"/>
          </p:nvPr>
        </p:nvSpPr>
        <p:spPr/>
        <p:txBody>
          <a:bodyPr/>
          <a:lstStyle>
            <a:lvl1pPr>
              <a:defRPr/>
            </a:lvl1pPr>
          </a:lstStyle>
          <a:p>
            <a:pPr>
              <a:defRPr/>
            </a:pPr>
            <a:fld id="{679403C2-CAC4-4885-9601-9B0C698222EE}" type="datetimeFigureOut">
              <a:rPr lang="en-US" altLang="en-US"/>
              <a:pPr>
                <a:defRPr/>
              </a:pPr>
              <a:t>7/25/2019</a:t>
            </a:fld>
            <a:endParaRPr lang="en-US" altLang="en-US"/>
          </a:p>
        </p:txBody>
      </p:sp>
      <p:sp>
        <p:nvSpPr>
          <p:cNvPr id="3" name="Footer Placeholder 4">
            <a:extLst>
              <a:ext uri="{FF2B5EF4-FFF2-40B4-BE49-F238E27FC236}">
                <a16:creationId xmlns:a16="http://schemas.microsoft.com/office/drawing/2014/main" xmlns="" id="{43D046BD-4C2D-426C-8C24-D38154DA545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7A9B61BC-60A0-459F-B683-F4565A7FF0B2}"/>
              </a:ext>
            </a:extLst>
          </p:cNvPr>
          <p:cNvSpPr>
            <a:spLocks noGrp="1"/>
          </p:cNvSpPr>
          <p:nvPr>
            <p:ph type="sldNum" sz="quarter" idx="12"/>
          </p:nvPr>
        </p:nvSpPr>
        <p:spPr/>
        <p:txBody>
          <a:bodyPr/>
          <a:lstStyle>
            <a:lvl1pPr>
              <a:defRPr/>
            </a:lvl1pPr>
          </a:lstStyle>
          <a:p>
            <a:pPr>
              <a:defRPr/>
            </a:pPr>
            <a:fld id="{7CCC06A2-87F5-4B6E-A9A7-AD03F485DFDA}" type="slidenum">
              <a:rPr lang="en-US" altLang="en-US"/>
              <a:pPr>
                <a:defRPr/>
              </a:pPr>
              <a:t>‹#›</a:t>
            </a:fld>
            <a:endParaRPr lang="en-US" altLang="en-US"/>
          </a:p>
        </p:txBody>
      </p:sp>
    </p:spTree>
    <p:extLst>
      <p:ext uri="{BB962C8B-B14F-4D97-AF65-F5344CB8AC3E}">
        <p14:creationId xmlns:p14="http://schemas.microsoft.com/office/powerpoint/2010/main" val="2672154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1"/>
          </a:xfrm>
        </p:spPr>
        <p:txBody>
          <a:bodyPr anchor="b"/>
          <a:lstStyle>
            <a:lvl1pPr algn="l">
              <a:defRPr sz="2000" b="1"/>
            </a:lvl1pPr>
          </a:lstStyle>
          <a:p>
            <a:r>
              <a:rPr lang="es-ES_tradnl"/>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Click to edit Master text styles</a:t>
            </a:r>
          </a:p>
        </p:txBody>
      </p:sp>
      <p:sp>
        <p:nvSpPr>
          <p:cNvPr id="5" name="Date Placeholder 3">
            <a:extLst>
              <a:ext uri="{FF2B5EF4-FFF2-40B4-BE49-F238E27FC236}">
                <a16:creationId xmlns:a16="http://schemas.microsoft.com/office/drawing/2014/main" xmlns="" id="{035E4373-F9B3-474C-99FC-FEB3F7A9CD1A}"/>
              </a:ext>
            </a:extLst>
          </p:cNvPr>
          <p:cNvSpPr>
            <a:spLocks noGrp="1"/>
          </p:cNvSpPr>
          <p:nvPr>
            <p:ph type="dt" sz="half" idx="10"/>
          </p:nvPr>
        </p:nvSpPr>
        <p:spPr/>
        <p:txBody>
          <a:bodyPr/>
          <a:lstStyle>
            <a:lvl1pPr>
              <a:defRPr/>
            </a:lvl1pPr>
          </a:lstStyle>
          <a:p>
            <a:pPr>
              <a:defRPr/>
            </a:pPr>
            <a:fld id="{57318E4D-667E-422E-A0D0-7D82864DD451}" type="datetimeFigureOut">
              <a:rPr lang="en-US" altLang="en-US"/>
              <a:pPr>
                <a:defRPr/>
              </a:pPr>
              <a:t>7/25/2019</a:t>
            </a:fld>
            <a:endParaRPr lang="en-US" altLang="en-US"/>
          </a:p>
        </p:txBody>
      </p:sp>
      <p:sp>
        <p:nvSpPr>
          <p:cNvPr id="6" name="Footer Placeholder 4">
            <a:extLst>
              <a:ext uri="{FF2B5EF4-FFF2-40B4-BE49-F238E27FC236}">
                <a16:creationId xmlns:a16="http://schemas.microsoft.com/office/drawing/2014/main" xmlns="" id="{7F45470C-4A10-4B54-B987-9A8F7E8038E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C8F8C203-3B6B-45BF-8BDC-FB106E303866}"/>
              </a:ext>
            </a:extLst>
          </p:cNvPr>
          <p:cNvSpPr>
            <a:spLocks noGrp="1"/>
          </p:cNvSpPr>
          <p:nvPr>
            <p:ph type="sldNum" sz="quarter" idx="12"/>
          </p:nvPr>
        </p:nvSpPr>
        <p:spPr/>
        <p:txBody>
          <a:bodyPr/>
          <a:lstStyle>
            <a:lvl1pPr>
              <a:defRPr/>
            </a:lvl1pPr>
          </a:lstStyle>
          <a:p>
            <a:pPr>
              <a:defRPr/>
            </a:pPr>
            <a:fld id="{180537B1-FB37-42DD-8940-E17C31C8EFB9}" type="slidenum">
              <a:rPr lang="en-US" altLang="en-US"/>
              <a:pPr>
                <a:defRPr/>
              </a:pPr>
              <a:t>‹#›</a:t>
            </a:fld>
            <a:endParaRPr lang="en-US" altLang="en-US"/>
          </a:p>
        </p:txBody>
      </p:sp>
    </p:spTree>
    <p:extLst>
      <p:ext uri="{BB962C8B-B14F-4D97-AF65-F5344CB8AC3E}">
        <p14:creationId xmlns:p14="http://schemas.microsoft.com/office/powerpoint/2010/main" val="1486933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000" b="1"/>
            </a:lvl1pPr>
          </a:lstStyle>
          <a:p>
            <a:r>
              <a:rPr lang="es-ES_tradnl"/>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Click to edit Master text styles</a:t>
            </a:r>
          </a:p>
        </p:txBody>
      </p:sp>
      <p:sp>
        <p:nvSpPr>
          <p:cNvPr id="5" name="Date Placeholder 3">
            <a:extLst>
              <a:ext uri="{FF2B5EF4-FFF2-40B4-BE49-F238E27FC236}">
                <a16:creationId xmlns:a16="http://schemas.microsoft.com/office/drawing/2014/main" xmlns="" id="{B999FF91-099D-4FC4-9C79-EAFF82B6EFBF}"/>
              </a:ext>
            </a:extLst>
          </p:cNvPr>
          <p:cNvSpPr>
            <a:spLocks noGrp="1"/>
          </p:cNvSpPr>
          <p:nvPr>
            <p:ph type="dt" sz="half" idx="10"/>
          </p:nvPr>
        </p:nvSpPr>
        <p:spPr/>
        <p:txBody>
          <a:bodyPr/>
          <a:lstStyle>
            <a:lvl1pPr>
              <a:defRPr/>
            </a:lvl1pPr>
          </a:lstStyle>
          <a:p>
            <a:pPr>
              <a:defRPr/>
            </a:pPr>
            <a:fld id="{683EB8F1-64A4-4716-9544-BA26815819CD}" type="datetimeFigureOut">
              <a:rPr lang="en-US" altLang="en-US"/>
              <a:pPr>
                <a:defRPr/>
              </a:pPr>
              <a:t>7/25/2019</a:t>
            </a:fld>
            <a:endParaRPr lang="en-US" altLang="en-US"/>
          </a:p>
        </p:txBody>
      </p:sp>
      <p:sp>
        <p:nvSpPr>
          <p:cNvPr id="6" name="Footer Placeholder 4">
            <a:extLst>
              <a:ext uri="{FF2B5EF4-FFF2-40B4-BE49-F238E27FC236}">
                <a16:creationId xmlns:a16="http://schemas.microsoft.com/office/drawing/2014/main" xmlns="" id="{0D2110B9-2176-4D58-98A4-153D588133C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463AE391-A582-4B38-AFEA-09D6010B4FAE}"/>
              </a:ext>
            </a:extLst>
          </p:cNvPr>
          <p:cNvSpPr>
            <a:spLocks noGrp="1"/>
          </p:cNvSpPr>
          <p:nvPr>
            <p:ph type="sldNum" sz="quarter" idx="12"/>
          </p:nvPr>
        </p:nvSpPr>
        <p:spPr/>
        <p:txBody>
          <a:bodyPr/>
          <a:lstStyle>
            <a:lvl1pPr>
              <a:defRPr/>
            </a:lvl1pPr>
          </a:lstStyle>
          <a:p>
            <a:pPr>
              <a:defRPr/>
            </a:pPr>
            <a:fld id="{99D076A7-D848-450A-AB7F-4CBC08B0B277}" type="slidenum">
              <a:rPr lang="en-US" altLang="en-US"/>
              <a:pPr>
                <a:defRPr/>
              </a:pPr>
              <a:t>‹#›</a:t>
            </a:fld>
            <a:endParaRPr lang="en-US" altLang="en-US"/>
          </a:p>
        </p:txBody>
      </p:sp>
    </p:spTree>
    <p:extLst>
      <p:ext uri="{BB962C8B-B14F-4D97-AF65-F5344CB8AC3E}">
        <p14:creationId xmlns:p14="http://schemas.microsoft.com/office/powerpoint/2010/main" val="1757678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xmlns="" id="{610E8CFD-0F94-4112-AEE2-172E1248C11C}"/>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_tradnl" altLang="en-US"/>
              <a:t>Click to edit Master title style</a:t>
            </a:r>
            <a:endParaRPr lang="en-US" altLang="en-US"/>
          </a:p>
        </p:txBody>
      </p:sp>
      <p:sp>
        <p:nvSpPr>
          <p:cNvPr id="1027" name="Text Placeholder 2">
            <a:extLst>
              <a:ext uri="{FF2B5EF4-FFF2-40B4-BE49-F238E27FC236}">
                <a16:creationId xmlns:a16="http://schemas.microsoft.com/office/drawing/2014/main" xmlns="" id="{592CA75F-9FCD-41F6-9B5D-93F9E778BD8B}"/>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altLang="en-US"/>
              <a:t>Click to edit Master text styles</a:t>
            </a:r>
          </a:p>
          <a:p>
            <a:pPr lvl="1"/>
            <a:r>
              <a:rPr lang="es-ES_tradnl" altLang="en-US"/>
              <a:t>Second level</a:t>
            </a:r>
          </a:p>
          <a:p>
            <a:pPr lvl="2"/>
            <a:r>
              <a:rPr lang="es-ES_tradnl" altLang="en-US"/>
              <a:t>Third level</a:t>
            </a:r>
          </a:p>
          <a:p>
            <a:pPr lvl="3"/>
            <a:r>
              <a:rPr lang="es-ES_tradnl" altLang="en-US"/>
              <a:t>Fourth level</a:t>
            </a:r>
          </a:p>
          <a:p>
            <a:pPr lvl="4"/>
            <a:r>
              <a:rPr lang="es-ES_tradnl" altLang="en-US"/>
              <a:t>Fifth level</a:t>
            </a:r>
            <a:endParaRPr lang="en-US" altLang="en-US"/>
          </a:p>
        </p:txBody>
      </p:sp>
      <p:sp>
        <p:nvSpPr>
          <p:cNvPr id="4" name="Date Placeholder 3">
            <a:extLst>
              <a:ext uri="{FF2B5EF4-FFF2-40B4-BE49-F238E27FC236}">
                <a16:creationId xmlns:a16="http://schemas.microsoft.com/office/drawing/2014/main" xmlns="" id="{883BFE4C-9FE9-4948-8B2F-FAD0FF1D4686}"/>
              </a:ext>
            </a:extLst>
          </p:cNvPr>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62D10AA0-73DD-4642-971B-1F2E4B1516EE}" type="datetimeFigureOut">
              <a:rPr lang="en-US" altLang="en-US"/>
              <a:pPr>
                <a:defRPr/>
              </a:pPr>
              <a:t>7/25/2019</a:t>
            </a:fld>
            <a:endParaRPr lang="en-US" altLang="en-US"/>
          </a:p>
        </p:txBody>
      </p:sp>
      <p:sp>
        <p:nvSpPr>
          <p:cNvPr id="5" name="Footer Placeholder 4">
            <a:extLst>
              <a:ext uri="{FF2B5EF4-FFF2-40B4-BE49-F238E27FC236}">
                <a16:creationId xmlns:a16="http://schemas.microsoft.com/office/drawing/2014/main" xmlns="" id="{3111B535-826B-4365-8514-98D9326E0D34}"/>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xmlns="" id="{BA29AFDB-8D19-4682-BE1E-ACBB8FE8C5C8}"/>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554E822B-3F6E-40EA-84AD-999D8DB5F2C6}" type="slidenum">
              <a:rPr lang="en-US" altLang="en-US"/>
              <a:pPr>
                <a:defRPr/>
              </a:pPr>
              <a:t>‹#›</a:t>
            </a:fld>
            <a:endParaRPr lang="en-US" altLang="en-US"/>
          </a:p>
        </p:txBody>
      </p:sp>
    </p:spTree>
    <p:extLst>
      <p:ext uri="{BB962C8B-B14F-4D97-AF65-F5344CB8AC3E}">
        <p14:creationId xmlns:p14="http://schemas.microsoft.com/office/powerpoint/2010/main" val="32369337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xmlns="" id="{17233BD4-1B6C-4EAC-8883-C3F59484509B}"/>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_tradnl" altLang="en-US"/>
              <a:t>Click to edit Master title style</a:t>
            </a:r>
            <a:endParaRPr lang="en-US" altLang="en-US"/>
          </a:p>
        </p:txBody>
      </p:sp>
      <p:sp>
        <p:nvSpPr>
          <p:cNvPr id="1027" name="Text Placeholder 2">
            <a:extLst>
              <a:ext uri="{FF2B5EF4-FFF2-40B4-BE49-F238E27FC236}">
                <a16:creationId xmlns:a16="http://schemas.microsoft.com/office/drawing/2014/main" xmlns="" id="{CC9BBF1B-2C0B-4840-8038-05060F689E24}"/>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altLang="en-US"/>
              <a:t>Click to edit Master text styles</a:t>
            </a:r>
          </a:p>
          <a:p>
            <a:pPr lvl="1"/>
            <a:r>
              <a:rPr lang="es-ES_tradnl" altLang="en-US"/>
              <a:t>Second level</a:t>
            </a:r>
          </a:p>
          <a:p>
            <a:pPr lvl="2"/>
            <a:r>
              <a:rPr lang="es-ES_tradnl" altLang="en-US"/>
              <a:t>Third level</a:t>
            </a:r>
          </a:p>
          <a:p>
            <a:pPr lvl="3"/>
            <a:r>
              <a:rPr lang="es-ES_tradnl" altLang="en-US"/>
              <a:t>Fourth level</a:t>
            </a:r>
          </a:p>
          <a:p>
            <a:pPr lvl="4"/>
            <a:r>
              <a:rPr lang="es-ES_tradnl" altLang="en-US"/>
              <a:t>Fifth level</a:t>
            </a:r>
            <a:endParaRPr lang="en-US" altLang="en-US"/>
          </a:p>
        </p:txBody>
      </p:sp>
      <p:sp>
        <p:nvSpPr>
          <p:cNvPr id="4" name="Date Placeholder 3">
            <a:extLst>
              <a:ext uri="{FF2B5EF4-FFF2-40B4-BE49-F238E27FC236}">
                <a16:creationId xmlns:a16="http://schemas.microsoft.com/office/drawing/2014/main" xmlns="" id="{883BFE4C-9FE9-4948-8B2F-FAD0FF1D4686}"/>
              </a:ext>
            </a:extLst>
          </p:cNvPr>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6F3CC6B1-F711-4867-9CCB-E14C80F3EFEB}" type="datetimeFigureOut">
              <a:rPr lang="en-US" altLang="en-US"/>
              <a:pPr>
                <a:defRPr/>
              </a:pPr>
              <a:t>7/25/2019</a:t>
            </a:fld>
            <a:endParaRPr lang="en-US" altLang="en-US"/>
          </a:p>
        </p:txBody>
      </p:sp>
      <p:sp>
        <p:nvSpPr>
          <p:cNvPr id="5" name="Footer Placeholder 4">
            <a:extLst>
              <a:ext uri="{FF2B5EF4-FFF2-40B4-BE49-F238E27FC236}">
                <a16:creationId xmlns:a16="http://schemas.microsoft.com/office/drawing/2014/main" xmlns="" id="{3111B535-826B-4365-8514-98D9326E0D34}"/>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xmlns="" id="{BA29AFDB-8D19-4682-BE1E-ACBB8FE8C5C8}"/>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B4D1EAFE-383E-4E56-BA9B-7BF0F5B5316A}" type="slidenum">
              <a:rPr lang="en-US" altLang="en-US"/>
              <a:pPr>
                <a:defRPr/>
              </a:pPr>
              <a:t>‹#›</a:t>
            </a:fld>
            <a:endParaRPr lang="en-US" altLang="en-US"/>
          </a:p>
        </p:txBody>
      </p:sp>
    </p:spTree>
    <p:extLst>
      <p:ext uri="{BB962C8B-B14F-4D97-AF65-F5344CB8AC3E}">
        <p14:creationId xmlns:p14="http://schemas.microsoft.com/office/powerpoint/2010/main" val="27585402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xmlns="" id="{F8526EB3-F5D9-43D5-BC96-BD9F9EC1A22B}"/>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_tradnl" altLang="en-US"/>
              <a:t>Click to edit Master title style</a:t>
            </a:r>
            <a:endParaRPr lang="en-US" altLang="en-US"/>
          </a:p>
        </p:txBody>
      </p:sp>
      <p:sp>
        <p:nvSpPr>
          <p:cNvPr id="1027" name="Text Placeholder 2">
            <a:extLst>
              <a:ext uri="{FF2B5EF4-FFF2-40B4-BE49-F238E27FC236}">
                <a16:creationId xmlns:a16="http://schemas.microsoft.com/office/drawing/2014/main" xmlns="" id="{796A781A-B041-405D-A3D0-0EF26ACDE61F}"/>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altLang="en-US"/>
              <a:t>Click to edit Master text styles</a:t>
            </a:r>
          </a:p>
          <a:p>
            <a:pPr lvl="1"/>
            <a:r>
              <a:rPr lang="es-ES_tradnl" altLang="en-US"/>
              <a:t>Second level</a:t>
            </a:r>
          </a:p>
          <a:p>
            <a:pPr lvl="2"/>
            <a:r>
              <a:rPr lang="es-ES_tradnl" altLang="en-US"/>
              <a:t>Third level</a:t>
            </a:r>
          </a:p>
          <a:p>
            <a:pPr lvl="3"/>
            <a:r>
              <a:rPr lang="es-ES_tradnl" altLang="en-US"/>
              <a:t>Fourth level</a:t>
            </a:r>
          </a:p>
          <a:p>
            <a:pPr lvl="4"/>
            <a:r>
              <a:rPr lang="es-ES_tradnl" altLang="en-US"/>
              <a:t>Fifth level</a:t>
            </a:r>
            <a:endParaRPr lang="en-US" altLang="en-US"/>
          </a:p>
        </p:txBody>
      </p:sp>
      <p:sp>
        <p:nvSpPr>
          <p:cNvPr id="4" name="Date Placeholder 3">
            <a:extLst>
              <a:ext uri="{FF2B5EF4-FFF2-40B4-BE49-F238E27FC236}">
                <a16:creationId xmlns:a16="http://schemas.microsoft.com/office/drawing/2014/main" xmlns="" id="{883BFE4C-9FE9-4948-8B2F-FAD0FF1D4686}"/>
              </a:ext>
            </a:extLst>
          </p:cNvPr>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FA84AD02-B318-4C99-A2E8-96620FD30BE2}" type="datetimeFigureOut">
              <a:rPr lang="en-US" altLang="en-US"/>
              <a:pPr>
                <a:defRPr/>
              </a:pPr>
              <a:t>7/25/2019</a:t>
            </a:fld>
            <a:endParaRPr lang="en-US" altLang="en-US"/>
          </a:p>
        </p:txBody>
      </p:sp>
      <p:sp>
        <p:nvSpPr>
          <p:cNvPr id="5" name="Footer Placeholder 4">
            <a:extLst>
              <a:ext uri="{FF2B5EF4-FFF2-40B4-BE49-F238E27FC236}">
                <a16:creationId xmlns:a16="http://schemas.microsoft.com/office/drawing/2014/main" xmlns="" id="{3111B535-826B-4365-8514-98D9326E0D34}"/>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xmlns="" id="{BA29AFDB-8D19-4682-BE1E-ACBB8FE8C5C8}"/>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BE3797C4-334C-4DFB-9D0A-FCE085EA90B4}" type="slidenum">
              <a:rPr lang="en-US" altLang="en-US"/>
              <a:pPr>
                <a:defRPr/>
              </a:pPr>
              <a:t>‹#›</a:t>
            </a:fld>
            <a:endParaRPr lang="en-US" altLang="en-US"/>
          </a:p>
        </p:txBody>
      </p:sp>
    </p:spTree>
    <p:extLst>
      <p:ext uri="{BB962C8B-B14F-4D97-AF65-F5344CB8AC3E}">
        <p14:creationId xmlns:p14="http://schemas.microsoft.com/office/powerpoint/2010/main" val="21851558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xmlns="" id="{5DB1B9F9-496F-416E-9BD2-06FD1A9F0EE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itle 1">
            <a:extLst>
              <a:ext uri="{FF2B5EF4-FFF2-40B4-BE49-F238E27FC236}">
                <a16:creationId xmlns:a16="http://schemas.microsoft.com/office/drawing/2014/main" xmlns="" id="{CABFA552-A275-49AF-BE19-C3DCD193EC84}"/>
              </a:ext>
            </a:extLst>
          </p:cNvPr>
          <p:cNvSpPr>
            <a:spLocks noGrp="1"/>
          </p:cNvSpPr>
          <p:nvPr>
            <p:ph type="ctrTitle"/>
          </p:nvPr>
        </p:nvSpPr>
        <p:spPr>
          <a:xfrm>
            <a:off x="2209800" y="2130426"/>
            <a:ext cx="7772400" cy="1470025"/>
          </a:xfrm>
        </p:spPr>
        <p:txBody>
          <a:bodyPr/>
          <a:lstStyle/>
          <a:p>
            <a:r>
              <a:rPr lang="es-AR" altLang="en-US" dirty="0" err="1">
                <a:solidFill>
                  <a:schemeClr val="bg1"/>
                </a:solidFill>
              </a:rPr>
              <a:t>Higher</a:t>
            </a:r>
            <a:r>
              <a:rPr lang="es-AR" altLang="en-US" dirty="0">
                <a:solidFill>
                  <a:schemeClr val="bg1"/>
                </a:solidFill>
              </a:rPr>
              <a:t> Education in the </a:t>
            </a:r>
            <a:r>
              <a:rPr lang="es-AR" altLang="en-US" dirty="0" err="1">
                <a:solidFill>
                  <a:schemeClr val="bg1"/>
                </a:solidFill>
              </a:rPr>
              <a:t>Caribbean</a:t>
            </a:r>
            <a:r>
              <a:rPr lang="es-AR" altLang="en-US" dirty="0">
                <a:solidFill>
                  <a:schemeClr val="bg1"/>
                </a:solidFill>
              </a:rPr>
              <a:t> and </a:t>
            </a:r>
            <a:r>
              <a:rPr lang="es-AR" altLang="en-US" dirty="0" err="1">
                <a:solidFill>
                  <a:schemeClr val="bg1"/>
                </a:solidFill>
              </a:rPr>
              <a:t>Latin</a:t>
            </a:r>
            <a:r>
              <a:rPr lang="es-AR" altLang="en-US" dirty="0">
                <a:solidFill>
                  <a:schemeClr val="bg1"/>
                </a:solidFill>
              </a:rPr>
              <a:t> </a:t>
            </a:r>
            <a:r>
              <a:rPr lang="es-AR" altLang="en-US" dirty="0" err="1">
                <a:solidFill>
                  <a:schemeClr val="bg1"/>
                </a:solidFill>
              </a:rPr>
              <a:t>America</a:t>
            </a:r>
            <a:endParaRPr lang="es-AR" altLang="en-US" dirty="0">
              <a:solidFill>
                <a:schemeClr val="bg1"/>
              </a:solidFill>
            </a:endParaRPr>
          </a:p>
        </p:txBody>
      </p:sp>
      <p:sp>
        <p:nvSpPr>
          <p:cNvPr id="3" name="Subtitle 2">
            <a:extLst>
              <a:ext uri="{FF2B5EF4-FFF2-40B4-BE49-F238E27FC236}">
                <a16:creationId xmlns:a16="http://schemas.microsoft.com/office/drawing/2014/main" xmlns="" id="{F5761ABD-3881-4FA8-9651-33763115EF44}"/>
              </a:ext>
            </a:extLst>
          </p:cNvPr>
          <p:cNvSpPr>
            <a:spLocks noGrp="1"/>
          </p:cNvSpPr>
          <p:nvPr>
            <p:ph type="subTitle" idx="1"/>
          </p:nvPr>
        </p:nvSpPr>
        <p:spPr/>
        <p:txBody>
          <a:bodyPr/>
          <a:lstStyle/>
          <a:p>
            <a:pPr>
              <a:defRPr/>
            </a:pPr>
            <a:endParaRPr lang="es-AR" dirty="0"/>
          </a:p>
          <a:p>
            <a:pPr>
              <a:defRPr/>
            </a:pPr>
            <a:r>
              <a:rPr lang="es-AR" dirty="0">
                <a:solidFill>
                  <a:schemeClr val="bg1">
                    <a:lumMod val="85000"/>
                  </a:schemeClr>
                </a:solidFill>
              </a:rPr>
              <a:t>Adriana </a:t>
            </a:r>
            <a:r>
              <a:rPr lang="es-AR" dirty="0" err="1">
                <a:solidFill>
                  <a:schemeClr val="bg1">
                    <a:lumMod val="85000"/>
                  </a:schemeClr>
                </a:solidFill>
              </a:rPr>
              <a:t>LaValley</a:t>
            </a:r>
            <a:endParaRPr lang="es-AR" dirty="0">
              <a:solidFill>
                <a:schemeClr val="bg1">
                  <a:lumMod val="85000"/>
                </a:schemeClr>
              </a:solidFill>
            </a:endParaRPr>
          </a:p>
          <a:p>
            <a:pPr>
              <a:defRPr/>
            </a:pPr>
            <a:endParaRPr lang="es-A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xmlns="" id="{5A8609B0-D87D-41A5-92F8-4EB635ED0658}"/>
              </a:ext>
            </a:extLst>
          </p:cNvPr>
          <p:cNvSpPr>
            <a:spLocks noGrp="1"/>
          </p:cNvSpPr>
          <p:nvPr>
            <p:ph type="title"/>
          </p:nvPr>
        </p:nvSpPr>
        <p:spPr/>
        <p:txBody>
          <a:bodyPr/>
          <a:lstStyle/>
          <a:p>
            <a:pPr algn="l"/>
            <a:r>
              <a:rPr lang="en-US" altLang="en-US" sz="3600">
                <a:solidFill>
                  <a:schemeClr val="tx2"/>
                </a:solidFill>
              </a:rPr>
              <a:t>Many students are experiencing low or negative returns</a:t>
            </a:r>
          </a:p>
        </p:txBody>
      </p:sp>
      <p:sp>
        <p:nvSpPr>
          <p:cNvPr id="22531" name="Content Placeholder 2">
            <a:extLst>
              <a:ext uri="{FF2B5EF4-FFF2-40B4-BE49-F238E27FC236}">
                <a16:creationId xmlns:a16="http://schemas.microsoft.com/office/drawing/2014/main" xmlns="" id="{E9698495-9283-4334-9D4A-6CF9AFC06667}"/>
              </a:ext>
            </a:extLst>
          </p:cNvPr>
          <p:cNvSpPr>
            <a:spLocks noGrp="1"/>
          </p:cNvSpPr>
          <p:nvPr>
            <p:ph idx="1"/>
          </p:nvPr>
        </p:nvSpPr>
        <p:spPr>
          <a:xfrm>
            <a:off x="609600" y="1316053"/>
            <a:ext cx="10972800" cy="4631820"/>
          </a:xfrm>
        </p:spPr>
        <p:txBody>
          <a:bodyPr/>
          <a:lstStyle/>
          <a:p>
            <a:pPr marL="0" indent="0" algn="ctr">
              <a:buNone/>
            </a:pPr>
            <a:r>
              <a:rPr lang="en-US" altLang="en-US" sz="2000" dirty="0"/>
              <a:t> Share of Higher Education Graduates with Positive/Negative Returns</a:t>
            </a:r>
          </a:p>
        </p:txBody>
      </p:sp>
      <p:pic>
        <p:nvPicPr>
          <p:cNvPr id="22532" name="Picture 2">
            <a:extLst>
              <a:ext uri="{FF2B5EF4-FFF2-40B4-BE49-F238E27FC236}">
                <a16:creationId xmlns:a16="http://schemas.microsoft.com/office/drawing/2014/main" xmlns="" id="{B5E00A44-43C3-4077-875A-D356899763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5468" y="1896573"/>
            <a:ext cx="7858125" cy="4051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533" name="TextBox 5">
            <a:extLst>
              <a:ext uri="{FF2B5EF4-FFF2-40B4-BE49-F238E27FC236}">
                <a16:creationId xmlns:a16="http://schemas.microsoft.com/office/drawing/2014/main" xmlns="" id="{C88E960E-7B67-482E-AEBF-B61CB3D42987}"/>
              </a:ext>
            </a:extLst>
          </p:cNvPr>
          <p:cNvSpPr txBox="1">
            <a:spLocks noChangeArrowheads="1"/>
          </p:cNvSpPr>
          <p:nvPr/>
        </p:nvSpPr>
        <p:spPr bwMode="auto">
          <a:xfrm>
            <a:off x="1657351" y="6546850"/>
            <a:ext cx="276542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457200" fontAlgn="base">
              <a:spcBef>
                <a:spcPct val="0"/>
              </a:spcBef>
              <a:spcAft>
                <a:spcPct val="0"/>
              </a:spcAft>
              <a:buNone/>
            </a:pPr>
            <a:r>
              <a:rPr lang="en-US" altLang="en-US" sz="1400" dirty="0">
                <a:solidFill>
                  <a:prstClr val="black"/>
                </a:solidFill>
                <a:cs typeface="Arial" panose="020B0604020202020204" pitchFamily="34" charset="0"/>
              </a:rPr>
              <a:t>Source</a:t>
            </a:r>
            <a:r>
              <a:rPr lang="pt-BR" altLang="en-US" sz="1400" dirty="0">
                <a:solidFill>
                  <a:prstClr val="black"/>
                </a:solidFill>
                <a:cs typeface="Arial" panose="020B0604020202020204" pitchFamily="34" charset="0"/>
              </a:rPr>
              <a:t>: </a:t>
            </a:r>
            <a:r>
              <a:rPr lang="en-US" altLang="en-US" sz="1400" dirty="0">
                <a:solidFill>
                  <a:prstClr val="black"/>
                </a:solidFill>
                <a:cs typeface="Arial" panose="020B0604020202020204" pitchFamily="34" charset="0"/>
              </a:rPr>
              <a:t>González-Velosa et al. 2015</a:t>
            </a:r>
            <a:endParaRPr lang="pt-BR" altLang="en-US" sz="1400" dirty="0">
              <a:solidFill>
                <a:prstClr val="black"/>
              </a:solidFill>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 name="Rectangle 75">
            <a:extLst>
              <a:ext uri="{FF2B5EF4-FFF2-40B4-BE49-F238E27FC236}">
                <a16:creationId xmlns:a16="http://schemas.microsoft.com/office/drawing/2014/main" xmlns="" id="{6753252F-4873-4F63-801D-CC719279A7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xmlns="" id="{047C8CCB-F95D-4249-92DD-651249D3535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2013557" cy="6858000"/>
          </a:xfrm>
          <a:prstGeom prst="rect">
            <a:avLst/>
          </a:prstGeom>
          <a:solidFill>
            <a:srgbClr val="564B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34" name="Title 3">
            <a:extLst>
              <a:ext uri="{FF2B5EF4-FFF2-40B4-BE49-F238E27FC236}">
                <a16:creationId xmlns:a16="http://schemas.microsoft.com/office/drawing/2014/main" xmlns="" id="{735CFC5F-DBE0-437F-AF0C-A13449F46190}"/>
              </a:ext>
            </a:extLst>
          </p:cNvPr>
          <p:cNvSpPr>
            <a:spLocks noGrp="1"/>
          </p:cNvSpPr>
          <p:nvPr>
            <p:ph type="ctr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defTabSz="914400" eaLnBrk="1" hangingPunct="1">
              <a:lnSpc>
                <a:spcPct val="90000"/>
              </a:lnSpc>
            </a:pPr>
            <a:r>
              <a:rPr lang="en-US" altLang="en-US" sz="2200" kern="1200" dirty="0">
                <a:solidFill>
                  <a:srgbClr val="FFFFFF"/>
                </a:solidFill>
                <a:latin typeface="+mj-lt"/>
                <a:ea typeface="+mj-ea"/>
                <a:cs typeface="+mj-cs"/>
              </a:rPr>
              <a:t>THE REAL CHALLENGE:  How to expand Access while controlling for Quality? </a:t>
            </a:r>
          </a:p>
        </p:txBody>
      </p:sp>
      <p:pic>
        <p:nvPicPr>
          <p:cNvPr id="18436" name="Picture 1">
            <a:extLst>
              <a:ext uri="{FF2B5EF4-FFF2-40B4-BE49-F238E27FC236}">
                <a16:creationId xmlns:a16="http://schemas.microsoft.com/office/drawing/2014/main" xmlns="" id="{61B54983-B6B9-4EB3-B7C4-FE4A4766429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0666" b="-1"/>
          <a:stretch/>
        </p:blipFill>
        <p:spPr bwMode="auto">
          <a:xfrm>
            <a:off x="4038600" y="1405620"/>
            <a:ext cx="7188199" cy="404337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xmlns="" id="{B60EA90E-7C74-4153-8DA4-E6380E8E4E8A}"/>
              </a:ext>
            </a:extLst>
          </p:cNvPr>
          <p:cNvSpPr>
            <a:spLocks noGrp="1"/>
          </p:cNvSpPr>
          <p:nvPr>
            <p:ph type="title"/>
          </p:nvPr>
        </p:nvSpPr>
        <p:spPr>
          <a:xfrm>
            <a:off x="609600" y="274638"/>
            <a:ext cx="10972800" cy="1143000"/>
          </a:xfrm>
        </p:spPr>
        <p:txBody>
          <a:bodyPr/>
          <a:lstStyle/>
          <a:p>
            <a:r>
              <a:rPr lang="en-US" altLang="en-US" dirty="0">
                <a:solidFill>
                  <a:schemeClr val="tx2"/>
                </a:solidFill>
              </a:rPr>
              <a:t>Financing of Higher Education </a:t>
            </a:r>
            <a:endParaRPr lang="en-US" altLang="en-US" dirty="0"/>
          </a:p>
        </p:txBody>
      </p:sp>
      <p:sp>
        <p:nvSpPr>
          <p:cNvPr id="3" name="Content Placeholder 2">
            <a:extLst>
              <a:ext uri="{FF2B5EF4-FFF2-40B4-BE49-F238E27FC236}">
                <a16:creationId xmlns:a16="http://schemas.microsoft.com/office/drawing/2014/main" xmlns="" id="{60288021-1D7E-4531-8308-48318BBA2B73}"/>
              </a:ext>
            </a:extLst>
          </p:cNvPr>
          <p:cNvSpPr>
            <a:spLocks noGrp="1"/>
          </p:cNvSpPr>
          <p:nvPr>
            <p:ph idx="1"/>
          </p:nvPr>
        </p:nvSpPr>
        <p:spPr/>
        <p:txBody>
          <a:bodyPr/>
          <a:lstStyle/>
          <a:p>
            <a:pPr marL="0" indent="0">
              <a:buNone/>
              <a:defRPr/>
            </a:pPr>
            <a:r>
              <a:rPr lang="en-US" sz="2800" b="1" u="sng" dirty="0"/>
              <a:t>Supply side subsidies</a:t>
            </a:r>
            <a:r>
              <a:rPr lang="en-US" sz="2800" dirty="0"/>
              <a:t>: </a:t>
            </a:r>
          </a:p>
          <a:p>
            <a:pPr marL="0" indent="0">
              <a:buNone/>
              <a:defRPr/>
            </a:pPr>
            <a:endParaRPr lang="en-US" sz="2800" dirty="0"/>
          </a:p>
          <a:p>
            <a:pPr>
              <a:defRPr/>
            </a:pPr>
            <a:r>
              <a:rPr lang="en-US" altLang="en-US" sz="2400" dirty="0"/>
              <a:t> Currently, all LAC HE systems receive direct financing from the government</a:t>
            </a:r>
          </a:p>
          <a:p>
            <a:pPr marL="0" indent="0">
              <a:buNone/>
              <a:defRPr/>
            </a:pPr>
            <a:endParaRPr lang="en-US" altLang="en-US" sz="2400" dirty="0"/>
          </a:p>
          <a:p>
            <a:pPr>
              <a:defRPr/>
            </a:pPr>
            <a:r>
              <a:rPr lang="en-US" altLang="en-US" sz="2400" dirty="0"/>
              <a:t> Limited use of innovative instruments:</a:t>
            </a:r>
            <a:endParaRPr lang="en-US" altLang="en-US" dirty="0"/>
          </a:p>
          <a:p>
            <a:pPr marL="857250" lvl="1" algn="just">
              <a:buFont typeface="Arial" panose="020B0604020202020204" pitchFamily="34" charset="0"/>
              <a:buChar char="•"/>
              <a:defRPr/>
            </a:pPr>
            <a:r>
              <a:rPr lang="en-US" altLang="en-US" sz="1600" b="1" dirty="0"/>
              <a:t>Competitive funds</a:t>
            </a:r>
            <a:r>
              <a:rPr lang="en-US" altLang="en-US" sz="1600" dirty="0"/>
              <a:t>: promote quality improvements and build capacity in tertiary education (FOMEC in Argentina and MECESUP in Chile).</a:t>
            </a:r>
          </a:p>
          <a:p>
            <a:pPr marL="857250" lvl="1" algn="just">
              <a:buFont typeface="Arial" panose="020B0604020202020204" pitchFamily="34" charset="0"/>
              <a:buChar char="•"/>
              <a:defRPr/>
            </a:pPr>
            <a:r>
              <a:rPr lang="en-US" altLang="en-US" sz="1600" b="1" dirty="0"/>
              <a:t>Performance contracts</a:t>
            </a:r>
            <a:r>
              <a:rPr lang="en-US" altLang="en-US" sz="1600" dirty="0"/>
              <a:t> (widely used in France, Finland, Denmark). In LAC, in Chile and Costa Rica. In Chile, represented between 5 and 30% of total annual budget. </a:t>
            </a:r>
          </a:p>
          <a:p>
            <a:pPr marL="857250" lvl="1" algn="just">
              <a:buFont typeface="Arial" panose="020B0604020202020204" pitchFamily="34" charset="0"/>
              <a:buChar char="•"/>
              <a:defRPr/>
            </a:pPr>
            <a:r>
              <a:rPr lang="en-US" altLang="en-US" sz="1600" b="1" dirty="0"/>
              <a:t>Voucher-type payments</a:t>
            </a:r>
            <a:r>
              <a:rPr lang="en-US" altLang="en-US" sz="1600" dirty="0"/>
              <a:t> to institutions (linked to inputs or performance based outputs). Ex: </a:t>
            </a:r>
            <a:r>
              <a:rPr lang="en-US" altLang="en-US" sz="1600" i="1" dirty="0" err="1"/>
              <a:t>Aporte</a:t>
            </a:r>
            <a:r>
              <a:rPr lang="en-US" altLang="en-US" sz="1600" i="1" dirty="0"/>
              <a:t> Fiscal </a:t>
            </a:r>
            <a:r>
              <a:rPr lang="en-US" altLang="en-US" sz="1600" i="1" dirty="0" err="1"/>
              <a:t>Indirecto</a:t>
            </a:r>
            <a:r>
              <a:rPr lang="en-US" altLang="en-US" sz="1600" i="1" dirty="0"/>
              <a:t>  </a:t>
            </a:r>
            <a:r>
              <a:rPr lang="en-US" altLang="en-US" sz="1600" dirty="0"/>
              <a:t>in</a:t>
            </a:r>
            <a:r>
              <a:rPr lang="en-US" altLang="en-US" sz="1600" i="1" dirty="0"/>
              <a:t> </a:t>
            </a:r>
            <a:r>
              <a:rPr lang="en-US" altLang="en-US" sz="1600" dirty="0"/>
              <a:t>Chile contingent on “number of high quality students”</a:t>
            </a:r>
          </a:p>
          <a:p>
            <a:pPr marL="0" indent="0">
              <a:buNone/>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xmlns="" id="{748A5515-91CF-4900-A9ED-F24515AF53D8}"/>
              </a:ext>
            </a:extLst>
          </p:cNvPr>
          <p:cNvSpPr>
            <a:spLocks noGrp="1"/>
          </p:cNvSpPr>
          <p:nvPr>
            <p:ph type="title"/>
          </p:nvPr>
        </p:nvSpPr>
        <p:spPr/>
        <p:txBody>
          <a:bodyPr/>
          <a:lstStyle/>
          <a:p>
            <a:r>
              <a:rPr lang="en-US" altLang="en-US" dirty="0">
                <a:solidFill>
                  <a:schemeClr val="tx2"/>
                </a:solidFill>
              </a:rPr>
              <a:t>Financing of Higher Education </a:t>
            </a:r>
            <a:endParaRPr lang="en-US" altLang="en-US" dirty="0"/>
          </a:p>
        </p:txBody>
      </p:sp>
      <p:sp>
        <p:nvSpPr>
          <p:cNvPr id="36867" name="Content Placeholder 2">
            <a:extLst>
              <a:ext uri="{FF2B5EF4-FFF2-40B4-BE49-F238E27FC236}">
                <a16:creationId xmlns:a16="http://schemas.microsoft.com/office/drawing/2014/main" xmlns="" id="{1E167158-30A6-41BD-939D-1BE9A340AD79}"/>
              </a:ext>
            </a:extLst>
          </p:cNvPr>
          <p:cNvSpPr>
            <a:spLocks noGrp="1"/>
          </p:cNvSpPr>
          <p:nvPr>
            <p:ph idx="1"/>
          </p:nvPr>
        </p:nvSpPr>
        <p:spPr>
          <a:xfrm>
            <a:off x="1981200" y="1295401"/>
            <a:ext cx="8523288" cy="4525963"/>
          </a:xfrm>
        </p:spPr>
        <p:txBody>
          <a:bodyPr/>
          <a:lstStyle/>
          <a:p>
            <a:pPr marL="0" indent="0" algn="ctr">
              <a:buNone/>
            </a:pPr>
            <a:r>
              <a:rPr lang="en-US" altLang="en-US" sz="2000" dirty="0"/>
              <a:t>Supply-side subsidies used in LAC</a:t>
            </a:r>
          </a:p>
        </p:txBody>
      </p:sp>
      <p:graphicFrame>
        <p:nvGraphicFramePr>
          <p:cNvPr id="2" name="Table 1">
            <a:extLst>
              <a:ext uri="{FF2B5EF4-FFF2-40B4-BE49-F238E27FC236}">
                <a16:creationId xmlns:a16="http://schemas.microsoft.com/office/drawing/2014/main" xmlns="" id="{0794D41C-9822-45F4-99DB-98E4C0F0ED9D}"/>
              </a:ext>
            </a:extLst>
          </p:cNvPr>
          <p:cNvGraphicFramePr>
            <a:graphicFrameLocks noGrp="1"/>
          </p:cNvGraphicFramePr>
          <p:nvPr>
            <p:extLst>
              <p:ext uri="{D42A27DB-BD31-4B8C-83A1-F6EECF244321}">
                <p14:modId xmlns:p14="http://schemas.microsoft.com/office/powerpoint/2010/main" val="1615919183"/>
              </p:ext>
            </p:extLst>
          </p:nvPr>
        </p:nvGraphicFramePr>
        <p:xfrm>
          <a:off x="2356701" y="1692275"/>
          <a:ext cx="7744564" cy="4220679"/>
        </p:xfrm>
        <a:graphic>
          <a:graphicData uri="http://schemas.openxmlformats.org/drawingml/2006/table">
            <a:tbl>
              <a:tblPr>
                <a:tableStyleId>{5202B0CA-FC54-4496-8BCA-5EF66A818D29}</a:tableStyleId>
              </a:tblPr>
              <a:tblGrid>
                <a:gridCol w="1277206">
                  <a:extLst>
                    <a:ext uri="{9D8B030D-6E8A-4147-A177-3AD203B41FA5}">
                      <a16:colId xmlns:a16="http://schemas.microsoft.com/office/drawing/2014/main" xmlns="" val="20000"/>
                    </a:ext>
                  </a:extLst>
                </a:gridCol>
                <a:gridCol w="1472244">
                  <a:extLst>
                    <a:ext uri="{9D8B030D-6E8A-4147-A177-3AD203B41FA5}">
                      <a16:colId xmlns:a16="http://schemas.microsoft.com/office/drawing/2014/main" xmlns="" val="20001"/>
                    </a:ext>
                  </a:extLst>
                </a:gridCol>
                <a:gridCol w="1472244">
                  <a:extLst>
                    <a:ext uri="{9D8B030D-6E8A-4147-A177-3AD203B41FA5}">
                      <a16:colId xmlns:a16="http://schemas.microsoft.com/office/drawing/2014/main" xmlns="" val="20002"/>
                    </a:ext>
                  </a:extLst>
                </a:gridCol>
                <a:gridCol w="1174290">
                  <a:extLst>
                    <a:ext uri="{9D8B030D-6E8A-4147-A177-3AD203B41FA5}">
                      <a16:colId xmlns:a16="http://schemas.microsoft.com/office/drawing/2014/main" xmlns="" val="20003"/>
                    </a:ext>
                  </a:extLst>
                </a:gridCol>
                <a:gridCol w="1174290">
                  <a:extLst>
                    <a:ext uri="{9D8B030D-6E8A-4147-A177-3AD203B41FA5}">
                      <a16:colId xmlns:a16="http://schemas.microsoft.com/office/drawing/2014/main" xmlns="" val="20004"/>
                    </a:ext>
                  </a:extLst>
                </a:gridCol>
                <a:gridCol w="1174290">
                  <a:extLst>
                    <a:ext uri="{9D8B030D-6E8A-4147-A177-3AD203B41FA5}">
                      <a16:colId xmlns:a16="http://schemas.microsoft.com/office/drawing/2014/main" xmlns="" val="20005"/>
                    </a:ext>
                  </a:extLst>
                </a:gridCol>
              </a:tblGrid>
              <a:tr h="1124634">
                <a:tc>
                  <a:txBody>
                    <a:bodyPr/>
                    <a:lstStyle/>
                    <a:p>
                      <a:pPr algn="ctr" fontAlgn="ctr"/>
                      <a:r>
                        <a:rPr lang="en-US" sz="1400" u="none" strike="noStrike" dirty="0">
                          <a:effectLst/>
                        </a:rPr>
                        <a:t>Country</a:t>
                      </a:r>
                      <a:endParaRPr lang="en-US" sz="1400" b="1" i="0" u="none" strike="noStrike" dirty="0">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dirty="0">
                          <a:effectLst/>
                        </a:rPr>
                        <a:t>Direct funding of public institutions with government resources</a:t>
                      </a:r>
                      <a:endParaRPr lang="en-US" sz="1400" b="1" i="0" u="none" strike="noStrike" dirty="0">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dirty="0">
                          <a:effectLst/>
                        </a:rPr>
                        <a:t>Direct funding of private institutions with government resources</a:t>
                      </a:r>
                      <a:endParaRPr lang="en-US" sz="1400" b="1" i="0" u="none" strike="noStrike" dirty="0">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dirty="0">
                          <a:effectLst/>
                        </a:rPr>
                        <a:t>Competitive funds</a:t>
                      </a:r>
                      <a:endParaRPr lang="en-US" sz="1400" b="1" i="0" u="none" strike="noStrike" dirty="0">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dirty="0">
                          <a:effectLst/>
                        </a:rPr>
                        <a:t>Performance contracts</a:t>
                      </a:r>
                      <a:endParaRPr lang="en-US" sz="1400" b="1" i="0" u="none" strike="noStrike" dirty="0">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dirty="0">
                          <a:effectLst/>
                        </a:rPr>
                        <a:t>Voucher-type payments</a:t>
                      </a:r>
                      <a:endParaRPr lang="en-US" sz="1400" b="1" i="0" u="none" strike="noStrike" dirty="0">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44005">
                <a:tc>
                  <a:txBody>
                    <a:bodyPr/>
                    <a:lstStyle/>
                    <a:p>
                      <a:pPr algn="l" fontAlgn="ctr"/>
                      <a:r>
                        <a:rPr lang="en-US" sz="1400" u="none" strike="noStrike" dirty="0">
                          <a:effectLst/>
                        </a:rPr>
                        <a:t>Argentina</a:t>
                      </a:r>
                      <a:endParaRPr lang="en-US" sz="1400" b="0" i="0" u="none" strike="noStrike" dirty="0">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Yes</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44005">
                <a:tc>
                  <a:txBody>
                    <a:bodyPr/>
                    <a:lstStyle/>
                    <a:p>
                      <a:pPr algn="l" fontAlgn="ctr"/>
                      <a:r>
                        <a:rPr lang="en-US" sz="1400" u="none" strike="noStrike">
                          <a:effectLst/>
                        </a:rPr>
                        <a:t>Brazil</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Yes</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dirty="0">
                          <a:effectLst/>
                        </a:rPr>
                        <a:t>No</a:t>
                      </a:r>
                      <a:endParaRPr lang="en-US" sz="1400" b="0" i="0" u="none" strike="noStrike" dirty="0">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44005">
                <a:tc>
                  <a:txBody>
                    <a:bodyPr/>
                    <a:lstStyle/>
                    <a:p>
                      <a:pPr algn="l" fontAlgn="ctr"/>
                      <a:r>
                        <a:rPr lang="en-US" sz="1400" u="none" strike="noStrike">
                          <a:effectLst/>
                        </a:rPr>
                        <a:t>Chile</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Yes</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Yes</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dirty="0">
                          <a:effectLst/>
                        </a:rPr>
                        <a:t>Yes</a:t>
                      </a:r>
                      <a:endParaRPr lang="en-US" sz="1400" b="0" i="0" u="none" strike="noStrike" dirty="0">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1400" u="none" strike="noStrike" dirty="0">
                          <a:effectLst/>
                        </a:rPr>
                        <a:t>Yes</a:t>
                      </a:r>
                      <a:endParaRPr lang="en-US" sz="1400" b="0" i="0" u="none" strike="noStrike" dirty="0">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1400" u="none" strike="noStrike" dirty="0">
                          <a:effectLst/>
                        </a:rPr>
                        <a:t>Yes</a:t>
                      </a:r>
                      <a:endParaRPr lang="en-US" sz="1400" b="0" i="0" u="none" strike="noStrike" dirty="0">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xmlns="" val="10003"/>
                  </a:ext>
                </a:extLst>
              </a:tr>
              <a:tr h="344005">
                <a:tc>
                  <a:txBody>
                    <a:bodyPr/>
                    <a:lstStyle/>
                    <a:p>
                      <a:pPr algn="l" fontAlgn="ctr"/>
                      <a:r>
                        <a:rPr lang="en-US" sz="1400" u="none" strike="noStrike">
                          <a:effectLst/>
                        </a:rPr>
                        <a:t>Colombia</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Yes</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dirty="0">
                          <a:effectLst/>
                        </a:rPr>
                        <a:t>Yes</a:t>
                      </a:r>
                      <a:endParaRPr lang="en-US" sz="1400" b="0" i="0" u="none" strike="noStrike" dirty="0">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344005">
                <a:tc>
                  <a:txBody>
                    <a:bodyPr/>
                    <a:lstStyle/>
                    <a:p>
                      <a:pPr algn="l" fontAlgn="ctr"/>
                      <a:r>
                        <a:rPr lang="en-US" sz="1400" u="none" strike="noStrike">
                          <a:effectLst/>
                        </a:rPr>
                        <a:t>Costa Rica</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Yes</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dirty="0">
                          <a:effectLst/>
                        </a:rPr>
                        <a:t>Yes</a:t>
                      </a:r>
                      <a:endParaRPr lang="en-US" sz="1400" b="0" i="0" u="none" strike="noStrike" dirty="0">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44005">
                <a:tc>
                  <a:txBody>
                    <a:bodyPr/>
                    <a:lstStyle/>
                    <a:p>
                      <a:pPr algn="l" fontAlgn="ctr"/>
                      <a:r>
                        <a:rPr lang="en-US" sz="1400" u="none" strike="noStrike">
                          <a:effectLst/>
                        </a:rPr>
                        <a:t>Honduras</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Yes</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44005">
                <a:tc>
                  <a:txBody>
                    <a:bodyPr/>
                    <a:lstStyle/>
                    <a:p>
                      <a:pPr algn="l" fontAlgn="ctr"/>
                      <a:r>
                        <a:rPr lang="en-US" sz="1400" u="none" strike="noStrike">
                          <a:effectLst/>
                        </a:rPr>
                        <a:t>México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Yes</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344005">
                <a:tc>
                  <a:txBody>
                    <a:bodyPr/>
                    <a:lstStyle/>
                    <a:p>
                      <a:pPr algn="l" fontAlgn="ctr"/>
                      <a:r>
                        <a:rPr lang="en-US" sz="1400" u="none" strike="noStrike" dirty="0">
                          <a:effectLst/>
                        </a:rPr>
                        <a:t>Perú</a:t>
                      </a:r>
                      <a:endParaRPr lang="en-US" sz="1400" b="0" i="0" u="none" strike="noStrike" dirty="0">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Yes</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dirty="0">
                          <a:effectLst/>
                        </a:rPr>
                        <a:t>No</a:t>
                      </a:r>
                      <a:endParaRPr lang="en-US" sz="1400" b="0" i="0" u="none" strike="noStrike" dirty="0">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a:effectLst/>
                        </a:rPr>
                        <a:t>No</a:t>
                      </a:r>
                      <a:endParaRPr lang="en-US" sz="1400" b="0" i="0" u="none" strike="noStrike">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400" u="none" strike="noStrike" dirty="0">
                          <a:effectLst/>
                        </a:rPr>
                        <a:t>No</a:t>
                      </a:r>
                      <a:endParaRPr lang="en-US" sz="1400" b="0" i="0" u="none" strike="noStrike" dirty="0">
                        <a:solidFill>
                          <a:srgbClr val="000000"/>
                        </a:solidFill>
                        <a:effectLst/>
                        <a:latin typeface="Arial"/>
                      </a:endParaRP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344005">
                <a:tc>
                  <a:txBody>
                    <a:bodyPr/>
                    <a:lstStyle/>
                    <a:p>
                      <a:pPr algn="l" fontAlgn="ctr"/>
                      <a:r>
                        <a:rPr lang="en-US" sz="1200" b="0" i="0" u="none" strike="noStrike" dirty="0">
                          <a:solidFill>
                            <a:srgbClr val="000000"/>
                          </a:solidFill>
                          <a:effectLst/>
                          <a:latin typeface="Arial"/>
                        </a:rPr>
                        <a:t>Caribbean (UWI)</a:t>
                      </a: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a:rPr>
                        <a:t>Yes</a:t>
                      </a: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a:rPr>
                        <a:t>?</a:t>
                      </a: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a:rPr>
                        <a:t>No</a:t>
                      </a: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a:rPr>
                        <a:t>No </a:t>
                      </a: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a:rPr>
                        <a:t>No</a:t>
                      </a:r>
                    </a:p>
                  </a:txBody>
                  <a:tcPr marL="9524" marR="9524" marT="95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314388530"/>
                  </a:ext>
                </a:extLst>
              </a:tr>
            </a:tbl>
          </a:graphicData>
        </a:graphic>
      </p:graphicFrame>
      <p:sp>
        <p:nvSpPr>
          <p:cNvPr id="3" name="Rectangle 2">
            <a:extLst>
              <a:ext uri="{FF2B5EF4-FFF2-40B4-BE49-F238E27FC236}">
                <a16:creationId xmlns:a16="http://schemas.microsoft.com/office/drawing/2014/main" xmlns="" id="{016BF121-27C6-4224-995F-A51238F7BD65}"/>
              </a:ext>
            </a:extLst>
          </p:cNvPr>
          <p:cNvSpPr/>
          <p:nvPr/>
        </p:nvSpPr>
        <p:spPr>
          <a:xfrm>
            <a:off x="2356701" y="6096001"/>
            <a:ext cx="5109328" cy="27283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rPr>
              <a:t>Source: IDB own elaboration (see authors at end of presentation)</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xmlns="" id="{5DD952AF-BC75-4EC2-99DE-8E9E7631581C}"/>
              </a:ext>
            </a:extLst>
          </p:cNvPr>
          <p:cNvSpPr>
            <a:spLocks noGrp="1"/>
          </p:cNvSpPr>
          <p:nvPr>
            <p:ph type="title"/>
          </p:nvPr>
        </p:nvSpPr>
        <p:spPr/>
        <p:txBody>
          <a:bodyPr/>
          <a:lstStyle/>
          <a:p>
            <a:r>
              <a:rPr lang="en-US" altLang="en-US" dirty="0">
                <a:solidFill>
                  <a:schemeClr val="tx2"/>
                </a:solidFill>
              </a:rPr>
              <a:t>Financing of Higher Education </a:t>
            </a:r>
            <a:endParaRPr lang="en-US" altLang="en-US" dirty="0"/>
          </a:p>
        </p:txBody>
      </p:sp>
      <p:sp>
        <p:nvSpPr>
          <p:cNvPr id="3" name="Content Placeholder 2">
            <a:extLst>
              <a:ext uri="{FF2B5EF4-FFF2-40B4-BE49-F238E27FC236}">
                <a16:creationId xmlns:a16="http://schemas.microsoft.com/office/drawing/2014/main" xmlns="" id="{2A926E23-C461-47A9-8D95-20E28F40E4F6}"/>
              </a:ext>
            </a:extLst>
          </p:cNvPr>
          <p:cNvSpPr>
            <a:spLocks noGrp="1"/>
          </p:cNvSpPr>
          <p:nvPr>
            <p:ph idx="1"/>
          </p:nvPr>
        </p:nvSpPr>
        <p:spPr>
          <a:xfrm>
            <a:off x="1981200" y="1600201"/>
            <a:ext cx="8229600" cy="4760913"/>
          </a:xfrm>
        </p:spPr>
        <p:txBody>
          <a:bodyPr/>
          <a:lstStyle/>
          <a:p>
            <a:pPr marL="114300" lvl="1" indent="0">
              <a:buNone/>
              <a:defRPr/>
            </a:pPr>
            <a:r>
              <a:rPr lang="en-US" altLang="en-US" b="1" u="sng" dirty="0"/>
              <a:t>Demand side subsidies</a:t>
            </a:r>
            <a:r>
              <a:rPr lang="en-US" altLang="en-US" dirty="0"/>
              <a:t>:</a:t>
            </a:r>
          </a:p>
          <a:p>
            <a:pPr marL="114300" lvl="1" indent="0">
              <a:buNone/>
              <a:defRPr/>
            </a:pPr>
            <a:endParaRPr lang="en-US" altLang="en-US" sz="2000" dirty="0"/>
          </a:p>
          <a:p>
            <a:pPr marL="114300" lvl="1" indent="0">
              <a:buNone/>
              <a:defRPr/>
            </a:pPr>
            <a:r>
              <a:rPr lang="en-US" altLang="en-US" sz="2000" dirty="0"/>
              <a:t>	Two main types:</a:t>
            </a:r>
          </a:p>
          <a:p>
            <a:pPr marL="857250" lvl="2" indent="-342900">
              <a:defRPr/>
            </a:pPr>
            <a:r>
              <a:rPr lang="en-US" altLang="en-US" sz="2000" b="1" dirty="0"/>
              <a:t>Grants </a:t>
            </a:r>
            <a:r>
              <a:rPr lang="en-US" altLang="en-US" sz="2000" dirty="0"/>
              <a:t>(Merit-based or needs-based)</a:t>
            </a:r>
          </a:p>
          <a:p>
            <a:pPr marL="857250" lvl="2" indent="-342900">
              <a:defRPr/>
            </a:pPr>
            <a:r>
              <a:rPr lang="en-US" altLang="en-US" sz="2000" b="1" dirty="0"/>
              <a:t>Loans </a:t>
            </a:r>
            <a:r>
              <a:rPr lang="en-US" altLang="en-US" sz="2000" dirty="0"/>
              <a:t>(Traditional or government-guaranteed bank loans (GGBLS) vs. income contingent (ICL))</a:t>
            </a:r>
          </a:p>
          <a:p>
            <a:pPr marL="857250" lvl="2" indent="-342900">
              <a:defRPr/>
            </a:pPr>
            <a:endParaRPr lang="en-US" altLang="en-US" sz="2000" b="1" dirty="0"/>
          </a:p>
          <a:p>
            <a:pPr marL="857250" lvl="2" indent="-342900">
              <a:defRPr/>
            </a:pPr>
            <a:endParaRPr lang="en-US" altLang="en-US" sz="2000" b="1" dirty="0"/>
          </a:p>
          <a:p>
            <a:pPr marL="857250" lvl="2" indent="-342900">
              <a:defRPr/>
            </a:pPr>
            <a:r>
              <a:rPr lang="en-US" altLang="en-US" sz="2000" dirty="0"/>
              <a:t>Available evidence (international) shows that loans/credits have a positive impact on enrolment and reduced probability of dropping out</a:t>
            </a:r>
            <a:endParaRPr lang="en-US" sz="2000" dirty="0"/>
          </a:p>
          <a:p>
            <a:pPr marL="1314450" lvl="3" indent="-342900" algn="just">
              <a:defRPr/>
            </a:pPr>
            <a:endParaRPr lang="en-US"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xmlns="" id="{7786B775-6B73-4953-AC6C-1EDCC16810EB}"/>
              </a:ext>
            </a:extLst>
          </p:cNvPr>
          <p:cNvSpPr>
            <a:spLocks noGrp="1"/>
          </p:cNvSpPr>
          <p:nvPr>
            <p:ph type="title"/>
          </p:nvPr>
        </p:nvSpPr>
        <p:spPr>
          <a:xfrm>
            <a:off x="609600" y="274638"/>
            <a:ext cx="10972800" cy="738189"/>
          </a:xfrm>
        </p:spPr>
        <p:txBody>
          <a:bodyPr/>
          <a:lstStyle/>
          <a:p>
            <a:r>
              <a:rPr lang="en-US" altLang="en-US" dirty="0">
                <a:solidFill>
                  <a:schemeClr val="tx2"/>
                </a:solidFill>
              </a:rPr>
              <a:t>Financing of Higher Education </a:t>
            </a:r>
            <a:endParaRPr lang="en-US" altLang="en-US" dirty="0"/>
          </a:p>
        </p:txBody>
      </p:sp>
      <p:sp>
        <p:nvSpPr>
          <p:cNvPr id="40963" name="Content Placeholder 2">
            <a:extLst>
              <a:ext uri="{FF2B5EF4-FFF2-40B4-BE49-F238E27FC236}">
                <a16:creationId xmlns:a16="http://schemas.microsoft.com/office/drawing/2014/main" xmlns="" id="{05A52FBC-59FD-40E8-8B13-2D99A536F601}"/>
              </a:ext>
            </a:extLst>
          </p:cNvPr>
          <p:cNvSpPr txBox="1">
            <a:spLocks/>
          </p:cNvSpPr>
          <p:nvPr/>
        </p:nvSpPr>
        <p:spPr bwMode="auto">
          <a:xfrm>
            <a:off x="1808359" y="1012827"/>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11430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lvl="1" algn="ctr" defTabSz="457200" eaLnBrk="0" fontAlgn="base" hangingPunct="0">
              <a:spcAft>
                <a:spcPct val="0"/>
              </a:spcAft>
              <a:buNone/>
            </a:pPr>
            <a:r>
              <a:rPr lang="en-US" altLang="en-US" sz="2400" dirty="0">
                <a:solidFill>
                  <a:prstClr val="black"/>
                </a:solidFill>
              </a:rPr>
              <a:t>Demand subsidies used in LAC: Loans</a:t>
            </a:r>
          </a:p>
        </p:txBody>
      </p:sp>
      <p:graphicFrame>
        <p:nvGraphicFramePr>
          <p:cNvPr id="2" name="Table 1">
            <a:extLst>
              <a:ext uri="{FF2B5EF4-FFF2-40B4-BE49-F238E27FC236}">
                <a16:creationId xmlns:a16="http://schemas.microsoft.com/office/drawing/2014/main" xmlns="" id="{E54452DA-8815-42D6-9F7C-38A313D84218}"/>
              </a:ext>
            </a:extLst>
          </p:cNvPr>
          <p:cNvGraphicFramePr>
            <a:graphicFrameLocks noGrp="1"/>
          </p:cNvGraphicFramePr>
          <p:nvPr>
            <p:extLst>
              <p:ext uri="{D42A27DB-BD31-4B8C-83A1-F6EECF244321}">
                <p14:modId xmlns:p14="http://schemas.microsoft.com/office/powerpoint/2010/main" val="3649960806"/>
              </p:ext>
            </p:extLst>
          </p:nvPr>
        </p:nvGraphicFramePr>
        <p:xfrm>
          <a:off x="1587303" y="1538959"/>
          <a:ext cx="8796338" cy="4367100"/>
        </p:xfrm>
        <a:graphic>
          <a:graphicData uri="http://schemas.openxmlformats.org/drawingml/2006/table">
            <a:tbl>
              <a:tblPr>
                <a:tableStyleId>{5202B0CA-FC54-4496-8BCA-5EF66A818D29}</a:tableStyleId>
              </a:tblPr>
              <a:tblGrid>
                <a:gridCol w="724541">
                  <a:extLst>
                    <a:ext uri="{9D8B030D-6E8A-4147-A177-3AD203B41FA5}">
                      <a16:colId xmlns:a16="http://schemas.microsoft.com/office/drawing/2014/main" xmlns="" val="20000"/>
                    </a:ext>
                  </a:extLst>
                </a:gridCol>
                <a:gridCol w="1280314">
                  <a:extLst>
                    <a:ext uri="{9D8B030D-6E8A-4147-A177-3AD203B41FA5}">
                      <a16:colId xmlns:a16="http://schemas.microsoft.com/office/drawing/2014/main" xmlns="" val="20001"/>
                    </a:ext>
                  </a:extLst>
                </a:gridCol>
                <a:gridCol w="756549">
                  <a:extLst>
                    <a:ext uri="{9D8B030D-6E8A-4147-A177-3AD203B41FA5}">
                      <a16:colId xmlns:a16="http://schemas.microsoft.com/office/drawing/2014/main" xmlns="" val="20002"/>
                    </a:ext>
                  </a:extLst>
                </a:gridCol>
                <a:gridCol w="899130">
                  <a:extLst>
                    <a:ext uri="{9D8B030D-6E8A-4147-A177-3AD203B41FA5}">
                      <a16:colId xmlns:a16="http://schemas.microsoft.com/office/drawing/2014/main" xmlns="" val="20003"/>
                    </a:ext>
                  </a:extLst>
                </a:gridCol>
                <a:gridCol w="709992">
                  <a:extLst>
                    <a:ext uri="{9D8B030D-6E8A-4147-A177-3AD203B41FA5}">
                      <a16:colId xmlns:a16="http://schemas.microsoft.com/office/drawing/2014/main" xmlns="" val="20004"/>
                    </a:ext>
                  </a:extLst>
                </a:gridCol>
                <a:gridCol w="896219">
                  <a:extLst>
                    <a:ext uri="{9D8B030D-6E8A-4147-A177-3AD203B41FA5}">
                      <a16:colId xmlns:a16="http://schemas.microsoft.com/office/drawing/2014/main" xmlns="" val="20005"/>
                    </a:ext>
                  </a:extLst>
                </a:gridCol>
                <a:gridCol w="826384">
                  <a:extLst>
                    <a:ext uri="{9D8B030D-6E8A-4147-A177-3AD203B41FA5}">
                      <a16:colId xmlns:a16="http://schemas.microsoft.com/office/drawing/2014/main" xmlns="" val="20006"/>
                    </a:ext>
                  </a:extLst>
                </a:gridCol>
                <a:gridCol w="480118">
                  <a:extLst>
                    <a:ext uri="{9D8B030D-6E8A-4147-A177-3AD203B41FA5}">
                      <a16:colId xmlns:a16="http://schemas.microsoft.com/office/drawing/2014/main" xmlns="" val="20007"/>
                    </a:ext>
                  </a:extLst>
                </a:gridCol>
                <a:gridCol w="756549">
                  <a:extLst>
                    <a:ext uri="{9D8B030D-6E8A-4147-A177-3AD203B41FA5}">
                      <a16:colId xmlns:a16="http://schemas.microsoft.com/office/drawing/2014/main" xmlns="" val="20008"/>
                    </a:ext>
                  </a:extLst>
                </a:gridCol>
                <a:gridCol w="721631">
                  <a:extLst>
                    <a:ext uri="{9D8B030D-6E8A-4147-A177-3AD203B41FA5}">
                      <a16:colId xmlns:a16="http://schemas.microsoft.com/office/drawing/2014/main" xmlns="" val="20009"/>
                    </a:ext>
                  </a:extLst>
                </a:gridCol>
                <a:gridCol w="744911">
                  <a:extLst>
                    <a:ext uri="{9D8B030D-6E8A-4147-A177-3AD203B41FA5}">
                      <a16:colId xmlns:a16="http://schemas.microsoft.com/office/drawing/2014/main" xmlns="" val="20010"/>
                    </a:ext>
                  </a:extLst>
                </a:gridCol>
              </a:tblGrid>
              <a:tr h="930864">
                <a:tc>
                  <a:txBody>
                    <a:bodyPr/>
                    <a:lstStyle/>
                    <a:p>
                      <a:pPr algn="ctr" fontAlgn="ctr"/>
                      <a:r>
                        <a:rPr lang="en-US" sz="1000" u="none" strike="noStrike" dirty="0">
                          <a:effectLst/>
                        </a:rPr>
                        <a:t>Country</a:t>
                      </a:r>
                      <a:endParaRPr lang="en-US" sz="1000" b="1" i="0" u="none" strike="noStrike" dirty="0">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Government offers educational loan programs</a:t>
                      </a:r>
                      <a:endParaRPr lang="en-US" sz="1000" b="1" i="0" u="none" strike="noStrike" dirty="0">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Loans</a:t>
                      </a:r>
                      <a:r>
                        <a:rPr lang="en-US" sz="1000" u="none" strike="noStrike" baseline="0" dirty="0">
                          <a:effectLst/>
                        </a:rPr>
                        <a:t> limited to sector</a:t>
                      </a:r>
                      <a:endParaRPr lang="en-US" sz="1000" b="1" i="0" u="none" strike="noStrike" dirty="0">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Targeting mechanism </a:t>
                      </a:r>
                      <a:endParaRPr lang="en-US" sz="1000" b="1" i="0" u="none" strike="noStrike" dirty="0">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 of tuition financed with loan</a:t>
                      </a:r>
                      <a:endParaRPr lang="en-US" sz="1000" b="1" i="0" u="none" strike="noStrike" dirty="0">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Annual interest rate</a:t>
                      </a:r>
                      <a:endParaRPr lang="en-US" sz="1000" b="1" i="0" u="none" strike="noStrike" dirty="0">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Maximum period for paying</a:t>
                      </a:r>
                      <a:endParaRPr lang="en-US" sz="1000" b="1"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Grace period</a:t>
                      </a:r>
                      <a:endParaRPr lang="en-US" sz="1000" b="1"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Loan forgiveness</a:t>
                      </a:r>
                      <a:endParaRPr lang="en-US" sz="1000" b="1"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Loan payments contingents to income</a:t>
                      </a:r>
                      <a:endParaRPr lang="en-US" sz="1000" b="1"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Mechanism to enforce the payment with guarantors / guarantees</a:t>
                      </a:r>
                      <a:endParaRPr lang="en-US" sz="1000" b="1"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20511">
                <a:tc>
                  <a:txBody>
                    <a:bodyPr/>
                    <a:lstStyle/>
                    <a:p>
                      <a:pPr algn="l" fontAlgn="ctr"/>
                      <a:r>
                        <a:rPr lang="en-US" sz="1000" u="none" strike="noStrike">
                          <a:effectLst/>
                        </a:rPr>
                        <a:t>Argentina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No</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NA</a:t>
                      </a:r>
                      <a:endParaRPr lang="en-US" sz="1000" b="0" i="0" u="none" strike="noStrike" dirty="0">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518474">
                <a:tc>
                  <a:txBody>
                    <a:bodyPr/>
                    <a:lstStyle/>
                    <a:p>
                      <a:pPr algn="l" fontAlgn="ctr"/>
                      <a:r>
                        <a:rPr lang="en-US" sz="1000" u="none" strike="noStrike">
                          <a:effectLst/>
                        </a:rPr>
                        <a:t>Brazil</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 Programa de Financiamento Estudiantil (FIES)</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Public &amp; Private</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Academic</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Maximum amount</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6.5%</a:t>
                      </a:r>
                      <a:endParaRPr lang="en-US" sz="1000" b="0" i="0" u="none" strike="noStrike" dirty="0">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Up to 3 times study time</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1.5 years</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No</a:t>
                      </a:r>
                      <a:endParaRPr lang="en-US" sz="1000" b="0" i="0" u="none" strike="noStrike" dirty="0">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No</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Yes</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603316">
                <a:tc>
                  <a:txBody>
                    <a:bodyPr/>
                    <a:lstStyle/>
                    <a:p>
                      <a:pPr algn="l" fontAlgn="ctr"/>
                      <a:r>
                        <a:rPr lang="en-US" sz="1000" u="none" strike="noStrike">
                          <a:effectLst/>
                        </a:rPr>
                        <a:t>Chile</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s-ES" sz="1000" u="none" strike="noStrike" dirty="0">
                          <a:effectLst/>
                        </a:rPr>
                        <a:t>- Créditos del Fondo Solidario</a:t>
                      </a:r>
                      <a:br>
                        <a:rPr lang="es-ES" sz="1000" u="none" strike="noStrike" dirty="0">
                          <a:effectLst/>
                        </a:rPr>
                      </a:br>
                      <a:r>
                        <a:rPr lang="es-ES" sz="1000" u="none" strike="noStrike" dirty="0">
                          <a:effectLst/>
                        </a:rPr>
                        <a:t>- Créditos con Garantía Estatal</a:t>
                      </a:r>
                      <a:endParaRPr lang="es-ES" sz="1000" b="0" i="0" u="none" strike="noStrike" dirty="0">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Public &amp; Private</a:t>
                      </a:r>
                      <a:endParaRPr lang="en-US" sz="1000" b="0" i="0" u="none" strike="noStrike" dirty="0">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Socioeconomic &amp; Academic</a:t>
                      </a:r>
                      <a:endParaRPr lang="en-US" sz="1000" b="0" i="0" u="none" strike="noStrike" dirty="0">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Maximum amount</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2.0%</a:t>
                      </a:r>
                      <a:endParaRPr lang="en-US" sz="1000" b="0" i="0" u="none" strike="noStrike" dirty="0">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20 years</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2 years</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No</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Yes</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Yes</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410232">
                <a:tc>
                  <a:txBody>
                    <a:bodyPr/>
                    <a:lstStyle/>
                    <a:p>
                      <a:pPr algn="l" fontAlgn="ctr"/>
                      <a:r>
                        <a:rPr lang="en-US" sz="1000" u="none" strike="noStrike">
                          <a:effectLst/>
                        </a:rPr>
                        <a:t>Colombia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 Créditos de ICETEX</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Public &amp; Private</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Socioeconomic &amp; Academic</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Total</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Between CPI &amp; CPI+11 points</a:t>
                      </a:r>
                      <a:endParaRPr lang="en-US" sz="1000" b="0" i="0" u="none" strike="noStrike" dirty="0">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Up to 2 times study time</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1 year</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Yes</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No</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Yes</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410232">
                <a:tc>
                  <a:txBody>
                    <a:bodyPr/>
                    <a:lstStyle/>
                    <a:p>
                      <a:pPr algn="l" fontAlgn="ctr"/>
                      <a:r>
                        <a:rPr lang="en-US" sz="1000" u="none" strike="noStrike">
                          <a:effectLst/>
                        </a:rPr>
                        <a:t>Costa Rica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dirty="0">
                          <a:effectLst/>
                        </a:rPr>
                        <a:t>- </a:t>
                      </a:r>
                      <a:r>
                        <a:rPr lang="en-US" sz="1000" u="none" strike="noStrike" dirty="0" err="1">
                          <a:effectLst/>
                        </a:rPr>
                        <a:t>Créditos</a:t>
                      </a:r>
                      <a:r>
                        <a:rPr lang="en-US" sz="1000" u="none" strike="noStrike" dirty="0">
                          <a:effectLst/>
                        </a:rPr>
                        <a:t> de CONAPE</a:t>
                      </a:r>
                      <a:endParaRPr lang="en-US" sz="1000" b="0" i="0" u="none" strike="noStrike" dirty="0">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Public &amp; Private</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No</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Maximum amount</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4.0%</a:t>
                      </a:r>
                      <a:endParaRPr lang="en-US" sz="1000" b="0" i="0" u="none" strike="noStrike" dirty="0">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Up to 2 times study time</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6 months</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No</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No</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Yes</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410232">
                <a:tc>
                  <a:txBody>
                    <a:bodyPr/>
                    <a:lstStyle/>
                    <a:p>
                      <a:pPr algn="l" fontAlgn="ctr"/>
                      <a:r>
                        <a:rPr lang="en-US" sz="1000" u="none" strike="noStrike">
                          <a:effectLst/>
                        </a:rPr>
                        <a:t>Honduras</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 Créditos de EDUCREDITO</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Public &amp; Private</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Socioeconomic &amp; Academic</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Maximum amount</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Between 14% &amp; 16%</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7 years</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6 months</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No</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No</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Yes</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39151">
                <a:tc>
                  <a:txBody>
                    <a:bodyPr/>
                    <a:lstStyle/>
                    <a:p>
                      <a:pPr algn="l" fontAlgn="ctr"/>
                      <a:r>
                        <a:rPr lang="en-US" sz="1000" u="none" strike="noStrike">
                          <a:effectLst/>
                        </a:rPr>
                        <a:t>México</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No</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NA</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410232">
                <a:tc>
                  <a:txBody>
                    <a:bodyPr/>
                    <a:lstStyle/>
                    <a:p>
                      <a:pPr algn="l" fontAlgn="ctr"/>
                      <a:r>
                        <a:rPr lang="en-US" sz="1000" u="none" strike="noStrike">
                          <a:effectLst/>
                        </a:rPr>
                        <a:t>Perú</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 Créditos de PRONABEC</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Public &amp; Private</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No</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Maximum amount</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4.2%</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2 years</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No</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No</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No</a:t>
                      </a:r>
                      <a:endParaRPr lang="en-US" sz="1000" b="0" i="0" u="none" strike="noStrike">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Yes</a:t>
                      </a:r>
                      <a:endParaRPr lang="en-US" sz="1000" b="0" i="0" u="none" strike="noStrike" dirty="0">
                        <a:solidFill>
                          <a:srgbClr val="000000"/>
                        </a:solidFill>
                        <a:effectLst/>
                        <a:latin typeface="Arial"/>
                      </a:endParaRPr>
                    </a:p>
                  </a:txBody>
                  <a:tcPr marL="7574" marR="7574" marT="757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sp>
        <p:nvSpPr>
          <p:cNvPr id="41086" name="Rectangle 4">
            <a:extLst>
              <a:ext uri="{FF2B5EF4-FFF2-40B4-BE49-F238E27FC236}">
                <a16:creationId xmlns:a16="http://schemas.microsoft.com/office/drawing/2014/main" xmlns="" id="{4D7B1871-50FF-435B-BC92-352C85367F12}"/>
              </a:ext>
            </a:extLst>
          </p:cNvPr>
          <p:cNvSpPr>
            <a:spLocks noChangeArrowheads="1"/>
          </p:cNvSpPr>
          <p:nvPr/>
        </p:nvSpPr>
        <p:spPr bwMode="auto">
          <a:xfrm>
            <a:off x="1587303" y="5972457"/>
            <a:ext cx="64976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457200" fontAlgn="base">
              <a:spcBef>
                <a:spcPct val="0"/>
              </a:spcBef>
              <a:spcAft>
                <a:spcPct val="0"/>
              </a:spcAft>
              <a:buNone/>
            </a:pPr>
            <a:r>
              <a:rPr lang="en-US" altLang="en-US" sz="1400" dirty="0">
                <a:solidFill>
                  <a:prstClr val="black"/>
                </a:solidFill>
              </a:rPr>
              <a:t>Source: Authors’ elaboration</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xmlns="" id="{218C4E0D-CEAD-4F9E-9127-B4CFD6EBD136}"/>
              </a:ext>
            </a:extLst>
          </p:cNvPr>
          <p:cNvSpPr>
            <a:spLocks noGrp="1"/>
          </p:cNvSpPr>
          <p:nvPr>
            <p:ph type="title"/>
          </p:nvPr>
        </p:nvSpPr>
        <p:spPr>
          <a:xfrm>
            <a:off x="609600" y="274638"/>
            <a:ext cx="10972800" cy="1143000"/>
          </a:xfrm>
        </p:spPr>
        <p:txBody>
          <a:bodyPr/>
          <a:lstStyle/>
          <a:p>
            <a:r>
              <a:rPr lang="en-US" altLang="en-US" dirty="0">
                <a:solidFill>
                  <a:schemeClr val="tx2"/>
                </a:solidFill>
              </a:rPr>
              <a:t>Provision of information </a:t>
            </a:r>
            <a:br>
              <a:rPr lang="en-US" altLang="en-US" dirty="0">
                <a:solidFill>
                  <a:schemeClr val="tx2"/>
                </a:solidFill>
              </a:rPr>
            </a:br>
            <a:r>
              <a:rPr lang="en-US" altLang="en-US" dirty="0">
                <a:solidFill>
                  <a:schemeClr val="tx2"/>
                </a:solidFill>
              </a:rPr>
              <a:t>to prospective students</a:t>
            </a:r>
          </a:p>
        </p:txBody>
      </p:sp>
      <p:sp>
        <p:nvSpPr>
          <p:cNvPr id="3" name="Content Placeholder 2">
            <a:extLst>
              <a:ext uri="{FF2B5EF4-FFF2-40B4-BE49-F238E27FC236}">
                <a16:creationId xmlns:a16="http://schemas.microsoft.com/office/drawing/2014/main" xmlns="" id="{0EBF508D-70A4-4CFE-BEA6-0830EB606D31}"/>
              </a:ext>
            </a:extLst>
          </p:cNvPr>
          <p:cNvSpPr>
            <a:spLocks noGrp="1"/>
          </p:cNvSpPr>
          <p:nvPr>
            <p:ph idx="1"/>
          </p:nvPr>
        </p:nvSpPr>
        <p:spPr/>
        <p:txBody>
          <a:bodyPr/>
          <a:lstStyle/>
          <a:p>
            <a:pPr>
              <a:defRPr/>
            </a:pPr>
            <a:r>
              <a:rPr lang="en-US" sz="2400" dirty="0"/>
              <a:t>Information about program quality is crucial for students to make informed decisions</a:t>
            </a:r>
          </a:p>
          <a:p>
            <a:pPr>
              <a:defRPr/>
            </a:pPr>
            <a:r>
              <a:rPr lang="en-US" sz="2400" dirty="0"/>
              <a:t>Evidence shows that information barriers tend to be more important for low-income students (who have less access to counselors or informed parents)</a:t>
            </a:r>
          </a:p>
          <a:p>
            <a:pPr>
              <a:defRPr/>
            </a:pPr>
            <a:r>
              <a:rPr lang="en-US" sz="2400" dirty="0"/>
              <a:t>Information can be provided: </a:t>
            </a:r>
          </a:p>
          <a:p>
            <a:pPr marL="971550" lvl="1" indent="-514350" algn="just">
              <a:buFont typeface="+mj-lt"/>
              <a:buAutoNum type="romanLcPeriod"/>
              <a:defRPr/>
            </a:pPr>
            <a:r>
              <a:rPr lang="en-US" sz="2000" b="1" dirty="0"/>
              <a:t>Directly</a:t>
            </a:r>
            <a:r>
              <a:rPr lang="en-US" sz="2000" dirty="0"/>
              <a:t> to </a:t>
            </a:r>
            <a:r>
              <a:rPr lang="en-US" altLang="en-US" sz="2000" dirty="0"/>
              <a:t>help prospective students make good choices about where (and in which program) to enroll and concern </a:t>
            </a:r>
            <a:r>
              <a:rPr lang="en-US" sz="2000" dirty="0"/>
              <a:t>the quality of teaching/learning and costs</a:t>
            </a:r>
          </a:p>
          <a:p>
            <a:pPr marL="971550" lvl="1" indent="-514350" algn="just">
              <a:buFont typeface="+mj-lt"/>
              <a:buAutoNum type="romanLcPeriod"/>
              <a:defRPr/>
            </a:pPr>
            <a:r>
              <a:rPr lang="en-US" sz="2000" b="1" dirty="0"/>
              <a:t>Indirectly</a:t>
            </a:r>
            <a:r>
              <a:rPr lang="en-US" sz="2000" dirty="0"/>
              <a:t> through licensing or accreditation, which also </a:t>
            </a:r>
            <a:r>
              <a:rPr lang="en-US" altLang="en-US" sz="2000" dirty="0"/>
              <a:t>provide an incentive for institutions (accountability)</a:t>
            </a:r>
          </a:p>
          <a:p>
            <a:pPr lvl="1">
              <a:defRPr/>
            </a:pPr>
            <a:endParaRPr lang="en-US" sz="2400" dirty="0"/>
          </a:p>
          <a:p>
            <a:pPr lvl="1">
              <a:defRPr/>
            </a:pPr>
            <a:endParaRPr 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xmlns="" id="{91D96DD5-65A6-4866-9492-E5DF561B4AF8}"/>
              </a:ext>
            </a:extLst>
          </p:cNvPr>
          <p:cNvSpPr>
            <a:spLocks noGrp="1"/>
          </p:cNvSpPr>
          <p:nvPr>
            <p:ph type="title"/>
          </p:nvPr>
        </p:nvSpPr>
        <p:spPr/>
        <p:txBody>
          <a:bodyPr/>
          <a:lstStyle/>
          <a:p>
            <a:r>
              <a:rPr lang="en-US" altLang="en-US" sz="2800" dirty="0">
                <a:solidFill>
                  <a:schemeClr val="tx2"/>
                </a:solidFill>
              </a:rPr>
              <a:t/>
            </a:r>
            <a:br>
              <a:rPr lang="en-US" altLang="en-US" sz="2800" dirty="0">
                <a:solidFill>
                  <a:schemeClr val="tx2"/>
                </a:solidFill>
              </a:rPr>
            </a:br>
            <a:r>
              <a:rPr lang="en-US" altLang="en-US" sz="3200" dirty="0">
                <a:solidFill>
                  <a:schemeClr val="tx2"/>
                </a:solidFill>
              </a:rPr>
              <a:t>What information do students need to make decisions? </a:t>
            </a:r>
          </a:p>
        </p:txBody>
      </p:sp>
      <p:sp>
        <p:nvSpPr>
          <p:cNvPr id="4" name="Content Placeholder 3">
            <a:extLst>
              <a:ext uri="{FF2B5EF4-FFF2-40B4-BE49-F238E27FC236}">
                <a16:creationId xmlns:a16="http://schemas.microsoft.com/office/drawing/2014/main" xmlns="" id="{14048D93-BF37-45B9-8457-1587B1C1496F}"/>
              </a:ext>
            </a:extLst>
          </p:cNvPr>
          <p:cNvSpPr>
            <a:spLocks noGrp="1"/>
          </p:cNvSpPr>
          <p:nvPr>
            <p:ph idx="1"/>
          </p:nvPr>
        </p:nvSpPr>
        <p:spPr>
          <a:xfrm>
            <a:off x="1913640" y="1600201"/>
            <a:ext cx="9668759" cy="4525963"/>
          </a:xfrm>
        </p:spPr>
        <p:txBody>
          <a:bodyPr/>
          <a:lstStyle/>
          <a:p>
            <a:pPr marL="0" lvl="1" indent="0" algn="just">
              <a:buNone/>
              <a:defRPr/>
            </a:pPr>
            <a:r>
              <a:rPr lang="en-US" altLang="en-US" sz="3200" u="sng" dirty="0">
                <a:solidFill>
                  <a:schemeClr val="tx2"/>
                </a:solidFill>
              </a:rPr>
              <a:t>Direct Information</a:t>
            </a:r>
            <a:endParaRPr lang="en-US" altLang="en-US" sz="3200" u="sng" dirty="0"/>
          </a:p>
          <a:p>
            <a:pPr marL="0" lvl="1" indent="0" algn="just">
              <a:buNone/>
              <a:defRPr/>
            </a:pPr>
            <a:r>
              <a:rPr lang="en-US" altLang="en-US" dirty="0"/>
              <a:t>Public Policy should focus on providing information on:</a:t>
            </a:r>
          </a:p>
          <a:p>
            <a:pPr marL="742950" lvl="2" indent="-342900" algn="just">
              <a:defRPr/>
            </a:pPr>
            <a:r>
              <a:rPr lang="en-US" altLang="en-US" sz="2800" dirty="0"/>
              <a:t>Rate of return of a particular study program</a:t>
            </a:r>
          </a:p>
          <a:p>
            <a:pPr marL="742950" lvl="2" indent="-342900" algn="just">
              <a:defRPr/>
            </a:pPr>
            <a:r>
              <a:rPr lang="en-US" altLang="en-US" sz="2800" dirty="0"/>
              <a:t>Funding options/ mechanisms </a:t>
            </a:r>
          </a:p>
          <a:p>
            <a:pPr marL="742950" lvl="2" indent="-342900" algn="just">
              <a:defRPr/>
            </a:pPr>
            <a:r>
              <a:rPr lang="en-US" altLang="en-US" sz="2800" dirty="0"/>
              <a:t>Graduation rate and career options in a chosen field</a:t>
            </a:r>
          </a:p>
          <a:p>
            <a:pPr marL="742950" lvl="2" indent="-342900" algn="just">
              <a:defRPr/>
            </a:pPr>
            <a:r>
              <a:rPr lang="en-US" altLang="en-US" sz="2800" dirty="0"/>
              <a:t>Labor market needs </a:t>
            </a:r>
          </a:p>
          <a:p>
            <a:pPr marL="0" lvl="1" indent="0" algn="just">
              <a:buNone/>
              <a:defRPr/>
            </a:pPr>
            <a:endParaRPr lang="en-US" sz="1800" dirty="0"/>
          </a:p>
          <a:p>
            <a:pPr marL="342900" lvl="1" indent="-342900" algn="just">
              <a:buFont typeface="Arial" panose="020B0604020202020204" pitchFamily="34" charset="0"/>
              <a:buChar char="•"/>
              <a:defRPr/>
            </a:pPr>
            <a:endParaRPr lang="en-US"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3">
            <a:extLst>
              <a:ext uri="{FF2B5EF4-FFF2-40B4-BE49-F238E27FC236}">
                <a16:creationId xmlns:a16="http://schemas.microsoft.com/office/drawing/2014/main" xmlns="" id="{5AABEC0C-FAED-45E6-8A81-5F35CD2D881E}"/>
              </a:ext>
            </a:extLst>
          </p:cNvPr>
          <p:cNvSpPr>
            <a:spLocks noGrp="1"/>
          </p:cNvSpPr>
          <p:nvPr>
            <p:ph type="title"/>
          </p:nvPr>
        </p:nvSpPr>
        <p:spPr/>
        <p:txBody>
          <a:bodyPr/>
          <a:lstStyle/>
          <a:p>
            <a:r>
              <a:rPr lang="en-US" altLang="en-US" sz="3200" dirty="0">
                <a:solidFill>
                  <a:schemeClr val="tx2"/>
                </a:solidFill>
              </a:rPr>
              <a:t>What information do students need to make decisions? </a:t>
            </a:r>
            <a:endParaRPr lang="en-US" altLang="en-US" dirty="0"/>
          </a:p>
        </p:txBody>
      </p:sp>
      <p:sp>
        <p:nvSpPr>
          <p:cNvPr id="48131" name="Content Placeholder 4">
            <a:extLst>
              <a:ext uri="{FF2B5EF4-FFF2-40B4-BE49-F238E27FC236}">
                <a16:creationId xmlns:a16="http://schemas.microsoft.com/office/drawing/2014/main" xmlns="" id="{4E54A5B7-D886-446E-998B-15B2FAB166E7}"/>
              </a:ext>
            </a:extLst>
          </p:cNvPr>
          <p:cNvSpPr>
            <a:spLocks noGrp="1"/>
          </p:cNvSpPr>
          <p:nvPr>
            <p:ph idx="1"/>
          </p:nvPr>
        </p:nvSpPr>
        <p:spPr>
          <a:xfrm>
            <a:off x="609600" y="1319753"/>
            <a:ext cx="10972800" cy="4806411"/>
          </a:xfrm>
        </p:spPr>
        <p:txBody>
          <a:bodyPr/>
          <a:lstStyle/>
          <a:p>
            <a:pPr marL="0" indent="0">
              <a:buNone/>
            </a:pPr>
            <a:r>
              <a:rPr lang="en-US" altLang="en-US" u="sng" dirty="0">
                <a:solidFill>
                  <a:schemeClr val="tx2"/>
                </a:solidFill>
              </a:rPr>
              <a:t>Indirect information</a:t>
            </a:r>
            <a:endParaRPr lang="en-US" altLang="en-US" u="sng" dirty="0"/>
          </a:p>
          <a:p>
            <a:r>
              <a:rPr lang="en-US" altLang="en-US" sz="2000" dirty="0"/>
              <a:t>Impact of Quality Assurance Systems (QAS) on prospective students and improvements in quality: scant rigorous evidence about their effect on enrollment decisions</a:t>
            </a:r>
          </a:p>
          <a:p>
            <a:pPr marL="0" indent="0">
              <a:buNone/>
            </a:pPr>
            <a:endParaRPr lang="en-US" altLang="en-US" sz="2000" dirty="0"/>
          </a:p>
          <a:p>
            <a:pPr algn="just"/>
            <a:r>
              <a:rPr lang="en-US" altLang="en-US" sz="2000" dirty="0"/>
              <a:t>QAS in LAC: </a:t>
            </a:r>
          </a:p>
          <a:p>
            <a:pPr lvl="1" algn="just"/>
            <a:r>
              <a:rPr lang="en-US" altLang="en-US" sz="2000" dirty="0"/>
              <a:t>Almost all countries have a QAS, and some are well established </a:t>
            </a:r>
          </a:p>
          <a:p>
            <a:pPr lvl="1" algn="just"/>
            <a:r>
              <a:rPr lang="en-US" altLang="en-US" sz="2000" dirty="0"/>
              <a:t>Incomplete (low coverage) and rarely related to any financial incentive (or penalty)</a:t>
            </a:r>
          </a:p>
          <a:p>
            <a:pPr lvl="1" algn="just"/>
            <a:r>
              <a:rPr lang="en-US" altLang="en-US" sz="2000" dirty="0"/>
              <a:t>Information not publicly available or easy to read (example: no accreditation at all provided)</a:t>
            </a:r>
          </a:p>
          <a:p>
            <a:pPr marL="457200" lvl="1" indent="0" algn="just">
              <a:buNone/>
            </a:pPr>
            <a:endParaRPr lang="en-US" altLang="en-US" sz="1800" dirty="0"/>
          </a:p>
          <a:p>
            <a:pPr algn="just"/>
            <a:r>
              <a:rPr lang="en-US" altLang="en-US" sz="2000" dirty="0"/>
              <a:t>Rankings literature: students’ decisions affected by rankings, how the information is disclosed matters (Luca and Smith, 2013)</a:t>
            </a:r>
          </a:p>
          <a:p>
            <a:pPr algn="just"/>
            <a:endParaRPr lang="en-US" alt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xmlns="" id="{75C59BBD-68D3-4834-B2C2-E9321A37A7B5}"/>
              </a:ext>
            </a:extLst>
          </p:cNvPr>
          <p:cNvSpPr>
            <a:spLocks noGrp="1"/>
          </p:cNvSpPr>
          <p:nvPr>
            <p:ph idx="1"/>
          </p:nvPr>
        </p:nvSpPr>
        <p:spPr>
          <a:xfrm>
            <a:off x="1981200" y="1651001"/>
            <a:ext cx="8229600" cy="4525963"/>
          </a:xfrm>
        </p:spPr>
        <p:txBody>
          <a:bodyPr/>
          <a:lstStyle/>
          <a:p>
            <a:pPr marL="0" indent="0">
              <a:buNone/>
              <a:defRPr/>
            </a:pPr>
            <a:endParaRPr lang="en-US" altLang="en-US" dirty="0">
              <a:solidFill>
                <a:schemeClr val="tx2"/>
              </a:solidFill>
            </a:endParaRPr>
          </a:p>
          <a:p>
            <a:pPr marL="457200" lvl="1" indent="0">
              <a:buNone/>
              <a:defRPr/>
            </a:pPr>
            <a:endParaRPr lang="en-US" sz="1400" dirty="0"/>
          </a:p>
          <a:p>
            <a:pPr lvl="1">
              <a:buFont typeface="Arial" charset="0"/>
              <a:buChar char="–"/>
              <a:defRPr/>
            </a:pPr>
            <a:endParaRPr lang="en-US" sz="1400" dirty="0"/>
          </a:p>
          <a:p>
            <a:pPr lvl="1">
              <a:buFont typeface="Arial" charset="0"/>
              <a:buChar char="–"/>
              <a:defRPr/>
            </a:pPr>
            <a:endParaRPr lang="en-US" sz="1400" dirty="0"/>
          </a:p>
          <a:p>
            <a:pPr lvl="1">
              <a:buFont typeface="Arial" charset="0"/>
              <a:buChar char="–"/>
              <a:defRPr/>
            </a:pPr>
            <a:endParaRPr lang="en-US" sz="1400" dirty="0"/>
          </a:p>
          <a:p>
            <a:pPr marL="457200">
              <a:buFontTx/>
              <a:buChar char="-"/>
              <a:defRPr/>
            </a:pPr>
            <a:endParaRPr lang="en-US" altLang="en-US" dirty="0"/>
          </a:p>
          <a:p>
            <a:pPr lvl="1">
              <a:buFont typeface="Arial" charset="0"/>
              <a:buChar char="–"/>
              <a:defRPr/>
            </a:pPr>
            <a:endParaRPr lang="en-US" altLang="en-US" sz="3600" dirty="0"/>
          </a:p>
        </p:txBody>
      </p:sp>
      <p:sp>
        <p:nvSpPr>
          <p:cNvPr id="50179" name="Title 1">
            <a:extLst>
              <a:ext uri="{FF2B5EF4-FFF2-40B4-BE49-F238E27FC236}">
                <a16:creationId xmlns:a16="http://schemas.microsoft.com/office/drawing/2014/main" xmlns="" id="{9EF747E0-2EAC-421D-BF5E-FE13B8C2A044}"/>
              </a:ext>
            </a:extLst>
          </p:cNvPr>
          <p:cNvSpPr>
            <a:spLocks noGrp="1"/>
          </p:cNvSpPr>
          <p:nvPr>
            <p:ph type="title"/>
          </p:nvPr>
        </p:nvSpPr>
        <p:spPr/>
        <p:txBody>
          <a:bodyPr/>
          <a:lstStyle/>
          <a:p>
            <a:r>
              <a:rPr lang="en-US" altLang="en-US">
                <a:solidFill>
                  <a:schemeClr val="tx2"/>
                </a:solidFill>
              </a:rPr>
              <a:t>Quality Assurance Systems in LAC</a:t>
            </a:r>
            <a:endParaRPr lang="en-US" altLang="en-US"/>
          </a:p>
        </p:txBody>
      </p:sp>
      <p:pic>
        <p:nvPicPr>
          <p:cNvPr id="50180" name="Picture 2">
            <a:extLst>
              <a:ext uri="{FF2B5EF4-FFF2-40B4-BE49-F238E27FC236}">
                <a16:creationId xmlns:a16="http://schemas.microsoft.com/office/drawing/2014/main" xmlns="" id="{FB43F118-DF3F-4B37-8848-E3811F25D9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8938" y="1208088"/>
            <a:ext cx="8755062" cy="4349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0181" name="TextBox 3">
            <a:extLst>
              <a:ext uri="{FF2B5EF4-FFF2-40B4-BE49-F238E27FC236}">
                <a16:creationId xmlns:a16="http://schemas.microsoft.com/office/drawing/2014/main" xmlns="" id="{2D90DC8C-B72C-45C6-AA85-64A0083DFD8D}"/>
              </a:ext>
            </a:extLst>
          </p:cNvPr>
          <p:cNvSpPr txBox="1">
            <a:spLocks noChangeArrowheads="1"/>
          </p:cNvSpPr>
          <p:nvPr/>
        </p:nvSpPr>
        <p:spPr bwMode="auto">
          <a:xfrm>
            <a:off x="1658938" y="5557837"/>
            <a:ext cx="3779837"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457200" fontAlgn="base">
              <a:spcBef>
                <a:spcPct val="0"/>
              </a:spcBef>
              <a:spcAft>
                <a:spcPct val="0"/>
              </a:spcAft>
              <a:buNone/>
            </a:pPr>
            <a:r>
              <a:rPr lang="en-US" altLang="en-US" sz="1100" dirty="0">
                <a:solidFill>
                  <a:prstClr val="black"/>
                </a:solidFill>
              </a:rPr>
              <a:t>1 Accreditation only for programs of public interest</a:t>
            </a:r>
          </a:p>
          <a:p>
            <a:pPr defTabSz="457200" fontAlgn="base">
              <a:spcBef>
                <a:spcPct val="0"/>
              </a:spcBef>
              <a:spcAft>
                <a:spcPct val="0"/>
              </a:spcAft>
              <a:buNone/>
            </a:pPr>
            <a:r>
              <a:rPr lang="en-US" altLang="en-US" sz="1100" dirty="0">
                <a:solidFill>
                  <a:prstClr val="black"/>
                </a:solidFill>
              </a:rPr>
              <a:t>2 Compulsory accreditation for teaching and medical programs</a:t>
            </a:r>
          </a:p>
          <a:p>
            <a:pPr defTabSz="457200" fontAlgn="base">
              <a:spcBef>
                <a:spcPct val="0"/>
              </a:spcBef>
              <a:spcAft>
                <a:spcPct val="0"/>
              </a:spcAft>
              <a:buNone/>
            </a:pPr>
            <a:r>
              <a:rPr lang="en-US" altLang="en-US" sz="1100" dirty="0">
                <a:solidFill>
                  <a:prstClr val="black"/>
                </a:solidFill>
              </a:rPr>
              <a:t>3 Scholarships and loans</a:t>
            </a:r>
          </a:p>
          <a:p>
            <a:pPr defTabSz="457200" fontAlgn="base">
              <a:spcBef>
                <a:spcPct val="0"/>
              </a:spcBef>
              <a:spcAft>
                <a:spcPct val="0"/>
              </a:spcAft>
              <a:buNone/>
            </a:pPr>
            <a:r>
              <a:rPr lang="en-US" altLang="en-US" sz="1100" dirty="0">
                <a:solidFill>
                  <a:prstClr val="black"/>
                </a:solidFill>
              </a:rPr>
              <a:t>5 Scholarships</a:t>
            </a:r>
          </a:p>
        </p:txBody>
      </p:sp>
      <p:sp>
        <p:nvSpPr>
          <p:cNvPr id="50182" name="Rectangle 5">
            <a:extLst>
              <a:ext uri="{FF2B5EF4-FFF2-40B4-BE49-F238E27FC236}">
                <a16:creationId xmlns:a16="http://schemas.microsoft.com/office/drawing/2014/main" xmlns="" id="{92A8F8D4-B185-4F1D-A564-4ECCD89CA995}"/>
              </a:ext>
            </a:extLst>
          </p:cNvPr>
          <p:cNvSpPr>
            <a:spLocks noChangeArrowheads="1"/>
          </p:cNvSpPr>
          <p:nvPr/>
        </p:nvSpPr>
        <p:spPr bwMode="auto">
          <a:xfrm>
            <a:off x="1580561" y="6410327"/>
            <a:ext cx="64976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457200" fontAlgn="base">
              <a:spcBef>
                <a:spcPct val="0"/>
              </a:spcBef>
              <a:spcAft>
                <a:spcPct val="0"/>
              </a:spcAft>
              <a:buNone/>
            </a:pPr>
            <a:r>
              <a:rPr lang="en-US" altLang="en-US" sz="1400" dirty="0">
                <a:solidFill>
                  <a:prstClr val="black"/>
                </a:solidFill>
              </a:rPr>
              <a:t>Source: Authors’ elaboration</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Freeform: Shape 9">
            <a:extLst>
              <a:ext uri="{FF2B5EF4-FFF2-40B4-BE49-F238E27FC236}">
                <a16:creationId xmlns:a16="http://schemas.microsoft.com/office/drawing/2014/main" xmlns="" id="{46C2E80F-49A6-4372-B103-219D417A5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FCBCCBED-95EE-4338-87B1-BF3C534D0926}"/>
              </a:ext>
            </a:extLst>
          </p:cNvPr>
          <p:cNvSpPr>
            <a:spLocks noGrp="1"/>
          </p:cNvSpPr>
          <p:nvPr>
            <p:ph type="title"/>
          </p:nvPr>
        </p:nvSpPr>
        <p:spPr>
          <a:xfrm>
            <a:off x="863029" y="1012004"/>
            <a:ext cx="3416158" cy="4795408"/>
          </a:xfrm>
        </p:spPr>
        <p:txBody>
          <a:bodyPr>
            <a:normAutofit/>
          </a:bodyPr>
          <a:lstStyle/>
          <a:p>
            <a:r>
              <a:rPr lang="en-US">
                <a:solidFill>
                  <a:srgbClr val="FFFFFF"/>
                </a:solidFill>
              </a:rPr>
              <a:t>Outline</a:t>
            </a:r>
          </a:p>
        </p:txBody>
      </p:sp>
      <p:graphicFrame>
        <p:nvGraphicFramePr>
          <p:cNvPr id="5" name="Content Placeholder 2">
            <a:extLst>
              <a:ext uri="{FF2B5EF4-FFF2-40B4-BE49-F238E27FC236}">
                <a16:creationId xmlns:a16="http://schemas.microsoft.com/office/drawing/2014/main" xmlns="" id="{796C2AE6-945A-43CD-9FAC-2047C1DF5B7A}"/>
              </a:ext>
            </a:extLst>
          </p:cNvPr>
          <p:cNvGraphicFramePr>
            <a:graphicFrameLocks noGrp="1"/>
          </p:cNvGraphicFramePr>
          <p:nvPr>
            <p:ph idx="1"/>
            <p:extLst>
              <p:ext uri="{D42A27DB-BD31-4B8C-83A1-F6EECF244321}">
                <p14:modId xmlns:p14="http://schemas.microsoft.com/office/powerpoint/2010/main" val="2207577228"/>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45008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7D49FB-36A9-44AA-A85F-6FD1528B7E2D}"/>
              </a:ext>
            </a:extLst>
          </p:cNvPr>
          <p:cNvSpPr>
            <a:spLocks noGrp="1"/>
          </p:cNvSpPr>
          <p:nvPr>
            <p:ph type="title"/>
          </p:nvPr>
        </p:nvSpPr>
        <p:spPr/>
        <p:txBody>
          <a:bodyPr/>
          <a:lstStyle/>
          <a:p>
            <a:r>
              <a:rPr lang="en-US" dirty="0"/>
              <a:t>Partnership with private sector (business)</a:t>
            </a:r>
          </a:p>
        </p:txBody>
      </p:sp>
      <p:sp>
        <p:nvSpPr>
          <p:cNvPr id="3" name="Content Placeholder 2">
            <a:extLst>
              <a:ext uri="{FF2B5EF4-FFF2-40B4-BE49-F238E27FC236}">
                <a16:creationId xmlns:a16="http://schemas.microsoft.com/office/drawing/2014/main" xmlns="" id="{42FFBCBA-F6D8-4147-973B-F13C41887E30}"/>
              </a:ext>
            </a:extLst>
          </p:cNvPr>
          <p:cNvSpPr>
            <a:spLocks noGrp="1"/>
          </p:cNvSpPr>
          <p:nvPr>
            <p:ph idx="1"/>
          </p:nvPr>
        </p:nvSpPr>
        <p:spPr/>
        <p:txBody>
          <a:bodyPr/>
          <a:lstStyle/>
          <a:p>
            <a:pPr marL="0" indent="0">
              <a:buNone/>
            </a:pPr>
            <a:r>
              <a:rPr lang="en-US" dirty="0"/>
              <a:t>Higher Education has three beneficiaries:</a:t>
            </a:r>
          </a:p>
          <a:p>
            <a:r>
              <a:rPr lang="en-US" dirty="0"/>
              <a:t>STUDENT: expects higher education to provide knowledge and tools to prepare for the future</a:t>
            </a:r>
          </a:p>
          <a:p>
            <a:r>
              <a:rPr lang="en-US" dirty="0"/>
              <a:t>EMPLOYER: expects higher education to educate students with the necessary competencies to be productive</a:t>
            </a:r>
          </a:p>
          <a:p>
            <a:r>
              <a:rPr lang="en-US" dirty="0"/>
              <a:t>COUNTRY: expects higher education to be a place of social encounter, generator of ideas and innovations, and integration and social mobility</a:t>
            </a:r>
          </a:p>
        </p:txBody>
      </p:sp>
    </p:spTree>
    <p:extLst>
      <p:ext uri="{BB962C8B-B14F-4D97-AF65-F5344CB8AC3E}">
        <p14:creationId xmlns:p14="http://schemas.microsoft.com/office/powerpoint/2010/main" val="42109149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xmlns="" id="{01C1CF54-0CE6-4509-98B7-CC5DAAE17FC6}"/>
              </a:ext>
            </a:extLst>
          </p:cNvPr>
          <p:cNvSpPr>
            <a:spLocks noGrp="1"/>
          </p:cNvSpPr>
          <p:nvPr>
            <p:ph type="title"/>
          </p:nvPr>
        </p:nvSpPr>
        <p:spPr>
          <a:xfrm>
            <a:off x="1817688" y="12700"/>
            <a:ext cx="8229600" cy="1143000"/>
          </a:xfrm>
        </p:spPr>
        <p:txBody>
          <a:bodyPr/>
          <a:lstStyle/>
          <a:p>
            <a:r>
              <a:rPr lang="en-US" altLang="en-US">
                <a:solidFill>
                  <a:schemeClr val="tx2"/>
                </a:solidFill>
              </a:rPr>
              <a:t>Conclusions</a:t>
            </a:r>
          </a:p>
        </p:txBody>
      </p:sp>
      <p:sp>
        <p:nvSpPr>
          <p:cNvPr id="23555" name="Content Placeholder 2">
            <a:extLst>
              <a:ext uri="{FF2B5EF4-FFF2-40B4-BE49-F238E27FC236}">
                <a16:creationId xmlns:a16="http://schemas.microsoft.com/office/drawing/2014/main" xmlns="" id="{5E2DB1E1-9F45-4638-B402-7C102217BA78}"/>
              </a:ext>
            </a:extLst>
          </p:cNvPr>
          <p:cNvSpPr>
            <a:spLocks noGrp="1"/>
          </p:cNvSpPr>
          <p:nvPr>
            <p:ph idx="1"/>
          </p:nvPr>
        </p:nvSpPr>
        <p:spPr>
          <a:xfrm>
            <a:off x="1817688" y="1149351"/>
            <a:ext cx="8229600" cy="4020855"/>
          </a:xfrm>
        </p:spPr>
        <p:txBody>
          <a:bodyPr/>
          <a:lstStyle/>
          <a:p>
            <a:pPr marL="0" indent="0">
              <a:buNone/>
              <a:defRPr/>
            </a:pPr>
            <a:r>
              <a:rPr lang="en-US" altLang="en-US" sz="2000" dirty="0"/>
              <a:t>Higher education is expanding, but more needs to be done, especially to give greater opportunities to low-income students. </a:t>
            </a:r>
          </a:p>
          <a:p>
            <a:pPr marL="0" indent="0">
              <a:buNone/>
              <a:defRPr/>
            </a:pPr>
            <a:endParaRPr lang="en-US" altLang="en-US" sz="2000" dirty="0"/>
          </a:p>
          <a:p>
            <a:pPr marL="0" indent="0">
              <a:buNone/>
              <a:defRPr/>
            </a:pPr>
            <a:r>
              <a:rPr lang="en-US" altLang="en-US" sz="2000" dirty="0"/>
              <a:t>To expand access to higher education while maintaining quality:</a:t>
            </a:r>
          </a:p>
          <a:p>
            <a:pPr>
              <a:buFont typeface="Wingdings" panose="05000000000000000000" pitchFamily="2" charset="2"/>
              <a:buChar char="Ø"/>
              <a:defRPr/>
            </a:pPr>
            <a:r>
              <a:rPr lang="en-US" altLang="en-US" sz="2000" dirty="0"/>
              <a:t>Grants and loans should be made available, especially for students from lower income families</a:t>
            </a:r>
          </a:p>
          <a:p>
            <a:pPr>
              <a:buFont typeface="Wingdings" panose="05000000000000000000" pitchFamily="2" charset="2"/>
              <a:buChar char="Ø"/>
              <a:defRPr/>
            </a:pPr>
            <a:r>
              <a:rPr lang="en-US" altLang="en-US" sz="2000" dirty="0"/>
              <a:t>More innovative financing mechanisms should be used</a:t>
            </a:r>
          </a:p>
          <a:p>
            <a:pPr>
              <a:buFont typeface="Wingdings" panose="05000000000000000000" pitchFamily="2" charset="2"/>
              <a:buChar char="Ø"/>
              <a:defRPr/>
            </a:pPr>
            <a:r>
              <a:rPr lang="en-US" altLang="en-US" sz="2000" dirty="0"/>
              <a:t>Prospective students should receive more information, more orientation/ guidance to make better choices about their area of study</a:t>
            </a:r>
          </a:p>
          <a:p>
            <a:pPr>
              <a:buFont typeface="Wingdings" panose="05000000000000000000" pitchFamily="2" charset="2"/>
              <a:buChar char="Ø"/>
              <a:defRPr/>
            </a:pPr>
            <a:r>
              <a:rPr lang="en-US" altLang="en-US" sz="2000" dirty="0"/>
              <a:t>Quality assurance through accreditation leads to better quality programs</a:t>
            </a:r>
          </a:p>
          <a:p>
            <a:pPr>
              <a:buFont typeface="Wingdings" panose="05000000000000000000" pitchFamily="2" charset="2"/>
              <a:buChar char="Ø"/>
              <a:defRPr/>
            </a:pPr>
            <a:r>
              <a:rPr lang="en-US" altLang="en-US" sz="2000" dirty="0"/>
              <a:t>More collaboration with the private/business sector ensures more relevant programs</a:t>
            </a:r>
          </a:p>
          <a:p>
            <a:pPr lvl="1">
              <a:buFont typeface="Arial" charset="0"/>
              <a:buChar char="–"/>
              <a:defRPr/>
            </a:pPr>
            <a:endParaRPr lang="en-US" alt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3">
            <a:extLst>
              <a:ext uri="{FF2B5EF4-FFF2-40B4-BE49-F238E27FC236}">
                <a16:creationId xmlns:a16="http://schemas.microsoft.com/office/drawing/2014/main" xmlns="" id="{4F74479E-C173-41FE-A2F7-D930F810356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1" name="TextBox 1">
            <a:extLst>
              <a:ext uri="{FF2B5EF4-FFF2-40B4-BE49-F238E27FC236}">
                <a16:creationId xmlns:a16="http://schemas.microsoft.com/office/drawing/2014/main" xmlns="" id="{485C7448-1E4E-4DDD-9800-D18C26D38704}"/>
              </a:ext>
            </a:extLst>
          </p:cNvPr>
          <p:cNvSpPr txBox="1">
            <a:spLocks noChangeArrowheads="1"/>
          </p:cNvSpPr>
          <p:nvPr/>
        </p:nvSpPr>
        <p:spPr bwMode="auto">
          <a:xfrm>
            <a:off x="1755775" y="2192339"/>
            <a:ext cx="8592032" cy="2369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457200" fontAlgn="base">
              <a:spcBef>
                <a:spcPct val="0"/>
              </a:spcBef>
              <a:spcAft>
                <a:spcPct val="0"/>
              </a:spcAft>
              <a:buNone/>
            </a:pPr>
            <a:endParaRPr lang="en-US" altLang="en-US" sz="2400" dirty="0">
              <a:solidFill>
                <a:prstClr val="white"/>
              </a:solidFill>
              <a:latin typeface="Arial Black" panose="020B0A04020102020204" pitchFamily="34" charset="0"/>
            </a:endParaRPr>
          </a:p>
          <a:p>
            <a:pPr defTabSz="457200" fontAlgn="base">
              <a:spcBef>
                <a:spcPct val="0"/>
              </a:spcBef>
              <a:spcAft>
                <a:spcPct val="0"/>
              </a:spcAft>
              <a:buNone/>
            </a:pPr>
            <a:r>
              <a:rPr lang="es-ES_tradnl" altLang="en-US" sz="2400" dirty="0">
                <a:solidFill>
                  <a:prstClr val="white"/>
                </a:solidFill>
                <a:latin typeface="Arial Black" panose="020B0A04020102020204" pitchFamily="34" charset="0"/>
              </a:rPr>
              <a:t>More </a:t>
            </a:r>
            <a:r>
              <a:rPr lang="es-ES_tradnl" altLang="en-US" sz="2400" dirty="0" err="1">
                <a:solidFill>
                  <a:prstClr val="white"/>
                </a:solidFill>
                <a:latin typeface="Arial Black" panose="020B0A04020102020204" pitchFamily="34" charset="0"/>
              </a:rPr>
              <a:t>information</a:t>
            </a:r>
            <a:r>
              <a:rPr lang="es-ES_tradnl" altLang="en-US" sz="2400" dirty="0">
                <a:solidFill>
                  <a:prstClr val="white"/>
                </a:solidFill>
                <a:latin typeface="Arial Black" panose="020B0A04020102020204" pitchFamily="34" charset="0"/>
              </a:rPr>
              <a:t>: </a:t>
            </a:r>
          </a:p>
          <a:p>
            <a:pPr defTabSz="457200" fontAlgn="base">
              <a:spcBef>
                <a:spcPct val="0"/>
              </a:spcBef>
              <a:spcAft>
                <a:spcPct val="0"/>
              </a:spcAft>
              <a:buNone/>
            </a:pPr>
            <a:endParaRPr lang="es-ES_tradnl" altLang="en-US" sz="2400" dirty="0">
              <a:solidFill>
                <a:prstClr val="white"/>
              </a:solidFill>
              <a:latin typeface="Arial Black" panose="020B0A04020102020204" pitchFamily="34" charset="0"/>
            </a:endParaRPr>
          </a:p>
          <a:p>
            <a:pPr defTabSz="457200" fontAlgn="base">
              <a:spcBef>
                <a:spcPct val="0"/>
              </a:spcBef>
              <a:spcAft>
                <a:spcPct val="0"/>
              </a:spcAft>
              <a:buNone/>
            </a:pPr>
            <a:r>
              <a:rPr lang="es-ES_tradnl" altLang="en-US" sz="2800" dirty="0">
                <a:solidFill>
                  <a:prstClr val="white"/>
                </a:solidFill>
                <a:latin typeface="Arial Black" panose="020B0A04020102020204" pitchFamily="34" charset="0"/>
              </a:rPr>
              <a:t>Learning </a:t>
            </a:r>
            <a:r>
              <a:rPr lang="es-ES_tradnl" altLang="en-US" sz="2800" dirty="0" err="1">
                <a:solidFill>
                  <a:prstClr val="white"/>
                </a:solidFill>
                <a:latin typeface="Arial Black" panose="020B0A04020102020204" pitchFamily="34" charset="0"/>
              </a:rPr>
              <a:t>Better</a:t>
            </a:r>
            <a:r>
              <a:rPr lang="es-ES_tradnl" altLang="en-US" sz="2800" dirty="0">
                <a:solidFill>
                  <a:prstClr val="white"/>
                </a:solidFill>
                <a:latin typeface="Arial Black" panose="020B0A04020102020204" pitchFamily="34" charset="0"/>
              </a:rPr>
              <a:t> </a:t>
            </a:r>
          </a:p>
          <a:p>
            <a:pPr defTabSz="457200" fontAlgn="base">
              <a:spcBef>
                <a:spcPct val="0"/>
              </a:spcBef>
              <a:spcAft>
                <a:spcPct val="0"/>
              </a:spcAft>
              <a:buNone/>
            </a:pPr>
            <a:r>
              <a:rPr lang="es-ES_tradnl" altLang="en-US" sz="2400" dirty="0" err="1">
                <a:solidFill>
                  <a:prstClr val="white"/>
                </a:solidFill>
                <a:latin typeface="Arial Black" panose="020B0A04020102020204" pitchFamily="34" charset="0"/>
              </a:rPr>
              <a:t>Chapter</a:t>
            </a:r>
            <a:r>
              <a:rPr lang="es-ES_tradnl" altLang="en-US" sz="2400" dirty="0">
                <a:solidFill>
                  <a:prstClr val="white"/>
                </a:solidFill>
                <a:latin typeface="Arial Black" panose="020B0A04020102020204" pitchFamily="34" charset="0"/>
              </a:rPr>
              <a:t> 9: “</a:t>
            </a:r>
            <a:r>
              <a:rPr lang="es-ES_tradnl" altLang="en-US" sz="2400" dirty="0" err="1">
                <a:solidFill>
                  <a:prstClr val="white"/>
                </a:solidFill>
                <a:latin typeface="Arial Black" panose="020B0A04020102020204" pitchFamily="34" charset="0"/>
              </a:rPr>
              <a:t>Making</a:t>
            </a:r>
            <a:r>
              <a:rPr lang="es-ES_tradnl" altLang="en-US" sz="2400" dirty="0">
                <a:solidFill>
                  <a:prstClr val="white"/>
                </a:solidFill>
                <a:latin typeface="Arial Black" panose="020B0A04020102020204" pitchFamily="34" charset="0"/>
              </a:rPr>
              <a:t> the </a:t>
            </a:r>
            <a:r>
              <a:rPr lang="es-ES_tradnl" altLang="en-US" sz="2400" dirty="0" err="1">
                <a:solidFill>
                  <a:prstClr val="white"/>
                </a:solidFill>
                <a:latin typeface="Arial Black" panose="020B0A04020102020204" pitchFamily="34" charset="0"/>
              </a:rPr>
              <a:t>most</a:t>
            </a:r>
            <a:r>
              <a:rPr lang="es-ES_tradnl" altLang="en-US" sz="2400" dirty="0">
                <a:solidFill>
                  <a:prstClr val="white"/>
                </a:solidFill>
                <a:latin typeface="Arial Black" panose="020B0A04020102020204" pitchFamily="34" charset="0"/>
              </a:rPr>
              <a:t> of </a:t>
            </a:r>
            <a:r>
              <a:rPr lang="es-ES_tradnl" altLang="en-US" sz="2400" dirty="0" err="1">
                <a:solidFill>
                  <a:prstClr val="white"/>
                </a:solidFill>
                <a:latin typeface="Arial Black" panose="020B0A04020102020204" pitchFamily="34" charset="0"/>
              </a:rPr>
              <a:t>Higher</a:t>
            </a:r>
            <a:r>
              <a:rPr lang="es-ES_tradnl" altLang="en-US" sz="2400" dirty="0">
                <a:solidFill>
                  <a:prstClr val="white"/>
                </a:solidFill>
                <a:latin typeface="Arial Black" panose="020B0A04020102020204" pitchFamily="34" charset="0"/>
              </a:rPr>
              <a:t> Education”</a:t>
            </a:r>
          </a:p>
          <a:p>
            <a:pPr defTabSz="457200" fontAlgn="base">
              <a:spcBef>
                <a:spcPct val="0"/>
              </a:spcBef>
              <a:spcAft>
                <a:spcPct val="0"/>
              </a:spcAft>
              <a:buNone/>
            </a:pPr>
            <a:r>
              <a:rPr lang="es-ES_tradnl" altLang="en-US" sz="2400" dirty="0">
                <a:solidFill>
                  <a:prstClr val="white"/>
                </a:solidFill>
                <a:latin typeface="Arial Black" panose="020B0A04020102020204" pitchFamily="34" charset="0"/>
              </a:rPr>
              <a:t>Arias, Elacqua and Gonzalez Velosa (2017)</a:t>
            </a:r>
          </a:p>
        </p:txBody>
      </p:sp>
      <p:sp>
        <p:nvSpPr>
          <p:cNvPr id="37892" name="TextBox 3">
            <a:extLst>
              <a:ext uri="{FF2B5EF4-FFF2-40B4-BE49-F238E27FC236}">
                <a16:creationId xmlns:a16="http://schemas.microsoft.com/office/drawing/2014/main" xmlns="" id="{D5DD1F8A-3F2B-4F78-9C68-D1775BCD02BD}"/>
              </a:ext>
            </a:extLst>
          </p:cNvPr>
          <p:cNvSpPr txBox="1">
            <a:spLocks noChangeArrowheads="1"/>
          </p:cNvSpPr>
          <p:nvPr/>
        </p:nvSpPr>
        <p:spPr bwMode="auto">
          <a:xfrm>
            <a:off x="1679576" y="5929313"/>
            <a:ext cx="48418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457200" eaLnBrk="0" fontAlgn="base" hangingPunct="0">
              <a:spcBef>
                <a:spcPct val="0"/>
              </a:spcBef>
              <a:spcAft>
                <a:spcPct val="0"/>
              </a:spcAft>
              <a:buNone/>
            </a:pPr>
            <a:r>
              <a:rPr lang="en-US" altLang="en-US" sz="1800">
                <a:solidFill>
                  <a:prstClr val="white"/>
                </a:solidFill>
              </a:rPr>
              <a:t>@BIDEducacion</a:t>
            </a:r>
          </a:p>
          <a:p>
            <a:pPr defTabSz="457200" eaLnBrk="0" fontAlgn="base" hangingPunct="0">
              <a:spcBef>
                <a:spcPct val="0"/>
              </a:spcBef>
              <a:spcAft>
                <a:spcPct val="0"/>
              </a:spcAft>
              <a:buNone/>
            </a:pPr>
            <a:r>
              <a:rPr lang="en-US" altLang="en-US" sz="1800">
                <a:solidFill>
                  <a:prstClr val="white"/>
                </a:solidFill>
              </a:rPr>
              <a:t>blogs.iadb.org/educacion </a:t>
            </a:r>
          </a:p>
          <a:p>
            <a:pPr defTabSz="457200" eaLnBrk="0" fontAlgn="base" hangingPunct="0">
              <a:spcBef>
                <a:spcPct val="0"/>
              </a:spcBef>
              <a:spcAft>
                <a:spcPct val="0"/>
              </a:spcAft>
              <a:buNone/>
            </a:pPr>
            <a:endParaRPr lang="en-US" altLang="en-US" sz="1800">
              <a:solidFill>
                <a:prstClr val="white"/>
              </a:solidFill>
            </a:endParaRPr>
          </a:p>
          <a:p>
            <a:pPr defTabSz="457200" eaLnBrk="0" fontAlgn="base" hangingPunct="0">
              <a:spcBef>
                <a:spcPct val="0"/>
              </a:spcBef>
              <a:spcAft>
                <a:spcPct val="0"/>
              </a:spcAft>
              <a:buNone/>
            </a:pPr>
            <a:endParaRPr lang="en-US" altLang="en-US" sz="1800">
              <a:solidFill>
                <a:prstClr val="blac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49DF6C-1EC0-49F2-B115-418A691FDE82}"/>
              </a:ext>
            </a:extLst>
          </p:cNvPr>
          <p:cNvSpPr>
            <a:spLocks noGrp="1"/>
          </p:cNvSpPr>
          <p:nvPr>
            <p:ph type="title"/>
          </p:nvPr>
        </p:nvSpPr>
        <p:spPr/>
        <p:txBody>
          <a:bodyPr/>
          <a:lstStyle/>
          <a:p>
            <a:r>
              <a:rPr lang="en-US" dirty="0"/>
              <a:t>Global Perspective </a:t>
            </a:r>
          </a:p>
        </p:txBody>
      </p:sp>
      <p:pic>
        <p:nvPicPr>
          <p:cNvPr id="4" name="Content Placeholder 3">
            <a:extLst>
              <a:ext uri="{FF2B5EF4-FFF2-40B4-BE49-F238E27FC236}">
                <a16:creationId xmlns:a16="http://schemas.microsoft.com/office/drawing/2014/main" xmlns="" id="{04A08A50-8726-409D-BA21-99594ED88434}"/>
              </a:ext>
            </a:extLst>
          </p:cNvPr>
          <p:cNvPicPr>
            <a:picLocks noGrp="1" noChangeAspect="1"/>
          </p:cNvPicPr>
          <p:nvPr>
            <p:ph idx="1"/>
          </p:nvPr>
        </p:nvPicPr>
        <p:blipFill>
          <a:blip r:embed="rId3"/>
          <a:stretch>
            <a:fillRect/>
          </a:stretch>
        </p:blipFill>
        <p:spPr>
          <a:xfrm>
            <a:off x="1432875" y="1065229"/>
            <a:ext cx="9049732" cy="4720509"/>
          </a:xfrm>
          <a:prstGeom prst="rect">
            <a:avLst/>
          </a:prstGeom>
        </p:spPr>
      </p:pic>
      <p:sp>
        <p:nvSpPr>
          <p:cNvPr id="5" name="Rectangle 4">
            <a:extLst>
              <a:ext uri="{FF2B5EF4-FFF2-40B4-BE49-F238E27FC236}">
                <a16:creationId xmlns:a16="http://schemas.microsoft.com/office/drawing/2014/main" xmlns="" id="{126EF793-987A-43BB-9A5F-A85C5EFE3910}"/>
              </a:ext>
            </a:extLst>
          </p:cNvPr>
          <p:cNvSpPr/>
          <p:nvPr/>
        </p:nvSpPr>
        <p:spPr>
          <a:xfrm>
            <a:off x="1621408" y="5623163"/>
            <a:ext cx="3893271" cy="16257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sz="1200" dirty="0">
                <a:solidFill>
                  <a:schemeClr val="tx1"/>
                </a:solidFill>
              </a:rPr>
              <a:t>Source: Higher Education at a Crossroads, p. 49. World Bank</a:t>
            </a:r>
          </a:p>
        </p:txBody>
      </p:sp>
    </p:spTree>
    <p:extLst>
      <p:ext uri="{BB962C8B-B14F-4D97-AF65-F5344CB8AC3E}">
        <p14:creationId xmlns:p14="http://schemas.microsoft.com/office/powerpoint/2010/main" val="685448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a:extLst>
              <a:ext uri="{FF2B5EF4-FFF2-40B4-BE49-F238E27FC236}">
                <a16:creationId xmlns:a16="http://schemas.microsoft.com/office/drawing/2014/main" xmlns="" id="{8111F9ED-C624-497D-8C19-C6C833E3FC0E}"/>
              </a:ext>
            </a:extLst>
          </p:cNvPr>
          <p:cNvSpPr>
            <a:spLocks noGrp="1"/>
          </p:cNvSpPr>
          <p:nvPr>
            <p:ph idx="1"/>
          </p:nvPr>
        </p:nvSpPr>
        <p:spPr>
          <a:xfrm>
            <a:off x="1909763" y="1131216"/>
            <a:ext cx="8229600" cy="4702848"/>
          </a:xfrm>
        </p:spPr>
        <p:txBody>
          <a:bodyPr/>
          <a:lstStyle/>
          <a:p>
            <a:pPr marL="457200" lvl="1" indent="0">
              <a:buNone/>
            </a:pPr>
            <a:endParaRPr lang="en-US" altLang="en-US" sz="2000" dirty="0"/>
          </a:p>
          <a:p>
            <a:pPr marL="457200" lvl="1" indent="0">
              <a:buNone/>
            </a:pPr>
            <a:endParaRPr lang="en-US" altLang="en-US" sz="2000" dirty="0"/>
          </a:p>
          <a:p>
            <a:pPr marL="457200" lvl="1" indent="0" algn="ctr">
              <a:buNone/>
            </a:pPr>
            <a:r>
              <a:rPr lang="en-US" altLang="en-US" sz="2000" dirty="0"/>
              <a:t>Gross Enrolment rates in post-secondary Education (%)</a:t>
            </a:r>
          </a:p>
          <a:p>
            <a:pPr marL="457200" lvl="1" indent="0">
              <a:buNone/>
            </a:pPr>
            <a:endParaRPr lang="en-US" altLang="en-US" sz="2000" dirty="0"/>
          </a:p>
          <a:p>
            <a:endParaRPr lang="en-US" altLang="en-US" sz="2000" dirty="0"/>
          </a:p>
          <a:p>
            <a:endParaRPr lang="en-US" altLang="en-US" sz="2000" dirty="0"/>
          </a:p>
          <a:p>
            <a:endParaRPr lang="en-US" altLang="en-US" sz="2000" dirty="0"/>
          </a:p>
        </p:txBody>
      </p:sp>
      <p:sp>
        <p:nvSpPr>
          <p:cNvPr id="6147" name="Rectangle 4">
            <a:extLst>
              <a:ext uri="{FF2B5EF4-FFF2-40B4-BE49-F238E27FC236}">
                <a16:creationId xmlns:a16="http://schemas.microsoft.com/office/drawing/2014/main" xmlns="" id="{545963D3-987D-4204-BD4B-6A0B668B4180}"/>
              </a:ext>
            </a:extLst>
          </p:cNvPr>
          <p:cNvSpPr>
            <a:spLocks noChangeArrowheads="1"/>
          </p:cNvSpPr>
          <p:nvPr/>
        </p:nvSpPr>
        <p:spPr bwMode="auto">
          <a:xfrm>
            <a:off x="1630837" y="618899"/>
            <a:ext cx="9266548" cy="1267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defTabSz="457200" eaLnBrk="0" fontAlgn="base" hangingPunct="0">
              <a:spcBef>
                <a:spcPct val="0"/>
              </a:spcBef>
              <a:spcAft>
                <a:spcPct val="0"/>
              </a:spcAft>
              <a:buNone/>
            </a:pPr>
            <a:r>
              <a:rPr lang="en-US" altLang="en-US" dirty="0">
                <a:solidFill>
                  <a:srgbClr val="1F497D"/>
                </a:solidFill>
              </a:rPr>
              <a:t>Expansion of Higher Education enrolments continues, due to private and public efforts</a:t>
            </a:r>
          </a:p>
          <a:p>
            <a:pPr algn="ctr" defTabSz="457200" eaLnBrk="0" fontAlgn="base" hangingPunct="0">
              <a:spcBef>
                <a:spcPct val="0"/>
              </a:spcBef>
              <a:spcAft>
                <a:spcPct val="0"/>
              </a:spcAft>
              <a:buNone/>
            </a:pPr>
            <a:endParaRPr lang="en-US" altLang="en-US" dirty="0">
              <a:solidFill>
                <a:srgbClr val="1F497D"/>
              </a:solidFill>
            </a:endParaRPr>
          </a:p>
        </p:txBody>
      </p:sp>
      <p:graphicFrame>
        <p:nvGraphicFramePr>
          <p:cNvPr id="10" name="Chart 9">
            <a:extLst>
              <a:ext uri="{FF2B5EF4-FFF2-40B4-BE49-F238E27FC236}">
                <a16:creationId xmlns:a16="http://schemas.microsoft.com/office/drawing/2014/main" xmlns="" id="{00000000-0008-0000-0600-000003000000}"/>
              </a:ext>
            </a:extLst>
          </p:cNvPr>
          <p:cNvGraphicFramePr>
            <a:graphicFrameLocks/>
          </p:cNvGraphicFramePr>
          <p:nvPr>
            <p:extLst>
              <p:ext uri="{D42A27DB-BD31-4B8C-83A1-F6EECF244321}">
                <p14:modId xmlns:p14="http://schemas.microsoft.com/office/powerpoint/2010/main" val="1242501361"/>
              </p:ext>
            </p:extLst>
          </p:nvPr>
        </p:nvGraphicFramePr>
        <p:xfrm>
          <a:off x="1310326" y="2290712"/>
          <a:ext cx="8971911" cy="3543351"/>
        </p:xfrm>
        <a:graphic>
          <a:graphicData uri="http://schemas.openxmlformats.org/drawingml/2006/chart">
            <c:chart xmlns:c="http://schemas.openxmlformats.org/drawingml/2006/chart" xmlns:r="http://schemas.openxmlformats.org/officeDocument/2006/relationships" r:id="rId3"/>
          </a:graphicData>
        </a:graphic>
      </p:graphicFrame>
      <p:sp>
        <p:nvSpPr>
          <p:cNvPr id="6149" name="TextBox 4">
            <a:extLst>
              <a:ext uri="{FF2B5EF4-FFF2-40B4-BE49-F238E27FC236}">
                <a16:creationId xmlns:a16="http://schemas.microsoft.com/office/drawing/2014/main" xmlns="" id="{CB8A437D-F803-4722-8337-52610590B6A9}"/>
              </a:ext>
            </a:extLst>
          </p:cNvPr>
          <p:cNvSpPr txBox="1">
            <a:spLocks noChangeArrowheads="1"/>
          </p:cNvSpPr>
          <p:nvPr/>
        </p:nvSpPr>
        <p:spPr bwMode="auto">
          <a:xfrm>
            <a:off x="1562099" y="6238789"/>
            <a:ext cx="78006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457200" fontAlgn="base">
              <a:spcBef>
                <a:spcPct val="0"/>
              </a:spcBef>
              <a:spcAft>
                <a:spcPct val="0"/>
              </a:spcAft>
              <a:buNone/>
            </a:pPr>
            <a:r>
              <a:rPr lang="en-US" altLang="en-US" sz="1200" dirty="0">
                <a:solidFill>
                  <a:prstClr val="black"/>
                </a:solidFill>
              </a:rPr>
              <a:t>Source:  IDB Calculations based on Household Surveys. </a:t>
            </a:r>
          </a:p>
          <a:p>
            <a:pPr defTabSz="457200" fontAlgn="base">
              <a:spcBef>
                <a:spcPct val="0"/>
              </a:spcBef>
              <a:spcAft>
                <a:spcPct val="0"/>
              </a:spcAft>
              <a:buNone/>
            </a:pPr>
            <a:r>
              <a:rPr lang="en-US" altLang="en-US" sz="1200" dirty="0">
                <a:solidFill>
                  <a:prstClr val="black"/>
                </a:solidFill>
              </a:rPr>
              <a:t>Note:  The Reference year for Mexico is 2004, for </a:t>
            </a:r>
            <a:r>
              <a:rPr lang="en-US" altLang="en-US" sz="1200" dirty="0" err="1">
                <a:solidFill>
                  <a:prstClr val="black"/>
                </a:solidFill>
              </a:rPr>
              <a:t>Brasil</a:t>
            </a:r>
            <a:r>
              <a:rPr lang="en-US" altLang="en-US" sz="1200" dirty="0">
                <a:solidFill>
                  <a:prstClr val="black"/>
                </a:solidFill>
              </a:rPr>
              <a:t> 2001, and for Peru 1998. For Chile, the comparison year is 2013</a:t>
            </a:r>
            <a:r>
              <a:rPr lang="es-ES" altLang="en-US" sz="1200" dirty="0">
                <a:solidFill>
                  <a:prstClr val="black"/>
                </a:solidFill>
              </a:rPr>
              <a:t>. </a:t>
            </a:r>
            <a:endParaRPr lang="es-AR" altLang="en-US" sz="1200" dirty="0">
              <a:solidFill>
                <a:prstClr val="black"/>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ACBE1851-2230-47A9-B000-CE9046EA61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2E126AE-4081-4B0A-95E6-8DCE526BDFA8}"/>
              </a:ext>
            </a:extLst>
          </p:cNvPr>
          <p:cNvSpPr>
            <a:spLocks noGrp="1"/>
          </p:cNvSpPr>
          <p:nvPr>
            <p:ph type="title"/>
          </p:nvPr>
        </p:nvSpPr>
        <p:spPr>
          <a:xfrm>
            <a:off x="634276" y="803705"/>
            <a:ext cx="4208656" cy="3034857"/>
          </a:xfrm>
        </p:spPr>
        <p:txBody>
          <a:bodyPr vert="horz" lIns="91440" tIns="45720" rIns="91440" bIns="45720" rtlCol="0" anchor="b">
            <a:noAutofit/>
          </a:bodyPr>
          <a:lstStyle/>
          <a:p>
            <a:pPr algn="l" defTabSz="914400" eaLnBrk="1" hangingPunct="1">
              <a:lnSpc>
                <a:spcPct val="90000"/>
              </a:lnSpc>
            </a:pPr>
            <a:r>
              <a:rPr lang="en-US" sz="3200" kern="1200" dirty="0">
                <a:solidFill>
                  <a:srgbClr val="FFFFFF"/>
                </a:solidFill>
                <a:latin typeface="+mj-lt"/>
                <a:ea typeface="+mj-ea"/>
                <a:cs typeface="+mj-cs"/>
              </a:rPr>
              <a:t>Caribbean: </a:t>
            </a:r>
            <a:br>
              <a:rPr lang="en-US" sz="3200" kern="1200" dirty="0">
                <a:solidFill>
                  <a:srgbClr val="FFFFFF"/>
                </a:solidFill>
                <a:latin typeface="+mj-lt"/>
                <a:ea typeface="+mj-ea"/>
                <a:cs typeface="+mj-cs"/>
              </a:rPr>
            </a:br>
            <a:r>
              <a:rPr lang="en-US" sz="3200" kern="1200" dirty="0">
                <a:solidFill>
                  <a:srgbClr val="FFFFFF"/>
                </a:solidFill>
                <a:latin typeface="+mj-lt"/>
                <a:ea typeface="+mj-ea"/>
                <a:cs typeface="+mj-cs"/>
              </a:rPr>
              <a:t>10% point </a:t>
            </a:r>
            <a:r>
              <a:rPr lang="en-US" sz="3200" dirty="0">
                <a:solidFill>
                  <a:srgbClr val="FFFFFF"/>
                </a:solidFill>
                <a:ea typeface="+mj-ea"/>
                <a:cs typeface="+mj-cs"/>
              </a:rPr>
              <a:t>increase in </a:t>
            </a:r>
            <a:r>
              <a:rPr lang="en-US" sz="3200" kern="1200" dirty="0">
                <a:solidFill>
                  <a:srgbClr val="FFFFFF"/>
                </a:solidFill>
                <a:latin typeface="+mj-lt"/>
                <a:ea typeface="+mj-ea"/>
                <a:cs typeface="+mj-cs"/>
              </a:rPr>
              <a:t>Enrolment in Higher education among age groups [since 1991] but</a:t>
            </a:r>
            <a:br>
              <a:rPr lang="en-US" sz="3200" kern="1200" dirty="0">
                <a:solidFill>
                  <a:srgbClr val="FFFFFF"/>
                </a:solidFill>
                <a:latin typeface="+mj-lt"/>
                <a:ea typeface="+mj-ea"/>
                <a:cs typeface="+mj-cs"/>
              </a:rPr>
            </a:br>
            <a:r>
              <a:rPr lang="en-US" sz="3200" kern="1200" dirty="0">
                <a:solidFill>
                  <a:srgbClr val="FFFFFF"/>
                </a:solidFill>
                <a:latin typeface="+mj-lt"/>
                <a:ea typeface="+mj-ea"/>
                <a:cs typeface="+mj-cs"/>
              </a:rPr>
              <a:t>gender gap persists </a:t>
            </a:r>
          </a:p>
        </p:txBody>
      </p:sp>
      <p:sp>
        <p:nvSpPr>
          <p:cNvPr id="9" name="Content Placeholder 8">
            <a:extLst>
              <a:ext uri="{FF2B5EF4-FFF2-40B4-BE49-F238E27FC236}">
                <a16:creationId xmlns:a16="http://schemas.microsoft.com/office/drawing/2014/main" xmlns="" id="{48D7EE69-D231-4CA1-B42C-5D129784B9F4}"/>
              </a:ext>
            </a:extLst>
          </p:cNvPr>
          <p:cNvSpPr>
            <a:spLocks noGrp="1"/>
          </p:cNvSpPr>
          <p:nvPr>
            <p:ph idx="1"/>
          </p:nvPr>
        </p:nvSpPr>
        <p:spPr>
          <a:xfrm>
            <a:off x="638921" y="4232636"/>
            <a:ext cx="4204012" cy="989814"/>
          </a:xfrm>
        </p:spPr>
        <p:txBody>
          <a:bodyPr vert="horz" lIns="91440" tIns="45720" rIns="91440" bIns="45720" rtlCol="0" anchor="t">
            <a:normAutofit lnSpcReduction="10000"/>
          </a:bodyPr>
          <a:lstStyle/>
          <a:p>
            <a:pPr marL="0" indent="0" defTabSz="914400" eaLnBrk="1" hangingPunct="1">
              <a:lnSpc>
                <a:spcPct val="90000"/>
              </a:lnSpc>
              <a:spcBef>
                <a:spcPts val="1000"/>
              </a:spcBef>
              <a:buNone/>
            </a:pPr>
            <a:r>
              <a:rPr lang="en-US" sz="1200" kern="1200" dirty="0">
                <a:solidFill>
                  <a:srgbClr val="FFFFFF"/>
                </a:solidFill>
                <a:latin typeface="+mn-lt"/>
                <a:ea typeface="+mn-ea"/>
                <a:cs typeface="+mn-cs"/>
              </a:rPr>
              <a:t>Source: IDB/CCB calculations 2016</a:t>
            </a:r>
          </a:p>
          <a:p>
            <a:pPr marL="0" indent="0" defTabSz="914400" eaLnBrk="1" hangingPunct="1">
              <a:lnSpc>
                <a:spcPct val="90000"/>
              </a:lnSpc>
              <a:spcBef>
                <a:spcPts val="1000"/>
              </a:spcBef>
              <a:buNone/>
            </a:pPr>
            <a:r>
              <a:rPr lang="en-US" sz="1200" dirty="0">
                <a:solidFill>
                  <a:srgbClr val="FFFFFF"/>
                </a:solidFill>
                <a:ea typeface="+mn-ea"/>
                <a:cs typeface="+mn-cs"/>
              </a:rPr>
              <a:t>Population weighted average for CCB countries </a:t>
            </a:r>
            <a:r>
              <a:rPr lang="en-US" sz="1200" kern="1200" dirty="0">
                <a:solidFill>
                  <a:srgbClr val="FFFFFF"/>
                </a:solidFill>
                <a:latin typeface="+mn-lt"/>
                <a:ea typeface="+mn-ea"/>
                <a:cs typeface="+mn-cs"/>
              </a:rPr>
              <a:t> </a:t>
            </a:r>
          </a:p>
          <a:p>
            <a:pPr marL="0" indent="0" defTabSz="914400" eaLnBrk="1" hangingPunct="1">
              <a:lnSpc>
                <a:spcPct val="90000"/>
              </a:lnSpc>
              <a:spcBef>
                <a:spcPts val="1000"/>
              </a:spcBef>
              <a:buNone/>
            </a:pPr>
            <a:r>
              <a:rPr lang="en-US" sz="1200" dirty="0">
                <a:solidFill>
                  <a:srgbClr val="FFFFFF"/>
                </a:solidFill>
                <a:ea typeface="+mn-ea"/>
                <a:cs typeface="+mn-cs"/>
              </a:rPr>
              <a:t>Countries included: Jamaica, Barbados, Suriname, The Bahamas, Guyana, Trinidad and Tobago</a:t>
            </a:r>
          </a:p>
          <a:p>
            <a:pPr marL="0" indent="0" algn="r" defTabSz="914400" eaLnBrk="1" hangingPunct="1">
              <a:lnSpc>
                <a:spcPct val="90000"/>
              </a:lnSpc>
              <a:spcBef>
                <a:spcPts val="1000"/>
              </a:spcBef>
              <a:buNone/>
            </a:pPr>
            <a:endParaRPr lang="en-US" sz="1800" kern="1200" dirty="0">
              <a:solidFill>
                <a:srgbClr val="FFFFFF"/>
              </a:solidFill>
              <a:latin typeface="+mn-lt"/>
              <a:ea typeface="+mn-ea"/>
              <a:cs typeface="+mn-cs"/>
            </a:endParaRPr>
          </a:p>
        </p:txBody>
      </p:sp>
      <p:cxnSp>
        <p:nvCxnSpPr>
          <p:cNvPr id="19" name="Straight Connector 18">
            <a:extLst>
              <a:ext uri="{FF2B5EF4-FFF2-40B4-BE49-F238E27FC236}">
                <a16:creationId xmlns:a16="http://schemas.microsoft.com/office/drawing/2014/main" xmlns="" id="{23B93832-6514-44F4-849B-5EE2C8A2337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786679" y="3928939"/>
            <a:ext cx="393192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xmlns="" id="{647FEA1D-0253-4A45-AABF-19F0C02D743F}"/>
              </a:ext>
            </a:extLst>
          </p:cNvPr>
          <p:cNvPicPr>
            <a:picLocks noChangeAspect="1"/>
          </p:cNvPicPr>
          <p:nvPr/>
        </p:nvPicPr>
        <p:blipFill>
          <a:blip r:embed="rId3"/>
          <a:stretch>
            <a:fillRect/>
          </a:stretch>
        </p:blipFill>
        <p:spPr>
          <a:xfrm>
            <a:off x="5637374" y="1174459"/>
            <a:ext cx="6338133" cy="4194710"/>
          </a:xfrm>
          <a:prstGeom prst="rect">
            <a:avLst/>
          </a:prstGeom>
        </p:spPr>
      </p:pic>
      <p:sp>
        <p:nvSpPr>
          <p:cNvPr id="5" name="Rectangle 4">
            <a:extLst>
              <a:ext uri="{FF2B5EF4-FFF2-40B4-BE49-F238E27FC236}">
                <a16:creationId xmlns:a16="http://schemas.microsoft.com/office/drawing/2014/main" xmlns="" id="{BB84A8E6-30B1-489E-B3C2-50D7A527D9C7}"/>
              </a:ext>
            </a:extLst>
          </p:cNvPr>
          <p:cNvSpPr/>
          <p:nvPr/>
        </p:nvSpPr>
        <p:spPr>
          <a:xfrm>
            <a:off x="7491046" y="4947138"/>
            <a:ext cx="3059723" cy="27531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xmlns="" id="{D22DD04B-407F-4D0A-A630-7435FB17D932}"/>
              </a:ext>
            </a:extLst>
          </p:cNvPr>
          <p:cNvSpPr txBox="1"/>
          <p:nvPr/>
        </p:nvSpPr>
        <p:spPr>
          <a:xfrm>
            <a:off x="7022123" y="4933203"/>
            <a:ext cx="3903784" cy="261610"/>
          </a:xfrm>
          <a:prstGeom prst="rect">
            <a:avLst/>
          </a:prstGeom>
          <a:noFill/>
        </p:spPr>
        <p:txBody>
          <a:bodyPr wrap="square" rtlCol="0">
            <a:spAutoFit/>
          </a:bodyPr>
          <a:lstStyle/>
          <a:p>
            <a:pPr algn="ctr"/>
            <a:r>
              <a:rPr lang="en-US" sz="1100" dirty="0">
                <a:solidFill>
                  <a:schemeClr val="bg1">
                    <a:lumMod val="50000"/>
                  </a:schemeClr>
                </a:solidFill>
              </a:rPr>
              <a:t>Age cohorts by birth year</a:t>
            </a:r>
          </a:p>
        </p:txBody>
      </p:sp>
      <p:pic>
        <p:nvPicPr>
          <p:cNvPr id="8" name="Picture 7">
            <a:extLst>
              <a:ext uri="{FF2B5EF4-FFF2-40B4-BE49-F238E27FC236}">
                <a16:creationId xmlns:a16="http://schemas.microsoft.com/office/drawing/2014/main" xmlns="" id="{CD9302E3-57C2-4B11-BB52-3A29820CD301}"/>
              </a:ext>
            </a:extLst>
          </p:cNvPr>
          <p:cNvPicPr>
            <a:picLocks noChangeAspect="1"/>
          </p:cNvPicPr>
          <p:nvPr/>
        </p:nvPicPr>
        <p:blipFill rotWithShape="1">
          <a:blip r:embed="rId3"/>
          <a:srcRect l="30170" t="92869" r="29693" b="3633"/>
          <a:stretch/>
        </p:blipFill>
        <p:spPr>
          <a:xfrm>
            <a:off x="7620001" y="5175558"/>
            <a:ext cx="2543907" cy="146719"/>
          </a:xfrm>
          <a:prstGeom prst="rect">
            <a:avLst/>
          </a:prstGeom>
        </p:spPr>
      </p:pic>
    </p:spTree>
    <p:extLst>
      <p:ext uri="{BB962C8B-B14F-4D97-AF65-F5344CB8AC3E}">
        <p14:creationId xmlns:p14="http://schemas.microsoft.com/office/powerpoint/2010/main" val="262512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a:extLst>
              <a:ext uri="{FF2B5EF4-FFF2-40B4-BE49-F238E27FC236}">
                <a16:creationId xmlns:a16="http://schemas.microsoft.com/office/drawing/2014/main" xmlns="" id="{8EB0C809-EB3C-4048-96DE-0DBCB468A542}"/>
              </a:ext>
            </a:extLst>
          </p:cNvPr>
          <p:cNvSpPr>
            <a:spLocks noGrp="1"/>
          </p:cNvSpPr>
          <p:nvPr>
            <p:ph idx="1"/>
          </p:nvPr>
        </p:nvSpPr>
        <p:spPr>
          <a:xfrm>
            <a:off x="1712913" y="1117601"/>
            <a:ext cx="8229600" cy="4748213"/>
          </a:xfrm>
        </p:spPr>
        <p:txBody>
          <a:bodyPr/>
          <a:lstStyle/>
          <a:p>
            <a:pPr marL="457200" lvl="1" indent="0">
              <a:buNone/>
            </a:pPr>
            <a:endParaRPr lang="en-US" altLang="en-US" sz="2000"/>
          </a:p>
          <a:p>
            <a:pPr marL="457200" lvl="1" indent="0">
              <a:buNone/>
            </a:pPr>
            <a:endParaRPr lang="en-US" altLang="en-US" sz="2000"/>
          </a:p>
          <a:p>
            <a:pPr marL="457200" lvl="1" indent="0">
              <a:buNone/>
            </a:pPr>
            <a:endParaRPr lang="en-US" altLang="en-US" sz="2000"/>
          </a:p>
          <a:p>
            <a:pPr marL="457200" lvl="1" indent="0">
              <a:buNone/>
            </a:pPr>
            <a:endParaRPr lang="en-US" altLang="en-US" sz="2000"/>
          </a:p>
          <a:p>
            <a:endParaRPr lang="en-US" altLang="en-US" sz="2000"/>
          </a:p>
          <a:p>
            <a:endParaRPr lang="en-US" altLang="en-US" sz="2000"/>
          </a:p>
          <a:p>
            <a:endParaRPr lang="en-US" altLang="en-US" sz="2000"/>
          </a:p>
        </p:txBody>
      </p:sp>
      <p:sp>
        <p:nvSpPr>
          <p:cNvPr id="8195" name="Rectangle 4">
            <a:extLst>
              <a:ext uri="{FF2B5EF4-FFF2-40B4-BE49-F238E27FC236}">
                <a16:creationId xmlns:a16="http://schemas.microsoft.com/office/drawing/2014/main" xmlns="" id="{75F15C68-D7BA-4CFC-91B3-F6A7A2ECED4C}"/>
              </a:ext>
            </a:extLst>
          </p:cNvPr>
          <p:cNvSpPr>
            <a:spLocks noChangeArrowheads="1"/>
          </p:cNvSpPr>
          <p:nvPr/>
        </p:nvSpPr>
        <p:spPr bwMode="auto">
          <a:xfrm>
            <a:off x="989814" y="375137"/>
            <a:ext cx="10237510" cy="161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defTabSz="457200" eaLnBrk="0" fontAlgn="base" hangingPunct="0">
              <a:spcBef>
                <a:spcPct val="0"/>
              </a:spcBef>
              <a:spcAft>
                <a:spcPct val="0"/>
              </a:spcAft>
              <a:buNone/>
            </a:pPr>
            <a:r>
              <a:rPr lang="en-US" altLang="en-US" sz="3600" dirty="0">
                <a:solidFill>
                  <a:srgbClr val="1F497D"/>
                </a:solidFill>
              </a:rPr>
              <a:t>More students access Higher Education who traditionally were excluded, but gaps continue to exist</a:t>
            </a:r>
          </a:p>
          <a:p>
            <a:pPr algn="ctr" defTabSz="457200" eaLnBrk="0" fontAlgn="base" hangingPunct="0">
              <a:spcBef>
                <a:spcPct val="0"/>
              </a:spcBef>
              <a:spcAft>
                <a:spcPct val="0"/>
              </a:spcAft>
              <a:buNone/>
            </a:pPr>
            <a:r>
              <a:rPr lang="es-ES" altLang="en-US" sz="3600" dirty="0">
                <a:solidFill>
                  <a:srgbClr val="1F497D"/>
                </a:solidFill>
              </a:rPr>
              <a:t> </a:t>
            </a:r>
            <a:endParaRPr lang="en-US" altLang="en-US" sz="3600" dirty="0">
              <a:solidFill>
                <a:srgbClr val="1F497D"/>
              </a:solidFill>
            </a:endParaRPr>
          </a:p>
        </p:txBody>
      </p:sp>
      <p:graphicFrame>
        <p:nvGraphicFramePr>
          <p:cNvPr id="5" name="Chart 4">
            <a:extLst>
              <a:ext uri="{FF2B5EF4-FFF2-40B4-BE49-F238E27FC236}">
                <a16:creationId xmlns:a16="http://schemas.microsoft.com/office/drawing/2014/main" xmlns="" id="{00000000-0008-0000-0800-000003000000}"/>
              </a:ext>
            </a:extLst>
          </p:cNvPr>
          <p:cNvGraphicFramePr>
            <a:graphicFrameLocks/>
          </p:cNvGraphicFramePr>
          <p:nvPr>
            <p:extLst>
              <p:ext uri="{D42A27DB-BD31-4B8C-83A1-F6EECF244321}">
                <p14:modId xmlns:p14="http://schemas.microsoft.com/office/powerpoint/2010/main" val="2487780959"/>
              </p:ext>
            </p:extLst>
          </p:nvPr>
        </p:nvGraphicFramePr>
        <p:xfrm>
          <a:off x="989814" y="2430319"/>
          <a:ext cx="10237510" cy="3562350"/>
        </p:xfrm>
        <a:graphic>
          <a:graphicData uri="http://schemas.openxmlformats.org/drawingml/2006/chart">
            <c:chart xmlns:c="http://schemas.openxmlformats.org/drawingml/2006/chart" xmlns:r="http://schemas.openxmlformats.org/officeDocument/2006/relationships" r:id="rId3"/>
          </a:graphicData>
        </a:graphic>
      </p:graphicFrame>
      <p:sp>
        <p:nvSpPr>
          <p:cNvPr id="8197" name="TextBox 1">
            <a:extLst>
              <a:ext uri="{FF2B5EF4-FFF2-40B4-BE49-F238E27FC236}">
                <a16:creationId xmlns:a16="http://schemas.microsoft.com/office/drawing/2014/main" xmlns="" id="{B755169B-BF95-48CB-BAF9-0F4FA9E1C1F7}"/>
              </a:ext>
            </a:extLst>
          </p:cNvPr>
          <p:cNvSpPr txBox="1">
            <a:spLocks noChangeArrowheads="1"/>
          </p:cNvSpPr>
          <p:nvPr/>
        </p:nvSpPr>
        <p:spPr bwMode="auto">
          <a:xfrm>
            <a:off x="1524000" y="6396039"/>
            <a:ext cx="382534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457200" fontAlgn="base">
              <a:spcBef>
                <a:spcPct val="0"/>
              </a:spcBef>
              <a:spcAft>
                <a:spcPct val="0"/>
              </a:spcAft>
              <a:buNone/>
            </a:pPr>
            <a:r>
              <a:rPr lang="en-US" altLang="en-US" sz="1400" dirty="0">
                <a:solidFill>
                  <a:prstClr val="black"/>
                </a:solidFill>
              </a:rPr>
              <a:t>Source: IDB own calculations, Household surveys</a:t>
            </a:r>
            <a:r>
              <a:rPr lang="es-ES" altLang="en-US" sz="1400" dirty="0">
                <a:solidFill>
                  <a:prstClr val="black"/>
                </a:solidFill>
              </a:rPr>
              <a:t>. </a:t>
            </a:r>
            <a:endParaRPr lang="es-AR" altLang="en-US" sz="1400" dirty="0">
              <a:solidFill>
                <a:prstClr val="black"/>
              </a:solidFill>
            </a:endParaRPr>
          </a:p>
        </p:txBody>
      </p:sp>
      <p:sp>
        <p:nvSpPr>
          <p:cNvPr id="8198" name="TextBox 2">
            <a:extLst>
              <a:ext uri="{FF2B5EF4-FFF2-40B4-BE49-F238E27FC236}">
                <a16:creationId xmlns:a16="http://schemas.microsoft.com/office/drawing/2014/main" xmlns="" id="{2041BD38-A9C7-4A7C-8C71-96264A5EB0CD}"/>
              </a:ext>
            </a:extLst>
          </p:cNvPr>
          <p:cNvSpPr txBox="1">
            <a:spLocks noChangeArrowheads="1"/>
          </p:cNvSpPr>
          <p:nvPr/>
        </p:nvSpPr>
        <p:spPr bwMode="auto">
          <a:xfrm>
            <a:off x="2220914" y="1711326"/>
            <a:ext cx="80232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defTabSz="457200" fontAlgn="base">
              <a:spcBef>
                <a:spcPct val="0"/>
              </a:spcBef>
              <a:spcAft>
                <a:spcPct val="0"/>
              </a:spcAft>
              <a:buNone/>
            </a:pPr>
            <a:r>
              <a:rPr lang="en-US" altLang="en-US" sz="1800" dirty="0">
                <a:solidFill>
                  <a:prstClr val="black"/>
                </a:solidFill>
              </a:rPr>
              <a:t>Gross enrolment rates in Higher Education among 18-23 year </a:t>
            </a:r>
            <a:r>
              <a:rPr lang="en-US" altLang="en-US" sz="1800" dirty="0" err="1">
                <a:solidFill>
                  <a:prstClr val="black"/>
                </a:solidFill>
              </a:rPr>
              <a:t>olds</a:t>
            </a:r>
            <a:r>
              <a:rPr lang="en-US" altLang="en-US" sz="1800" dirty="0">
                <a:solidFill>
                  <a:prstClr val="black"/>
                </a:solidFill>
              </a:rPr>
              <a:t>, </a:t>
            </a:r>
          </a:p>
          <a:p>
            <a:pPr algn="ctr" defTabSz="457200" fontAlgn="base">
              <a:spcBef>
                <a:spcPct val="0"/>
              </a:spcBef>
              <a:spcAft>
                <a:spcPct val="0"/>
              </a:spcAft>
              <a:buNone/>
            </a:pPr>
            <a:r>
              <a:rPr lang="en-US" altLang="en-US" sz="1800" dirty="0">
                <a:solidFill>
                  <a:prstClr val="black"/>
                </a:solidFill>
              </a:rPr>
              <a:t>by quintile of family income, 1998 and 2014 (percentage)</a:t>
            </a:r>
          </a:p>
        </p:txBody>
      </p:sp>
      <p:cxnSp>
        <p:nvCxnSpPr>
          <p:cNvPr id="3" name="Straight Connector 2">
            <a:extLst>
              <a:ext uri="{FF2B5EF4-FFF2-40B4-BE49-F238E27FC236}">
                <a16:creationId xmlns:a16="http://schemas.microsoft.com/office/drawing/2014/main" xmlns="" id="{808E23B0-D33C-4C57-9044-767899FFF1C7}"/>
              </a:ext>
            </a:extLst>
          </p:cNvPr>
          <p:cNvCxnSpPr>
            <a:cxnSpLocks/>
          </p:cNvCxnSpPr>
          <p:nvPr/>
        </p:nvCxnSpPr>
        <p:spPr>
          <a:xfrm>
            <a:off x="1125415" y="2637692"/>
            <a:ext cx="0" cy="2981055"/>
          </a:xfrm>
          <a:prstGeom prst="line">
            <a:avLst/>
          </a:prstGeom>
          <a:ln>
            <a:solidFill>
              <a:srgbClr val="404040"/>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xmlns="" id="{709D67E2-437B-44F2-B113-5133A2BD8FF6}"/>
              </a:ext>
            </a:extLst>
          </p:cNvPr>
          <p:cNvCxnSpPr>
            <a:cxnSpLocks/>
          </p:cNvCxnSpPr>
          <p:nvPr/>
        </p:nvCxnSpPr>
        <p:spPr>
          <a:xfrm>
            <a:off x="1843299" y="2637692"/>
            <a:ext cx="0" cy="2981055"/>
          </a:xfrm>
          <a:prstGeom prst="line">
            <a:avLst/>
          </a:prstGeom>
          <a:ln>
            <a:solidFill>
              <a:srgbClr val="404040"/>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xmlns="" id="{45A6B7D8-2102-4DE4-AF9E-764E116DB17F}"/>
              </a:ext>
            </a:extLst>
          </p:cNvPr>
          <p:cNvCxnSpPr>
            <a:cxnSpLocks/>
          </p:cNvCxnSpPr>
          <p:nvPr/>
        </p:nvCxnSpPr>
        <p:spPr>
          <a:xfrm>
            <a:off x="9659815" y="2637692"/>
            <a:ext cx="0" cy="2981055"/>
          </a:xfrm>
          <a:prstGeom prst="line">
            <a:avLst/>
          </a:prstGeom>
          <a:ln>
            <a:solidFill>
              <a:srgbClr val="404040"/>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xmlns="" id="{2DF59578-3E4C-490D-B96B-4B802D4B6267}"/>
              </a:ext>
            </a:extLst>
          </p:cNvPr>
          <p:cNvCxnSpPr>
            <a:cxnSpLocks/>
          </p:cNvCxnSpPr>
          <p:nvPr/>
        </p:nvCxnSpPr>
        <p:spPr>
          <a:xfrm>
            <a:off x="8240089" y="2637692"/>
            <a:ext cx="0" cy="2981055"/>
          </a:xfrm>
          <a:prstGeom prst="line">
            <a:avLst/>
          </a:prstGeom>
          <a:ln>
            <a:solidFill>
              <a:srgbClr val="404040"/>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xmlns="" id="{8A87A889-62C7-4F9C-8C03-F3AECEEDAFCB}"/>
              </a:ext>
            </a:extLst>
          </p:cNvPr>
          <p:cNvCxnSpPr>
            <a:cxnSpLocks/>
          </p:cNvCxnSpPr>
          <p:nvPr/>
        </p:nvCxnSpPr>
        <p:spPr>
          <a:xfrm>
            <a:off x="6820362" y="2637692"/>
            <a:ext cx="0" cy="2981055"/>
          </a:xfrm>
          <a:prstGeom prst="line">
            <a:avLst/>
          </a:prstGeom>
          <a:ln>
            <a:solidFill>
              <a:srgbClr val="404040"/>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xmlns="" id="{AEDFEAA3-DCCE-4CB6-83A4-40EC48E43F03}"/>
              </a:ext>
            </a:extLst>
          </p:cNvPr>
          <p:cNvCxnSpPr>
            <a:cxnSpLocks/>
          </p:cNvCxnSpPr>
          <p:nvPr/>
        </p:nvCxnSpPr>
        <p:spPr>
          <a:xfrm>
            <a:off x="5400635" y="2637692"/>
            <a:ext cx="0" cy="2981055"/>
          </a:xfrm>
          <a:prstGeom prst="line">
            <a:avLst/>
          </a:prstGeom>
          <a:ln>
            <a:solidFill>
              <a:srgbClr val="404040"/>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xmlns="" id="{0024E364-52F7-4B9F-A5D7-02E4DC49CC9F}"/>
              </a:ext>
            </a:extLst>
          </p:cNvPr>
          <p:cNvCxnSpPr>
            <a:cxnSpLocks/>
          </p:cNvCxnSpPr>
          <p:nvPr/>
        </p:nvCxnSpPr>
        <p:spPr>
          <a:xfrm>
            <a:off x="4678741" y="2637692"/>
            <a:ext cx="0" cy="2981055"/>
          </a:xfrm>
          <a:prstGeom prst="line">
            <a:avLst/>
          </a:prstGeom>
          <a:ln>
            <a:solidFill>
              <a:srgbClr val="404040"/>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xmlns="" id="{DC7F6E20-49D6-449D-A74F-5F4B90EF8553}"/>
              </a:ext>
            </a:extLst>
          </p:cNvPr>
          <p:cNvCxnSpPr>
            <a:cxnSpLocks/>
          </p:cNvCxnSpPr>
          <p:nvPr/>
        </p:nvCxnSpPr>
        <p:spPr>
          <a:xfrm>
            <a:off x="3259015" y="2637692"/>
            <a:ext cx="0" cy="2981055"/>
          </a:xfrm>
          <a:prstGeom prst="line">
            <a:avLst/>
          </a:prstGeom>
          <a:ln>
            <a:solidFill>
              <a:srgbClr val="404040"/>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xmlns="" id="{0C1EF563-8818-46EE-B889-0EB3358F7616}"/>
              </a:ext>
            </a:extLst>
          </p:cNvPr>
          <p:cNvCxnSpPr>
            <a:cxnSpLocks/>
          </p:cNvCxnSpPr>
          <p:nvPr/>
        </p:nvCxnSpPr>
        <p:spPr>
          <a:xfrm>
            <a:off x="11095584" y="2637692"/>
            <a:ext cx="0" cy="2981055"/>
          </a:xfrm>
          <a:prstGeom prst="line">
            <a:avLst/>
          </a:prstGeom>
          <a:ln>
            <a:solidFill>
              <a:srgbClr val="404040"/>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ACBE1851-2230-47A9-B000-CE9046EA61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2E126AE-4081-4B0A-95E6-8DCE526BDFA8}"/>
              </a:ext>
            </a:extLst>
          </p:cNvPr>
          <p:cNvSpPr>
            <a:spLocks noGrp="1"/>
          </p:cNvSpPr>
          <p:nvPr>
            <p:ph type="title"/>
          </p:nvPr>
        </p:nvSpPr>
        <p:spPr>
          <a:xfrm>
            <a:off x="634276" y="803705"/>
            <a:ext cx="4208656" cy="3034857"/>
          </a:xfrm>
        </p:spPr>
        <p:txBody>
          <a:bodyPr vert="horz" lIns="91440" tIns="45720" rIns="91440" bIns="45720" rtlCol="0" anchor="b">
            <a:normAutofit/>
          </a:bodyPr>
          <a:lstStyle/>
          <a:p>
            <a:pPr algn="l" defTabSz="914400" eaLnBrk="1" hangingPunct="1">
              <a:lnSpc>
                <a:spcPct val="90000"/>
              </a:lnSpc>
            </a:pPr>
            <a:r>
              <a:rPr lang="en-US" sz="4200" kern="1200" dirty="0">
                <a:solidFill>
                  <a:srgbClr val="FFFFFF"/>
                </a:solidFill>
                <a:latin typeface="+mj-lt"/>
                <a:ea typeface="+mj-ea"/>
                <a:cs typeface="+mj-cs"/>
              </a:rPr>
              <a:t>Caribbean: </a:t>
            </a:r>
            <a:br>
              <a:rPr lang="en-US" sz="4200" kern="1200" dirty="0">
                <a:solidFill>
                  <a:srgbClr val="FFFFFF"/>
                </a:solidFill>
                <a:latin typeface="+mj-lt"/>
                <a:ea typeface="+mj-ea"/>
                <a:cs typeface="+mj-cs"/>
              </a:rPr>
            </a:br>
            <a:r>
              <a:rPr lang="en-US" sz="4200" kern="1200" dirty="0">
                <a:solidFill>
                  <a:srgbClr val="FFFFFF"/>
                </a:solidFill>
                <a:latin typeface="+mj-lt"/>
                <a:ea typeface="+mj-ea"/>
                <a:cs typeface="+mj-cs"/>
              </a:rPr>
              <a:t>Enrolment in Higher education by quintiles</a:t>
            </a:r>
            <a:br>
              <a:rPr lang="en-US" sz="4200" kern="1200" dirty="0">
                <a:solidFill>
                  <a:srgbClr val="FFFFFF"/>
                </a:solidFill>
                <a:latin typeface="+mj-lt"/>
                <a:ea typeface="+mj-ea"/>
                <a:cs typeface="+mj-cs"/>
              </a:rPr>
            </a:br>
            <a:r>
              <a:rPr lang="en-US" sz="4200" kern="1200" dirty="0">
                <a:solidFill>
                  <a:srgbClr val="FFFFFF"/>
                </a:solidFill>
                <a:latin typeface="+mj-lt"/>
                <a:ea typeface="+mj-ea"/>
                <a:cs typeface="+mj-cs"/>
              </a:rPr>
              <a:t> Jamaica only </a:t>
            </a:r>
          </a:p>
        </p:txBody>
      </p:sp>
      <p:sp>
        <p:nvSpPr>
          <p:cNvPr id="9" name="Content Placeholder 8">
            <a:extLst>
              <a:ext uri="{FF2B5EF4-FFF2-40B4-BE49-F238E27FC236}">
                <a16:creationId xmlns:a16="http://schemas.microsoft.com/office/drawing/2014/main" xmlns="" id="{48D7EE69-D231-4CA1-B42C-5D129784B9F4}"/>
              </a:ext>
            </a:extLst>
          </p:cNvPr>
          <p:cNvSpPr>
            <a:spLocks noGrp="1"/>
          </p:cNvSpPr>
          <p:nvPr>
            <p:ph idx="1"/>
          </p:nvPr>
        </p:nvSpPr>
        <p:spPr>
          <a:xfrm>
            <a:off x="638921" y="4013165"/>
            <a:ext cx="4204012" cy="2205732"/>
          </a:xfrm>
        </p:spPr>
        <p:txBody>
          <a:bodyPr vert="horz" lIns="91440" tIns="45720" rIns="91440" bIns="45720" rtlCol="0" anchor="t">
            <a:normAutofit/>
          </a:bodyPr>
          <a:lstStyle/>
          <a:p>
            <a:pPr marL="0" indent="0" defTabSz="914400" eaLnBrk="1" hangingPunct="1">
              <a:lnSpc>
                <a:spcPct val="90000"/>
              </a:lnSpc>
              <a:spcBef>
                <a:spcPts val="1000"/>
              </a:spcBef>
              <a:buNone/>
            </a:pPr>
            <a:r>
              <a:rPr lang="en-US" sz="1800" kern="1200" dirty="0">
                <a:solidFill>
                  <a:srgbClr val="FFFFFF"/>
                </a:solidFill>
                <a:latin typeface="+mn-lt"/>
                <a:ea typeface="+mn-ea"/>
                <a:cs typeface="+mn-cs"/>
              </a:rPr>
              <a:t>Source: IDB/CCB calculations </a:t>
            </a:r>
          </a:p>
          <a:p>
            <a:pPr marL="0" indent="0" defTabSz="914400" eaLnBrk="1" hangingPunct="1">
              <a:lnSpc>
                <a:spcPct val="90000"/>
              </a:lnSpc>
              <a:spcBef>
                <a:spcPts val="1000"/>
              </a:spcBef>
              <a:buNone/>
            </a:pPr>
            <a:r>
              <a:rPr lang="en-US" sz="1800" dirty="0">
                <a:solidFill>
                  <a:srgbClr val="FFFFFF"/>
                </a:solidFill>
                <a:ea typeface="+mn-ea"/>
                <a:cs typeface="+mn-cs"/>
              </a:rPr>
              <a:t>2015 Jamaica Survey of Living Conditions</a:t>
            </a:r>
            <a:endParaRPr lang="en-US" sz="1800" kern="1200" dirty="0">
              <a:solidFill>
                <a:srgbClr val="FFFFFF"/>
              </a:solidFill>
              <a:latin typeface="+mn-lt"/>
              <a:ea typeface="+mn-ea"/>
              <a:cs typeface="+mn-cs"/>
            </a:endParaRPr>
          </a:p>
        </p:txBody>
      </p:sp>
      <p:cxnSp>
        <p:nvCxnSpPr>
          <p:cNvPr id="19" name="Straight Connector 18">
            <a:extLst>
              <a:ext uri="{FF2B5EF4-FFF2-40B4-BE49-F238E27FC236}">
                <a16:creationId xmlns:a16="http://schemas.microsoft.com/office/drawing/2014/main" xmlns="" id="{23B93832-6514-44F4-849B-5EE2C8A2337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786679" y="3928939"/>
            <a:ext cx="393192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xmlns="" id="{1A042470-1E41-4F22-8768-DE6299A3F869}"/>
              </a:ext>
            </a:extLst>
          </p:cNvPr>
          <p:cNvPicPr>
            <a:picLocks noChangeAspect="1"/>
          </p:cNvPicPr>
          <p:nvPr/>
        </p:nvPicPr>
        <p:blipFill>
          <a:blip r:embed="rId3"/>
          <a:stretch>
            <a:fillRect/>
          </a:stretch>
        </p:blipFill>
        <p:spPr>
          <a:xfrm>
            <a:off x="5629611" y="1545172"/>
            <a:ext cx="6094161" cy="3767655"/>
          </a:xfrm>
          <a:prstGeom prst="rect">
            <a:avLst/>
          </a:prstGeom>
        </p:spPr>
      </p:pic>
    </p:spTree>
    <p:extLst>
      <p:ext uri="{BB962C8B-B14F-4D97-AF65-F5344CB8AC3E}">
        <p14:creationId xmlns:p14="http://schemas.microsoft.com/office/powerpoint/2010/main" val="1362581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EEA480-8720-4387-9865-64EF91268CA6}"/>
              </a:ext>
            </a:extLst>
          </p:cNvPr>
          <p:cNvSpPr>
            <a:spLocks noGrp="1"/>
          </p:cNvSpPr>
          <p:nvPr>
            <p:ph type="title"/>
          </p:nvPr>
        </p:nvSpPr>
        <p:spPr>
          <a:xfrm>
            <a:off x="1981200" y="184149"/>
            <a:ext cx="8229600" cy="1563689"/>
          </a:xfrm>
        </p:spPr>
        <p:txBody>
          <a:bodyPr/>
          <a:lstStyle/>
          <a:p>
            <a:pPr algn="l">
              <a:defRPr/>
            </a:pPr>
            <a:r>
              <a:rPr lang="es-ES_tradnl" sz="3200" dirty="0">
                <a:solidFill>
                  <a:schemeClr val="tx2"/>
                </a:solidFill>
                <a:cs typeface="+mn-cs"/>
              </a:rPr>
              <a:t/>
            </a:r>
            <a:br>
              <a:rPr lang="es-ES_tradnl" sz="3200" dirty="0">
                <a:solidFill>
                  <a:schemeClr val="tx2"/>
                </a:solidFill>
                <a:cs typeface="+mn-cs"/>
              </a:rPr>
            </a:br>
            <a:r>
              <a:rPr lang="en-US" sz="3200" dirty="0">
                <a:solidFill>
                  <a:schemeClr val="tx2"/>
                </a:solidFill>
                <a:cs typeface="+mn-cs"/>
              </a:rPr>
              <a:t>It still pays to complete Higher Education compared to secondary education only</a:t>
            </a:r>
            <a:r>
              <a:rPr lang="en-US" dirty="0"/>
              <a:t/>
            </a:r>
            <a:br>
              <a:rPr lang="en-US" dirty="0"/>
            </a:br>
            <a:endParaRPr lang="en-US" dirty="0"/>
          </a:p>
        </p:txBody>
      </p:sp>
      <p:graphicFrame>
        <p:nvGraphicFramePr>
          <p:cNvPr id="4" name="Chart 3">
            <a:extLst>
              <a:ext uri="{FF2B5EF4-FFF2-40B4-BE49-F238E27FC236}">
                <a16:creationId xmlns:a16="http://schemas.microsoft.com/office/drawing/2014/main" xmlns="" id="{0EECC4F0-A7AE-44B8-97F6-AE7900680B5B}"/>
              </a:ext>
            </a:extLst>
          </p:cNvPr>
          <p:cNvGraphicFramePr>
            <a:graphicFrameLocks/>
          </p:cNvGraphicFramePr>
          <p:nvPr>
            <p:extLst>
              <p:ext uri="{D42A27DB-BD31-4B8C-83A1-F6EECF244321}">
                <p14:modId xmlns:p14="http://schemas.microsoft.com/office/powerpoint/2010/main" val="3698496492"/>
              </p:ext>
            </p:extLst>
          </p:nvPr>
        </p:nvGraphicFramePr>
        <p:xfrm>
          <a:off x="1593355" y="1537805"/>
          <a:ext cx="7979228" cy="4397829"/>
        </p:xfrm>
        <a:graphic>
          <a:graphicData uri="http://schemas.openxmlformats.org/drawingml/2006/chart">
            <c:chart xmlns:c="http://schemas.openxmlformats.org/drawingml/2006/chart" xmlns:r="http://schemas.openxmlformats.org/officeDocument/2006/relationships" r:id="rId3"/>
          </a:graphicData>
        </a:graphic>
      </p:graphicFrame>
      <p:sp>
        <p:nvSpPr>
          <p:cNvPr id="11268" name="Rectangle 2">
            <a:extLst>
              <a:ext uri="{FF2B5EF4-FFF2-40B4-BE49-F238E27FC236}">
                <a16:creationId xmlns:a16="http://schemas.microsoft.com/office/drawing/2014/main" xmlns="" id="{26FF2C8A-DE53-4B42-BA02-4B7E6FEDFFBF}"/>
              </a:ext>
            </a:extLst>
          </p:cNvPr>
          <p:cNvSpPr>
            <a:spLocks noChangeArrowheads="1"/>
          </p:cNvSpPr>
          <p:nvPr/>
        </p:nvSpPr>
        <p:spPr bwMode="auto">
          <a:xfrm>
            <a:off x="2111375" y="6335714"/>
            <a:ext cx="203414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457200" eaLnBrk="0" fontAlgn="base" hangingPunct="0">
              <a:spcBef>
                <a:spcPct val="0"/>
              </a:spcBef>
              <a:spcAft>
                <a:spcPct val="0"/>
              </a:spcAft>
              <a:buNone/>
            </a:pPr>
            <a:r>
              <a:rPr lang="es-ES" altLang="en-US" sz="1600" dirty="0">
                <a:solidFill>
                  <a:prstClr val="black"/>
                </a:solidFill>
              </a:rPr>
              <a:t> </a:t>
            </a:r>
            <a:r>
              <a:rPr lang="es-ES" altLang="en-US" sz="1400" dirty="0" err="1">
                <a:solidFill>
                  <a:prstClr val="black"/>
                </a:solidFill>
              </a:rPr>
              <a:t>Source</a:t>
            </a:r>
            <a:r>
              <a:rPr lang="es-ES" altLang="en-US" sz="1400" dirty="0">
                <a:solidFill>
                  <a:prstClr val="black"/>
                </a:solidFill>
              </a:rPr>
              <a:t>: Arias et al., 2017</a:t>
            </a:r>
            <a:endParaRPr lang="en-US" altLang="en-US" sz="1400" dirty="0">
              <a:solidFill>
                <a:prstClr val="black"/>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352769F-093F-4C11-9653-6A98A1827278}"/>
              </a:ext>
            </a:extLst>
          </p:cNvPr>
          <p:cNvSpPr>
            <a:spLocks noGrp="1"/>
          </p:cNvSpPr>
          <p:nvPr>
            <p:ph type="title"/>
          </p:nvPr>
        </p:nvSpPr>
        <p:spPr>
          <a:xfrm>
            <a:off x="1981200" y="160338"/>
            <a:ext cx="8229600" cy="1143000"/>
          </a:xfrm>
        </p:spPr>
        <p:txBody>
          <a:bodyPr/>
          <a:lstStyle/>
          <a:p>
            <a:pPr>
              <a:defRPr/>
            </a:pPr>
            <a:r>
              <a:rPr lang="en-US" sz="2800" dirty="0">
                <a:solidFill>
                  <a:schemeClr val="tx2"/>
                </a:solidFill>
                <a:cs typeface="+mn-cs"/>
              </a:rPr>
              <a:t>High dropout rates in Higher Education</a:t>
            </a:r>
          </a:p>
        </p:txBody>
      </p:sp>
      <p:graphicFrame>
        <p:nvGraphicFramePr>
          <p:cNvPr id="6" name="Chart 5">
            <a:extLst>
              <a:ext uri="{FF2B5EF4-FFF2-40B4-BE49-F238E27FC236}">
                <a16:creationId xmlns:a16="http://schemas.microsoft.com/office/drawing/2014/main" xmlns="" id="{00000000-0008-0000-0C00-000004000000}"/>
              </a:ext>
            </a:extLst>
          </p:cNvPr>
          <p:cNvGraphicFramePr>
            <a:graphicFrameLocks/>
          </p:cNvGraphicFramePr>
          <p:nvPr>
            <p:extLst>
              <p:ext uri="{D42A27DB-BD31-4B8C-83A1-F6EECF244321}">
                <p14:modId xmlns:p14="http://schemas.microsoft.com/office/powerpoint/2010/main" val="2030807198"/>
              </p:ext>
            </p:extLst>
          </p:nvPr>
        </p:nvGraphicFramePr>
        <p:xfrm>
          <a:off x="2171700" y="1773873"/>
          <a:ext cx="7848601" cy="4070746"/>
        </p:xfrm>
        <a:graphic>
          <a:graphicData uri="http://schemas.openxmlformats.org/drawingml/2006/chart">
            <c:chart xmlns:c="http://schemas.openxmlformats.org/drawingml/2006/chart" xmlns:r="http://schemas.openxmlformats.org/officeDocument/2006/relationships" r:id="rId3"/>
          </a:graphicData>
        </a:graphic>
      </p:graphicFrame>
      <p:sp>
        <p:nvSpPr>
          <p:cNvPr id="18436" name="TextBox 6">
            <a:extLst>
              <a:ext uri="{FF2B5EF4-FFF2-40B4-BE49-F238E27FC236}">
                <a16:creationId xmlns:a16="http://schemas.microsoft.com/office/drawing/2014/main" xmlns="" id="{DC9E064C-870A-4186-860B-F28E01BAF1EC}"/>
              </a:ext>
            </a:extLst>
          </p:cNvPr>
          <p:cNvSpPr txBox="1">
            <a:spLocks noChangeArrowheads="1"/>
          </p:cNvSpPr>
          <p:nvPr/>
        </p:nvSpPr>
        <p:spPr bwMode="auto">
          <a:xfrm>
            <a:off x="3773522" y="1431967"/>
            <a:ext cx="51876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457200" fontAlgn="base">
              <a:spcBef>
                <a:spcPct val="0"/>
              </a:spcBef>
              <a:spcAft>
                <a:spcPct val="0"/>
              </a:spcAft>
              <a:buNone/>
            </a:pPr>
            <a:r>
              <a:rPr lang="en-US" altLang="en-US" sz="1800" dirty="0">
                <a:solidFill>
                  <a:prstClr val="black"/>
                </a:solidFill>
              </a:rPr>
              <a:t>Drop out Rate by program (pre-degree) in LAC</a:t>
            </a:r>
            <a:r>
              <a:rPr lang="es-ES" altLang="en-US" sz="1800" dirty="0">
                <a:solidFill>
                  <a:prstClr val="black"/>
                </a:solidFill>
              </a:rPr>
              <a:t>, 2005</a:t>
            </a:r>
            <a:endParaRPr lang="es-AR" altLang="en-US" sz="1800" dirty="0">
              <a:solidFill>
                <a:prstClr val="black"/>
              </a:solidFill>
            </a:endParaRPr>
          </a:p>
        </p:txBody>
      </p:sp>
      <p:sp>
        <p:nvSpPr>
          <p:cNvPr id="18437" name="TextBox 7">
            <a:extLst>
              <a:ext uri="{FF2B5EF4-FFF2-40B4-BE49-F238E27FC236}">
                <a16:creationId xmlns:a16="http://schemas.microsoft.com/office/drawing/2014/main" xmlns="" id="{D93D0573-E1A4-4DD4-BC51-DB71B8B8E1F7}"/>
              </a:ext>
            </a:extLst>
          </p:cNvPr>
          <p:cNvSpPr txBox="1">
            <a:spLocks noChangeArrowheads="1"/>
          </p:cNvSpPr>
          <p:nvPr/>
        </p:nvSpPr>
        <p:spPr bwMode="auto">
          <a:xfrm>
            <a:off x="1811338" y="6157914"/>
            <a:ext cx="641826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457200" fontAlgn="base">
              <a:spcBef>
                <a:spcPct val="0"/>
              </a:spcBef>
              <a:spcAft>
                <a:spcPct val="0"/>
              </a:spcAft>
              <a:buNone/>
            </a:pPr>
            <a:r>
              <a:rPr lang="en-US" altLang="en-US" sz="1400" dirty="0">
                <a:solidFill>
                  <a:prstClr val="black"/>
                </a:solidFill>
              </a:rPr>
              <a:t>Source: IESALC (UNESCO) and  SNIES for Colombia; </a:t>
            </a:r>
            <a:r>
              <a:rPr lang="en-US" altLang="en-US" sz="1400" dirty="0" err="1">
                <a:solidFill>
                  <a:prstClr val="black"/>
                </a:solidFill>
              </a:rPr>
              <a:t>Salmi</a:t>
            </a:r>
            <a:r>
              <a:rPr lang="en-US" altLang="en-US" sz="1400" dirty="0">
                <a:solidFill>
                  <a:prstClr val="black"/>
                </a:solidFill>
              </a:rPr>
              <a:t> (2013). Category Other LAC countries includes a simple mean for Venezuela, Uruguay, Bolivia and Dom Rep.  </a:t>
            </a:r>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1020</TotalTime>
  <Words>3817</Words>
  <Application>Microsoft Office PowerPoint</Application>
  <PresentationFormat>Widescreen</PresentationFormat>
  <Paragraphs>404</Paragraphs>
  <Slides>22</Slides>
  <Notes>22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22</vt:i4>
      </vt:variant>
    </vt:vector>
  </HeadingPairs>
  <TitlesOfParts>
    <vt:vector size="31" baseType="lpstr">
      <vt:lpstr>MS PGothic</vt:lpstr>
      <vt:lpstr>Arial</vt:lpstr>
      <vt:lpstr>Arial Black</vt:lpstr>
      <vt:lpstr>Calibri</vt:lpstr>
      <vt:lpstr>Times New Roman</vt:lpstr>
      <vt:lpstr>Wingdings</vt:lpstr>
      <vt:lpstr>1_Office Theme</vt:lpstr>
      <vt:lpstr>Office Theme</vt:lpstr>
      <vt:lpstr>3_Office Theme</vt:lpstr>
      <vt:lpstr>Higher Education in the Caribbean and Latin America</vt:lpstr>
      <vt:lpstr>Outline</vt:lpstr>
      <vt:lpstr>Global Perspective </vt:lpstr>
      <vt:lpstr>PowerPoint Presentation</vt:lpstr>
      <vt:lpstr>Caribbean:  10% point increase in Enrolment in Higher education among age groups [since 1991] but gender gap persists </vt:lpstr>
      <vt:lpstr>PowerPoint Presentation</vt:lpstr>
      <vt:lpstr>Caribbean:  Enrolment in Higher education by quintiles  Jamaica only </vt:lpstr>
      <vt:lpstr> It still pays to complete Higher Education compared to secondary education only </vt:lpstr>
      <vt:lpstr>High dropout rates in Higher Education</vt:lpstr>
      <vt:lpstr>Many students are experiencing low or negative returns</vt:lpstr>
      <vt:lpstr>THE REAL CHALLENGE:  How to expand Access while controlling for Quality? </vt:lpstr>
      <vt:lpstr>Financing of Higher Education </vt:lpstr>
      <vt:lpstr>Financing of Higher Education </vt:lpstr>
      <vt:lpstr>Financing of Higher Education </vt:lpstr>
      <vt:lpstr>Financing of Higher Education </vt:lpstr>
      <vt:lpstr>Provision of information  to prospective students</vt:lpstr>
      <vt:lpstr> What information do students need to make decisions? </vt:lpstr>
      <vt:lpstr>What information do students need to make decisions? </vt:lpstr>
      <vt:lpstr>Quality Assurance Systems in LAC</vt:lpstr>
      <vt:lpstr>Partnership with private sector (business)</vt:lpstr>
      <vt:lpstr>Conclusions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Higher Education in the Caribbean and Latin America</dc:title>
  <dc:creator>Rieble-Aubourg, Sabine</dc:creator>
  <cp:lastModifiedBy>ROSE-PARKES,Marjorie E</cp:lastModifiedBy>
  <cp:revision>122</cp:revision>
  <dcterms:created xsi:type="dcterms:W3CDTF">2019-06-19T15:43:32Z</dcterms:created>
  <dcterms:modified xsi:type="dcterms:W3CDTF">2019-07-25T21:55:06Z</dcterms:modified>
</cp:coreProperties>
</file>