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0" r:id="rId20"/>
    <p:sldId id="279" r:id="rId21"/>
    <p:sldId id="274" r:id="rId22"/>
    <p:sldId id="275" r:id="rId23"/>
    <p:sldId id="276" r:id="rId24"/>
    <p:sldId id="277" r:id="rId25"/>
    <p:sldId id="27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57" d="100"/>
          <a:sy n="57" d="100"/>
        </p:scale>
        <p:origin x="33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170408-CB00-493F-9726-0EDA89595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8E9F7E1-9F32-422B-872D-4C48A087C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E1EF7D-2E8E-4818-A245-076E06A27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35EBBE-05B3-4C29-A6B3-DABE0E7A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CDA636-4C66-40A8-88AF-390D1D284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4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B1C1CD-AF00-4D26-840A-BC2C4DD77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7F64122-6736-49A9-88AB-0568CB81C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B746C9-7D51-4E6A-8FFE-320F83C2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1623E6-6B12-4307-A003-966B33B4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DCB8DC-1529-44E6-B381-C4EB53C65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9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5B9698C-7CE6-44F1-B775-3D46777619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B246072-0DE0-4B31-8470-5702BA82D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5FD8A2-B955-46BF-808C-A9A2F3347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8B5606C-4AB3-4EE8-A0EC-7BBAFE32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D305C-C213-4951-AE7B-8121D9116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94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159C6B-7A95-4F94-B645-105007EDC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6D2086-90C6-4185-ACFC-328E1B4DF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877159-020B-4A83-9162-C51494FA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374987-4E4E-41A4-A41E-46BA2577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1EA257-1F77-4AE9-B037-53D7B554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9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3212C5-8AF3-45C5-91DA-DDA6FEFE4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D09BCB-B477-4331-AA3F-960C47D09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5360C1-EBFE-410F-9A7D-5CBFB816F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6517A0-EE25-452A-83C3-F10DAB4C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95FDF6-E1BD-4E98-AAAD-85A7B7D0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9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DCDB44-2D0D-4A17-8564-02D2A5F0E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C74405-F3BD-4FDA-A72F-00E85AC5E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007936E-0296-4FEF-AAF2-AA63059DD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858EAF4-ABCB-4E78-8FDD-C3001CD05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006619-B1EB-4D70-BE26-2E2062F60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668BAB5-7771-4A6C-912D-17B134B65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3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E9623C-1EB1-4F75-B744-DD1D6EB4B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ECB767-D8A4-45F5-AB31-997E2F24D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D1D8781-153A-453F-ABFA-2C08D68E4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F2BE043-9C1C-4377-88DC-3DE09E6AD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DF677EE-8983-4443-8C88-B66D98D13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916CDA5-5EBF-4824-AFEA-3A8A164C2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7ECE30-021C-492B-99D5-5EB281C3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344AA13-84FF-4F2B-960F-E2A27A8CC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778DEC-2F40-4E76-AF83-BE57ED0A9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78351AA-3850-4221-90C5-388FC3CC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5B0DFCE-93CA-4952-8267-64347025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AD0F6CB-3B6A-4CA4-A7AA-25ECB557E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6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E332A28-826C-4F22-8BBC-E01D81C3D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C85F571-0417-4579-90FA-53DD7D84B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22F0287-6CE0-4B1F-B001-40A4A0B2A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8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E0E294-A602-46C8-B0E3-8ED524C9C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5583DD-1310-4F49-BB73-3BAF8F0A4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0BB1656-AD96-4B38-98C6-6EB70BE7F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116F55-0E58-4EE2-855D-67656092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4AFABA-4856-4C80-874C-01297BFC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2D8FD2-8D49-4477-86F0-4046316E3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3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8333DB-D97D-4D91-A76A-5E3F0481B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74330B2-8D21-4698-A798-6B0A35F65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C0B17C0-C1C5-4200-8DAD-AF1D4EC358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0217B2-3948-43EC-9A56-FD95402AF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F3980B8-5EF7-45AD-9FB2-818BAE09F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C972F2-8CA9-43DC-92B9-649D5793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1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738AC37-6E4A-4D15-B1CE-A271D0AFA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3D84F5-0523-4752-9084-2FCFEBFFE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8C6671-1D94-4954-B292-38B94044B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68A0C-CB95-493A-B5C4-5FD6B5EC5CFD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DCE217-235E-4CA3-A5E7-0B251C3C7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7FA3B9F-EB21-4EF9-856B-6063A8689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A60F7-A674-42A8-BCF3-224D7B1B3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7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E4096F7-465B-43E7-8692-15F4FF54D5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258A36-A749-4C2E-8284-F38DF74F8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63782"/>
            <a:ext cx="9144000" cy="3657599"/>
          </a:xfrm>
        </p:spPr>
        <p:txBody>
          <a:bodyPr>
            <a:normAutofit fontScale="90000"/>
          </a:bodyPr>
          <a:lstStyle/>
          <a:p>
            <a:r>
              <a:rPr lang="en-029" sz="3600" dirty="0" smtClean="0"/>
              <a:t/>
            </a:r>
            <a:br>
              <a:rPr lang="en-029" sz="3600" dirty="0" smtClean="0"/>
            </a:br>
            <a:r>
              <a:rPr lang="en-029" sz="3600" dirty="0"/>
              <a:t/>
            </a:r>
            <a:br>
              <a:rPr lang="en-029" sz="3600" dirty="0"/>
            </a:br>
            <a:r>
              <a:rPr lang="en-029" sz="3600" dirty="0" smtClean="0"/>
              <a:t/>
            </a:r>
            <a:br>
              <a:rPr lang="en-029" sz="3600" dirty="0" smtClean="0"/>
            </a:br>
            <a:r>
              <a:rPr lang="en-029" sz="3600" dirty="0"/>
              <a:t/>
            </a:r>
            <a:br>
              <a:rPr lang="en-029" sz="3600" dirty="0"/>
            </a:br>
            <a:r>
              <a:rPr lang="en-029" sz="3600" dirty="0" smtClean="0"/>
              <a:t/>
            </a:r>
            <a:br>
              <a:rPr lang="en-029" sz="3600" dirty="0" smtClean="0"/>
            </a:br>
            <a:r>
              <a:rPr lang="en-029" sz="3600" dirty="0" smtClean="0"/>
              <a:t>Globalization</a:t>
            </a:r>
            <a:r>
              <a:rPr lang="en-029" sz="3600" dirty="0"/>
              <a:t>: Embracing ‘borderlessness’ to build institutional research capacity and enhance curriculum development at a leading Jamaican </a:t>
            </a:r>
            <a:r>
              <a:rPr lang="en-029" sz="3600" dirty="0" smtClean="0"/>
              <a:t>University</a:t>
            </a:r>
            <a:br>
              <a:rPr lang="en-029" sz="3600" dirty="0" smtClean="0"/>
            </a:br>
            <a:r>
              <a:rPr lang="en-029" sz="3600" dirty="0" smtClean="0"/>
              <a:t/>
            </a:r>
            <a:br>
              <a:rPr lang="en-029" sz="3600" dirty="0" smtClean="0"/>
            </a:br>
            <a:r>
              <a:rPr lang="en-029" sz="2700" i="1" dirty="0" smtClean="0"/>
              <a:t>Globalization: Removing Borders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3A1C0AC-0285-4F9F-8E30-4FFD5FBD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1366"/>
            <a:ext cx="9144000" cy="1330036"/>
          </a:xfrm>
        </p:spPr>
        <p:txBody>
          <a:bodyPr/>
          <a:lstStyle/>
          <a:p>
            <a:r>
              <a:rPr lang="en-US" sz="2800" dirty="0"/>
              <a:t>Paul W. </a:t>
            </a:r>
            <a:r>
              <a:rPr lang="en-US" sz="2800" dirty="0" smtClean="0"/>
              <a:t>Ivey, PhD</a:t>
            </a:r>
            <a:r>
              <a:rPr lang="en-US" sz="2800" baseline="30000" dirty="0" smtClean="0"/>
              <a:t> </a:t>
            </a:r>
            <a:r>
              <a:rPr lang="en-US" sz="2800" dirty="0" smtClean="0"/>
              <a:t>and Ruth Potopsingh, PhD</a:t>
            </a:r>
            <a:endParaRPr lang="en-US" sz="2800" baseline="30000" dirty="0"/>
          </a:p>
          <a:p>
            <a:r>
              <a:rPr lang="en-US" dirty="0" smtClean="0"/>
              <a:t>University of Technology, Jamaica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57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/>
              <a:t>K</a:t>
            </a:r>
            <a:r>
              <a:rPr lang="en-029" dirty="0" smtClean="0"/>
              <a:t>ey </a:t>
            </a:r>
            <a:r>
              <a:rPr lang="en-029" dirty="0"/>
              <a:t>P</a:t>
            </a:r>
            <a:r>
              <a:rPr lang="en-029" dirty="0" smtClean="0"/>
              <a:t>rinciples </a:t>
            </a:r>
            <a:r>
              <a:rPr lang="en-029" dirty="0"/>
              <a:t>of </a:t>
            </a:r>
            <a:r>
              <a:rPr lang="en-029" dirty="0" smtClean="0"/>
              <a:t>Good </a:t>
            </a:r>
            <a:r>
              <a:rPr lang="en-029" dirty="0"/>
              <a:t>P</a:t>
            </a:r>
            <a:r>
              <a:rPr lang="en-029" dirty="0" smtClean="0"/>
              <a:t>artnership </a:t>
            </a:r>
            <a:r>
              <a:rPr lang="en-029" dirty="0"/>
              <a:t>P</a:t>
            </a:r>
            <a:r>
              <a:rPr lang="en-029" dirty="0" smtClean="0"/>
              <a:t>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029" dirty="0"/>
              <a:t>Set the agenda together; </a:t>
            </a:r>
            <a:endParaRPr lang="en-029" dirty="0" smtClean="0"/>
          </a:p>
          <a:p>
            <a:r>
              <a:rPr lang="en-029" dirty="0" smtClean="0"/>
              <a:t>Interact </a:t>
            </a:r>
            <a:r>
              <a:rPr lang="en-029" dirty="0"/>
              <a:t>with stakeholders; </a:t>
            </a:r>
            <a:endParaRPr lang="en-029" dirty="0" smtClean="0"/>
          </a:p>
          <a:p>
            <a:r>
              <a:rPr lang="en-029" dirty="0" smtClean="0"/>
              <a:t>Clarify </a:t>
            </a:r>
            <a:r>
              <a:rPr lang="en-029" dirty="0"/>
              <a:t>responsibilities; </a:t>
            </a:r>
            <a:endParaRPr lang="en-029" dirty="0" smtClean="0"/>
          </a:p>
          <a:p>
            <a:r>
              <a:rPr lang="en-029" dirty="0" smtClean="0"/>
              <a:t>Account </a:t>
            </a:r>
            <a:r>
              <a:rPr lang="en-029" dirty="0"/>
              <a:t>to beneficiaries; </a:t>
            </a:r>
            <a:endParaRPr lang="en-029" dirty="0" smtClean="0"/>
          </a:p>
          <a:p>
            <a:r>
              <a:rPr lang="en-029" dirty="0" smtClean="0"/>
              <a:t>Promote </a:t>
            </a:r>
            <a:r>
              <a:rPr lang="en-029" dirty="0"/>
              <a:t>mutual learning; </a:t>
            </a:r>
            <a:endParaRPr lang="en-029" dirty="0" smtClean="0"/>
          </a:p>
          <a:p>
            <a:r>
              <a:rPr lang="en-029" dirty="0" smtClean="0"/>
              <a:t>Enhance </a:t>
            </a:r>
            <a:r>
              <a:rPr lang="en-029" dirty="0"/>
              <a:t>capacities; Share data and networks; </a:t>
            </a:r>
            <a:endParaRPr lang="en-029" dirty="0" smtClean="0"/>
          </a:p>
          <a:p>
            <a:r>
              <a:rPr lang="en-029" dirty="0" smtClean="0"/>
              <a:t>Disseminate </a:t>
            </a:r>
            <a:r>
              <a:rPr lang="en-029" dirty="0"/>
              <a:t>results; </a:t>
            </a:r>
            <a:endParaRPr lang="en-029" dirty="0" smtClean="0"/>
          </a:p>
          <a:p>
            <a:r>
              <a:rPr lang="en-029" dirty="0" smtClean="0"/>
              <a:t>Pool </a:t>
            </a:r>
            <a:r>
              <a:rPr lang="en-029" dirty="0"/>
              <a:t>profits and merits; </a:t>
            </a:r>
            <a:endParaRPr lang="en-029" dirty="0" smtClean="0"/>
          </a:p>
          <a:p>
            <a:r>
              <a:rPr lang="en-029" dirty="0" smtClean="0"/>
              <a:t>Apply </a:t>
            </a:r>
            <a:r>
              <a:rPr lang="en-029" dirty="0"/>
              <a:t>results; and </a:t>
            </a:r>
            <a:endParaRPr lang="en-029" dirty="0" smtClean="0"/>
          </a:p>
          <a:p>
            <a:r>
              <a:rPr lang="en-029" dirty="0" smtClean="0"/>
              <a:t>Secure outcomes</a:t>
            </a:r>
          </a:p>
          <a:p>
            <a:pPr marL="0" indent="0" algn="ctr">
              <a:buNone/>
            </a:pPr>
            <a:r>
              <a:rPr lang="en-029" dirty="0" smtClean="0"/>
              <a:t>(Swiss </a:t>
            </a:r>
            <a:r>
              <a:rPr lang="en-029" dirty="0"/>
              <a:t>Commission for Research Partnerships with Developing Countries, </a:t>
            </a:r>
            <a:r>
              <a:rPr lang="en-029" dirty="0" smtClean="0"/>
              <a:t>2018)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5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029" dirty="0"/>
              <a:t>Embracing ‘borderlessness’ </a:t>
            </a:r>
            <a:r>
              <a:rPr lang="en-US" dirty="0" smtClean="0"/>
              <a:t>to build institutional capacity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322617"/>
            <a:ext cx="9144000" cy="1638795"/>
          </a:xfrm>
        </p:spPr>
        <p:txBody>
          <a:bodyPr>
            <a:normAutofit/>
          </a:bodyPr>
          <a:lstStyle/>
          <a:p>
            <a:r>
              <a:rPr lang="en-029" sz="3600" dirty="0" smtClean="0"/>
              <a:t>Experiences of </a:t>
            </a:r>
            <a:r>
              <a:rPr lang="en-029" sz="3600" dirty="0"/>
              <a:t>the University of Technology, Jamaica (UTech, Jamaica)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472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as a Strategic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029" dirty="0"/>
              <a:t>“Partnering with other universities and tertiary institutions to develop new research (and other) opportunities” is one of the strategic initiatives articulated in </a:t>
            </a:r>
            <a:r>
              <a:rPr lang="en-029" dirty="0" smtClean="0"/>
              <a:t>UTech, Jamaica’s </a:t>
            </a:r>
            <a:r>
              <a:rPr lang="en-029" dirty="0"/>
              <a:t>Strategic </a:t>
            </a:r>
            <a:r>
              <a:rPr lang="en-029" dirty="0" smtClean="0"/>
              <a:t>Plan.</a:t>
            </a:r>
          </a:p>
          <a:p>
            <a:pPr marL="0" indent="0">
              <a:buNone/>
            </a:pPr>
            <a:endParaRPr lang="en-029" dirty="0" smtClean="0"/>
          </a:p>
          <a:p>
            <a:r>
              <a:rPr lang="en-029" dirty="0" smtClean="0"/>
              <a:t>Institutional mechanisms: </a:t>
            </a:r>
          </a:p>
          <a:p>
            <a:pPr lvl="1"/>
            <a:r>
              <a:rPr lang="en-029" dirty="0" smtClean="0"/>
              <a:t>School of Graduate Studies, Research &amp; Entrepreneurship (SGSRE)</a:t>
            </a:r>
          </a:p>
          <a:p>
            <a:pPr lvl="1"/>
            <a:r>
              <a:rPr lang="en-029" dirty="0" smtClean="0"/>
              <a:t>Office of International &amp; Institutional Linkages </a:t>
            </a:r>
          </a:p>
          <a:p>
            <a:pPr lvl="1"/>
            <a:endParaRPr lang="en-029" dirty="0" smtClean="0"/>
          </a:p>
          <a:p>
            <a:r>
              <a:rPr lang="en-029" dirty="0" smtClean="0"/>
              <a:t>Many MOUs signed - </a:t>
            </a:r>
            <a:r>
              <a:rPr lang="en-029" dirty="0"/>
              <a:t>twenty-two (22) </a:t>
            </a:r>
            <a:r>
              <a:rPr lang="en-029" dirty="0" smtClean="0"/>
              <a:t>in AY 2017-2018, with </a:t>
            </a:r>
            <a:r>
              <a:rPr lang="en-029" dirty="0"/>
              <a:t>local and international partners.   </a:t>
            </a:r>
            <a:endParaRPr lang="en-US" b="1" dirty="0"/>
          </a:p>
          <a:p>
            <a:endParaRPr lang="en-029" dirty="0" smtClean="0"/>
          </a:p>
          <a:p>
            <a:r>
              <a:rPr lang="en-029" dirty="0" smtClean="0"/>
              <a:t>Several collaborative </a:t>
            </a:r>
            <a:r>
              <a:rPr lang="en-029" dirty="0"/>
              <a:t>projects involving international </a:t>
            </a:r>
            <a:r>
              <a:rPr lang="en-029" dirty="0" smtClean="0"/>
              <a:t>partners.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73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 smtClean="0"/>
              <a:t>Two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029" dirty="0" smtClean="0"/>
          </a:p>
          <a:p>
            <a:pPr lvl="0"/>
            <a:r>
              <a:rPr lang="en-029" dirty="0" smtClean="0"/>
              <a:t>“</a:t>
            </a:r>
            <a:r>
              <a:rPr lang="en-US" dirty="0" smtClean="0"/>
              <a:t>The </a:t>
            </a:r>
            <a:r>
              <a:rPr lang="en-US" dirty="0"/>
              <a:t>Improvement of Research &amp; Innovation Management Capacity in Africa and the Caribbean for the Successful Stimulation and Dissemination of Research Results (RIMI4AC</a:t>
            </a:r>
            <a:r>
              <a:rPr lang="en-US" dirty="0" smtClean="0"/>
              <a:t>)” </a:t>
            </a:r>
            <a:r>
              <a:rPr lang="en-029" dirty="0" smtClean="0"/>
              <a:t>Project</a:t>
            </a:r>
          </a:p>
          <a:p>
            <a:pPr lvl="0"/>
            <a:endParaRPr lang="en-US" b="1" dirty="0"/>
          </a:p>
          <a:p>
            <a:pPr lvl="0"/>
            <a:r>
              <a:rPr lang="en-029" dirty="0"/>
              <a:t>The Master’s degree in Sustainable Energy and Climate Change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88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 smtClean="0"/>
              <a:t>Example #1: The “RIMI4AC” </a:t>
            </a:r>
            <a:r>
              <a:rPr lang="en-029" dirty="0"/>
              <a:t>Project</a:t>
            </a:r>
            <a:br>
              <a:rPr lang="en-029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029" dirty="0" smtClean="0"/>
              <a:t>European Union/ACP S&amp;T </a:t>
            </a:r>
            <a:r>
              <a:rPr lang="en-029" dirty="0"/>
              <a:t>Programme </a:t>
            </a:r>
            <a:r>
              <a:rPr lang="en-029" dirty="0" smtClean="0"/>
              <a:t>- €</a:t>
            </a:r>
            <a:r>
              <a:rPr lang="en-029" dirty="0"/>
              <a:t>2.6 </a:t>
            </a:r>
            <a:r>
              <a:rPr lang="en-029" dirty="0" smtClean="0"/>
              <a:t>million </a:t>
            </a:r>
          </a:p>
          <a:p>
            <a:r>
              <a:rPr lang="en-029" dirty="0" smtClean="0"/>
              <a:t>Objective: “To </a:t>
            </a:r>
            <a:r>
              <a:rPr lang="en-029" dirty="0"/>
              <a:t>strengthen the capacity of research institutions in the regions for sustainability, to effectively manage research and innovation </a:t>
            </a:r>
            <a:r>
              <a:rPr lang="en-029" dirty="0" smtClean="0"/>
              <a:t>activities …”</a:t>
            </a:r>
          </a:p>
          <a:p>
            <a:r>
              <a:rPr lang="en-029" dirty="0" smtClean="0"/>
              <a:t>Nine partners -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74094"/>
            <a:ext cx="5181600" cy="3454400"/>
          </a:xfrm>
        </p:spPr>
      </p:pic>
    </p:spTree>
    <p:extLst>
      <p:ext uri="{BB962C8B-B14F-4D97-AF65-F5344CB8AC3E}">
        <p14:creationId xmlns:p14="http://schemas.microsoft.com/office/powerpoint/2010/main" val="30737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“RIMI4AC” </a:t>
            </a:r>
            <a:r>
              <a:rPr lang="en-029" dirty="0" smtClean="0"/>
              <a:t>Project Partners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029" dirty="0"/>
              <a:t>Association of Commonwealth Universities (ACU, UK-based); </a:t>
            </a:r>
            <a:endParaRPr lang="en-029" dirty="0" smtClean="0"/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Research </a:t>
            </a:r>
            <a:r>
              <a:rPr lang="en-029" dirty="0"/>
              <a:t>Africa (RA, South Africa); </a:t>
            </a:r>
            <a:endParaRPr lang="en-029" dirty="0" smtClean="0"/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Research </a:t>
            </a:r>
            <a:r>
              <a:rPr lang="en-029" dirty="0"/>
              <a:t>and Innovation Management Services (RIMS, Belgium</a:t>
            </a:r>
            <a:r>
              <a:rPr lang="en-029" dirty="0" smtClean="0"/>
              <a:t>);</a:t>
            </a:r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 </a:t>
            </a:r>
            <a:r>
              <a:rPr lang="en-029" dirty="0"/>
              <a:t>Southern African Research and Innovation Management Association (SARIMA, South Africa); </a:t>
            </a:r>
            <a:endParaRPr lang="en-029" dirty="0" smtClean="0"/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Stellenbosch </a:t>
            </a:r>
            <a:r>
              <a:rPr lang="en-029" dirty="0"/>
              <a:t>University (SU, South Africa); </a:t>
            </a:r>
            <a:endParaRPr lang="en-029" dirty="0" smtClean="0"/>
          </a:p>
          <a:p>
            <a:pPr marL="514350" indent="-514350">
              <a:buFont typeface="+mj-lt"/>
              <a:buAutoNum type="arabicPeriod"/>
            </a:pPr>
            <a:r>
              <a:rPr lang="en-029" b="1" dirty="0" smtClean="0">
                <a:solidFill>
                  <a:srgbClr val="FF0000"/>
                </a:solidFill>
              </a:rPr>
              <a:t>University </a:t>
            </a:r>
            <a:r>
              <a:rPr lang="en-029" b="1" dirty="0">
                <a:solidFill>
                  <a:srgbClr val="FF0000"/>
                </a:solidFill>
              </a:rPr>
              <a:t>of Technology, Jamaica (UTech, Ja.); </a:t>
            </a:r>
            <a:endParaRPr lang="en-029" b="1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University </a:t>
            </a:r>
            <a:r>
              <a:rPr lang="en-029" dirty="0"/>
              <a:t>of Botswana (UB); </a:t>
            </a:r>
            <a:endParaRPr lang="en-029" dirty="0" smtClean="0"/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University </a:t>
            </a:r>
            <a:r>
              <a:rPr lang="en-029" dirty="0"/>
              <a:t>of Brea (UB, Cameroon); </a:t>
            </a:r>
            <a:endParaRPr lang="en-029" dirty="0" smtClean="0"/>
          </a:p>
          <a:p>
            <a:pPr marL="514350" indent="-514350">
              <a:buFont typeface="+mj-lt"/>
              <a:buAutoNum type="arabicPeriod"/>
            </a:pPr>
            <a:r>
              <a:rPr lang="en-029" dirty="0" smtClean="0"/>
              <a:t>University </a:t>
            </a:r>
            <a:r>
              <a:rPr lang="en-029" dirty="0"/>
              <a:t>of Dar es Salaam (USDM, Tanzania).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8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Benefits &amp; Built Capacity from the </a:t>
            </a:r>
            <a:r>
              <a:rPr lang="en-US" dirty="0"/>
              <a:t>“RIMI4AC” </a:t>
            </a:r>
            <a:r>
              <a:rPr lang="en-029" dirty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dirty="0"/>
              <a:t>C</a:t>
            </a:r>
            <a:r>
              <a:rPr lang="en-029" dirty="0" smtClean="0"/>
              <a:t>apacity-building workshops; Short </a:t>
            </a:r>
            <a:r>
              <a:rPr lang="en-029" dirty="0"/>
              <a:t>courses were conducted and </a:t>
            </a:r>
            <a:endParaRPr lang="en-029" dirty="0" smtClean="0"/>
          </a:p>
          <a:p>
            <a:r>
              <a:rPr lang="en-029" dirty="0"/>
              <a:t>R</a:t>
            </a:r>
            <a:r>
              <a:rPr lang="en-029" dirty="0" smtClean="0"/>
              <a:t>esources (e.g., Handbooks) were </a:t>
            </a:r>
            <a:r>
              <a:rPr lang="en-029" dirty="0"/>
              <a:t>developed for research managers of the partner </a:t>
            </a:r>
            <a:r>
              <a:rPr lang="en-029" dirty="0" smtClean="0"/>
              <a:t>institutions, including UTech, Jamaica.</a:t>
            </a:r>
          </a:p>
          <a:p>
            <a:r>
              <a:rPr lang="en-029" dirty="0"/>
              <a:t>E</a:t>
            </a:r>
            <a:r>
              <a:rPr lang="en-029" dirty="0" smtClean="0"/>
              <a:t>stablishment </a:t>
            </a:r>
            <a:r>
              <a:rPr lang="en-029" dirty="0"/>
              <a:t>and launch of the Caribbean Research &amp; Innovation Management Association (CabRIMA), in October 2010. </a:t>
            </a:r>
            <a:endParaRPr lang="en-US" b="1" dirty="0"/>
          </a:p>
          <a:p>
            <a:r>
              <a:rPr lang="en-029" dirty="0" smtClean="0"/>
              <a:t>Engagement with </a:t>
            </a:r>
            <a:r>
              <a:rPr lang="en-029" dirty="0"/>
              <a:t>the Global Research Management Network (</a:t>
            </a:r>
            <a:r>
              <a:rPr lang="en-029" dirty="0" smtClean="0"/>
              <a:t>GRMN); International </a:t>
            </a:r>
            <a:r>
              <a:rPr lang="en-029" dirty="0"/>
              <a:t>Network of Research Management Societies (INORMS).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0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Example </a:t>
            </a:r>
            <a:r>
              <a:rPr lang="en-US" dirty="0" smtClean="0"/>
              <a:t>#2: </a:t>
            </a:r>
            <a:r>
              <a:rPr lang="en-US" dirty="0"/>
              <a:t>The </a:t>
            </a:r>
            <a:r>
              <a:rPr lang="en-US" dirty="0" smtClean="0"/>
              <a:t>Master’s Degree in Sustainable Energy &amp; 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/>
              <a:t>Degree concept – based on </a:t>
            </a:r>
            <a:r>
              <a:rPr lang="en-029" dirty="0"/>
              <a:t>UTech Jamaica’s thrust to advance training in sustainable energy and climate change management throughout the Caribbean Region with a strong focus on innovation</a:t>
            </a:r>
            <a:r>
              <a:rPr lang="en-029" dirty="0" smtClean="0"/>
              <a:t>.</a:t>
            </a:r>
          </a:p>
          <a:p>
            <a:endParaRPr lang="en-029" dirty="0" smtClean="0"/>
          </a:p>
          <a:p>
            <a:r>
              <a:rPr lang="en-GB" dirty="0"/>
              <a:t>For the Caribbean, a low-carbon emissions development strategy has been articulated by CARICOM which necessitates the training of a cadre of professionals to fulfil this strategic objective.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76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International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Developed with technical and financial support of the German Society for International Cooperation (Deutsche Gesellschaft für Internationale Zusammenarbeit (GIZ)</a:t>
            </a:r>
            <a:r>
              <a:rPr lang="en-GB" b="1" dirty="0"/>
              <a:t> </a:t>
            </a:r>
            <a:r>
              <a:rPr lang="en-GB" dirty="0"/>
              <a:t>following t</a:t>
            </a:r>
            <a:r>
              <a:rPr lang="en-029" dirty="0" err="1"/>
              <a:t>wo</a:t>
            </a:r>
            <a:r>
              <a:rPr lang="en-029" dirty="0"/>
              <a:t> years of developmental work by led by the Associate Vice President, Sustainable Energy.  </a:t>
            </a:r>
          </a:p>
          <a:p>
            <a:r>
              <a:rPr lang="en-GB" dirty="0" smtClean="0"/>
              <a:t>GIZ</a:t>
            </a:r>
            <a:r>
              <a:rPr lang="en-GB" dirty="0"/>
              <a:t>)/CARICOM Renewable Energy Efficiency Technical Assistance (REETA)</a:t>
            </a:r>
            <a:r>
              <a:rPr lang="en-GB" b="1" dirty="0"/>
              <a:t> </a:t>
            </a:r>
            <a:r>
              <a:rPr lang="en-GB" dirty="0" smtClean="0"/>
              <a:t>programme - </a:t>
            </a:r>
            <a:r>
              <a:rPr lang="en-GB" dirty="0"/>
              <a:t>capacity building </a:t>
            </a:r>
            <a:r>
              <a:rPr lang="en-GB"/>
              <a:t>in </a:t>
            </a:r>
            <a:r>
              <a:rPr lang="en-GB" smtClean="0"/>
              <a:t>universities - UTech</a:t>
            </a:r>
            <a:r>
              <a:rPr lang="en-GB" dirty="0"/>
              <a:t>, Jamaica was one of the </a:t>
            </a:r>
            <a:r>
              <a:rPr lang="en-GB"/>
              <a:t>main </a:t>
            </a:r>
            <a:r>
              <a:rPr lang="en-GB" smtClean="0"/>
              <a:t>beneficiaries.</a:t>
            </a:r>
            <a:endParaRPr lang="en-GB" dirty="0" smtClean="0"/>
          </a:p>
          <a:p>
            <a:r>
              <a:rPr lang="en-GB" dirty="0" smtClean="0"/>
              <a:t>MOU was </a:t>
            </a:r>
            <a:r>
              <a:rPr lang="en-GB" dirty="0"/>
              <a:t>signed with </a:t>
            </a:r>
            <a:r>
              <a:rPr lang="en-GB" dirty="0" smtClean="0"/>
              <a:t>CARICOM/GIZ </a:t>
            </a:r>
            <a:r>
              <a:rPr lang="en-GB" dirty="0"/>
              <a:t>REETA Project in </a:t>
            </a:r>
            <a:r>
              <a:rPr lang="en-GB" dirty="0" smtClean="0"/>
              <a:t>2014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47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International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dirty="0" smtClean="0"/>
              <a:t>Another </a:t>
            </a:r>
            <a:r>
              <a:rPr lang="en-029" dirty="0"/>
              <a:t>EU-funded project “Knowledge transfer capacity building for enhanced energy access and efficiency in the Caribbean (CAP4INNO, 2013-2016</a:t>
            </a:r>
            <a:r>
              <a:rPr lang="en-029" dirty="0" smtClean="0"/>
              <a:t>)” on which UTech, Jamaica was a partner led to alliances with </a:t>
            </a:r>
            <a:r>
              <a:rPr lang="en-029" dirty="0"/>
              <a:t>the Chalmers University of Technology  (</a:t>
            </a:r>
            <a:r>
              <a:rPr lang="en-029" dirty="0" smtClean="0"/>
              <a:t>Sweden)</a:t>
            </a:r>
          </a:p>
          <a:p>
            <a:pPr lvl="1"/>
            <a:r>
              <a:rPr lang="en-029" sz="2800" dirty="0"/>
              <a:t>T</a:t>
            </a:r>
            <a:r>
              <a:rPr lang="en-029" sz="2800" dirty="0" smtClean="0"/>
              <a:t>he </a:t>
            </a:r>
            <a:r>
              <a:rPr lang="en-029" sz="2800" dirty="0"/>
              <a:t>master’s programme was further strengthened. In particular, through the application of Action Learning as the teaching and learning </a:t>
            </a:r>
            <a:r>
              <a:rPr lang="en-029" sz="2800" dirty="0" smtClean="0"/>
              <a:t>methodology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6880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4CDDE0-05CB-453E-9C9E-077168756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Ruth Potopsingh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FE662A-EC71-429E-838E-5AD75C0A5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Associate Vice President for Sustainable Energy. Head, Caribbean Sustainable Energy &amp; Innovation Institute, UTech, Jamaica </a:t>
            </a:r>
          </a:p>
          <a:p>
            <a:pPr algn="just"/>
            <a:r>
              <a:rPr lang="en-US" dirty="0" smtClean="0"/>
              <a:t>PhD in Sustainable Development &amp; MBA in Human Resource Management 7 Marketing (UWI); MSc in Urban Development Planning (University College of London; BA in Geography &amp; Diploma in Education (UWI).</a:t>
            </a:r>
          </a:p>
          <a:p>
            <a:pPr algn="just"/>
            <a:r>
              <a:rPr lang="en-US" dirty="0" smtClean="0"/>
              <a:t>Research interests: Renewable energy applications in developing economies, bioenergy, energy innovation in SIDS, sustainable energy education, and societal impact through volunteerism.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Articulation with SDGs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/>
              <a:t>The </a:t>
            </a:r>
            <a:r>
              <a:rPr lang="en-029" dirty="0"/>
              <a:t>United Nations global goals are the key drivers for a unified global development path. </a:t>
            </a:r>
            <a:endParaRPr lang="en-029" dirty="0" smtClean="0"/>
          </a:p>
          <a:p>
            <a:endParaRPr lang="en-029" dirty="0" smtClean="0"/>
          </a:p>
          <a:p>
            <a:r>
              <a:rPr lang="en-029" dirty="0" smtClean="0"/>
              <a:t>The </a:t>
            </a:r>
            <a:r>
              <a:rPr lang="en-029" dirty="0"/>
              <a:t>MSECC addresses all the seventeen goals sustainable development goals.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358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Discussion/Conclusions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/>
              <a:t>In a dynamic and </a:t>
            </a:r>
            <a:r>
              <a:rPr lang="en-029" dirty="0"/>
              <a:t>increasingly </a:t>
            </a:r>
            <a:r>
              <a:rPr lang="en-029" dirty="0" smtClean="0"/>
              <a:t>‘borderless’ </a:t>
            </a:r>
            <a:r>
              <a:rPr lang="en-029" dirty="0"/>
              <a:t>world, </a:t>
            </a:r>
            <a:r>
              <a:rPr lang="en-029" dirty="0" smtClean="0"/>
              <a:t>HEIs have </a:t>
            </a:r>
            <a:r>
              <a:rPr lang="en-029" dirty="0"/>
              <a:t>the opportunity of </a:t>
            </a:r>
            <a:r>
              <a:rPr lang="en-029" dirty="0" smtClean="0"/>
              <a:t>building their capacity craft novel solutions </a:t>
            </a:r>
            <a:r>
              <a:rPr lang="en-029" dirty="0"/>
              <a:t>to significant global challenges facing contemporary society. </a:t>
            </a:r>
            <a:r>
              <a:rPr lang="en-029" dirty="0" smtClean="0"/>
              <a:t>And engaging </a:t>
            </a:r>
            <a:r>
              <a:rPr lang="en-029" dirty="0"/>
              <a:t>in collaborative partnerships to achieve these ends has been shown to have much </a:t>
            </a:r>
            <a:r>
              <a:rPr lang="en-029"/>
              <a:t>utility</a:t>
            </a:r>
            <a:r>
              <a:rPr lang="en-029" smtClean="0"/>
              <a:t>.</a:t>
            </a:r>
          </a:p>
          <a:p>
            <a:endParaRPr lang="en-029" dirty="0" smtClean="0"/>
          </a:p>
          <a:p>
            <a:r>
              <a:rPr lang="en-US" dirty="0"/>
              <a:t>UTech, Jamaica deliberately pursued CPs to enhance its institutional capacity – research and curriculum – two real examples evince this.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646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029" dirty="0" err="1"/>
              <a:t>Bammer</a:t>
            </a:r>
            <a:r>
              <a:rPr lang="en-029" dirty="0"/>
              <a:t>, G. 2008. Enhancing Research Collaborations: Three key management </a:t>
            </a:r>
            <a:r>
              <a:rPr lang="en-029" dirty="0" smtClean="0"/>
              <a:t>challenges. </a:t>
            </a:r>
            <a:r>
              <a:rPr lang="en-029" i="1" dirty="0" smtClean="0"/>
              <a:t>Research </a:t>
            </a:r>
            <a:r>
              <a:rPr lang="en-029" i="1" dirty="0"/>
              <a:t>Policy. 37 (5): 875-887. </a:t>
            </a:r>
            <a:endParaRPr lang="en-US" i="1" dirty="0"/>
          </a:p>
          <a:p>
            <a:r>
              <a:rPr lang="en-029" dirty="0" err="1"/>
              <a:t>Brundtland</a:t>
            </a:r>
            <a:r>
              <a:rPr lang="en-029" dirty="0"/>
              <a:t> Report. 1987. World Commission on Environment and Development. Author.</a:t>
            </a:r>
            <a:endParaRPr lang="en-US" dirty="0"/>
          </a:p>
          <a:p>
            <a:r>
              <a:rPr lang="en-029" dirty="0"/>
              <a:t>Cho, Y., &amp; Egan, T. (2013). Organizational support for action learning in South </a:t>
            </a:r>
            <a:r>
              <a:rPr lang="en-029" dirty="0" smtClean="0"/>
              <a:t>Korean</a:t>
            </a:r>
            <a:r>
              <a:rPr lang="en-US" dirty="0"/>
              <a:t> </a:t>
            </a:r>
            <a:r>
              <a:rPr lang="en-029" dirty="0" smtClean="0"/>
              <a:t>organizations</a:t>
            </a:r>
            <a:r>
              <a:rPr lang="en-029" dirty="0"/>
              <a:t>. </a:t>
            </a:r>
            <a:r>
              <a:rPr lang="en-029" i="1" dirty="0"/>
              <a:t>Human Resource Development Quarterly, 24 (2), 185-213. </a:t>
            </a:r>
            <a:endParaRPr lang="en-US" i="1" dirty="0"/>
          </a:p>
          <a:p>
            <a:r>
              <a:rPr lang="en-029" dirty="0"/>
              <a:t>European Commission, 2005. Handbook on Responsible Partnering. Brussels, Belgium. Author. </a:t>
            </a:r>
            <a:endParaRPr lang="en-US" dirty="0"/>
          </a:p>
          <a:p>
            <a:r>
              <a:rPr lang="en-US" dirty="0"/>
              <a:t>Huang, J. S. 2014. Building Research Collaboration Networks – An Interpersonal Perspective </a:t>
            </a:r>
            <a:r>
              <a:rPr lang="en-US" dirty="0" smtClean="0"/>
              <a:t>for Research </a:t>
            </a:r>
            <a:r>
              <a:rPr lang="en-US" dirty="0"/>
              <a:t>Capacity Building. </a:t>
            </a:r>
            <a:r>
              <a:rPr lang="en-US" i="1" dirty="0"/>
              <a:t>The Journal of Research Administration. 45 (2): 89-113.</a:t>
            </a:r>
            <a:endParaRPr lang="en-US" b="1" i="1" dirty="0"/>
          </a:p>
          <a:p>
            <a:r>
              <a:rPr lang="en-US" dirty="0"/>
              <a:t>International Renewable Energy Agency (IRENA). 2015. ‘</a:t>
            </a:r>
            <a:r>
              <a:rPr lang="en-US" dirty="0" err="1"/>
              <a:t>REthinking</a:t>
            </a:r>
            <a:r>
              <a:rPr lang="en-US" dirty="0"/>
              <a:t> Energy: </a:t>
            </a:r>
            <a:r>
              <a:rPr lang="en-US" dirty="0" smtClean="0"/>
              <a:t>Renewable</a:t>
            </a:r>
            <a:r>
              <a:rPr lang="en-US" b="1" dirty="0"/>
              <a:t> </a:t>
            </a:r>
            <a:r>
              <a:rPr lang="en-US" dirty="0" smtClean="0"/>
              <a:t>Energy </a:t>
            </a:r>
            <a:r>
              <a:rPr lang="en-US" dirty="0"/>
              <a:t>and Climate Change.’ Author.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556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029" dirty="0"/>
              <a:t>International Monetary Fund. 2000.. "Globalization: Threats or Opportunity." 12 April </a:t>
            </a:r>
            <a:r>
              <a:rPr lang="en-029" dirty="0" smtClean="0"/>
              <a:t>2000:</a:t>
            </a:r>
            <a:r>
              <a:rPr lang="en-US" dirty="0"/>
              <a:t> </a:t>
            </a:r>
            <a:r>
              <a:rPr lang="en-029" dirty="0" smtClean="0"/>
              <a:t>IMF </a:t>
            </a:r>
            <a:r>
              <a:rPr lang="en-029" dirty="0"/>
              <a:t>Publications.</a:t>
            </a:r>
            <a:endParaRPr lang="en-US" dirty="0"/>
          </a:p>
          <a:p>
            <a:r>
              <a:rPr lang="en-029" dirty="0"/>
              <a:t>James, P. and Steger, M. B. 2014. A Genealogy of ‘Globalization’: The Career of a </a:t>
            </a:r>
            <a:r>
              <a:rPr lang="en-029" dirty="0" smtClean="0"/>
              <a:t>Concept.</a:t>
            </a:r>
            <a:r>
              <a:rPr lang="en-US" dirty="0"/>
              <a:t> </a:t>
            </a:r>
            <a:r>
              <a:rPr lang="en-029" i="1" dirty="0" smtClean="0"/>
              <a:t>Globalizations</a:t>
            </a:r>
            <a:r>
              <a:rPr lang="en-029" i="1" dirty="0"/>
              <a:t>. 11 (4): 417–34.</a:t>
            </a:r>
            <a:endParaRPr lang="en-US" i="1" dirty="0"/>
          </a:p>
          <a:p>
            <a:r>
              <a:rPr lang="en-029" dirty="0"/>
              <a:t>Rampersad, D. (2014). Collaboration in Higher Education: A Perspective from the Caribbean. </a:t>
            </a:r>
            <a:r>
              <a:rPr lang="en-029" dirty="0" smtClean="0"/>
              <a:t>Retrieved </a:t>
            </a:r>
            <a:r>
              <a:rPr lang="en-029" dirty="0"/>
              <a:t>from: https://eulacfoundation.org/en/system/files/David%20Rampersad_Cooperation%20in%20Higher%20Education%20A%20Caribbean%20Perspective.pdf</a:t>
            </a:r>
            <a:endParaRPr lang="en-US" dirty="0"/>
          </a:p>
          <a:p>
            <a:r>
              <a:rPr lang="en-029" dirty="0"/>
              <a:t>Research Africa, 2013. Facilitating research partnerships: Notes for researchers and </a:t>
            </a:r>
            <a:r>
              <a:rPr lang="en-029" dirty="0" smtClean="0"/>
              <a:t>research</a:t>
            </a:r>
            <a:r>
              <a:rPr lang="en-US" dirty="0"/>
              <a:t> </a:t>
            </a:r>
            <a:r>
              <a:rPr lang="en-029" dirty="0" smtClean="0"/>
              <a:t>managers</a:t>
            </a:r>
            <a:r>
              <a:rPr lang="en-029" dirty="0"/>
              <a:t>. Research Africa, South Africa. Author.</a:t>
            </a:r>
            <a:endParaRPr lang="en-US" dirty="0"/>
          </a:p>
          <a:p>
            <a:r>
              <a:rPr lang="en-029" dirty="0"/>
              <a:t>Schofield, T. 2013. Critical Success actors for knowledge transfer collaboration </a:t>
            </a:r>
            <a:r>
              <a:rPr lang="en-029" dirty="0" smtClean="0"/>
              <a:t>between</a:t>
            </a:r>
            <a:r>
              <a:rPr lang="en-US" dirty="0"/>
              <a:t> </a:t>
            </a:r>
            <a:r>
              <a:rPr lang="en-029" dirty="0" smtClean="0"/>
              <a:t>University </a:t>
            </a:r>
            <a:r>
              <a:rPr lang="en-029" dirty="0"/>
              <a:t>and Industry. </a:t>
            </a:r>
            <a:r>
              <a:rPr lang="en-029" i="1" dirty="0"/>
              <a:t>The Journal of Research Administration. 44 (2): 38-56.</a:t>
            </a:r>
            <a:endParaRPr lang="en-US" i="1" dirty="0"/>
          </a:p>
          <a:p>
            <a:r>
              <a:rPr lang="en-GB" dirty="0"/>
              <a:t>Statistical Institute of Jamaica. 2018. Jamaica Labour Force Survey, 2018. Author.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1410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sz="2400" dirty="0"/>
              <a:t>Swiss Commission for Research Partnerships with Developing Countries. 2018. Swiss Academy</a:t>
            </a:r>
            <a:r>
              <a:rPr lang="en-US" sz="2400" dirty="0"/>
              <a:t> </a:t>
            </a:r>
            <a:r>
              <a:rPr lang="en-029" sz="2400" dirty="0"/>
              <a:t>of Sciences. Bern, Sweden.</a:t>
            </a:r>
            <a:endParaRPr lang="en-US" sz="2400" dirty="0"/>
          </a:p>
          <a:p>
            <a:r>
              <a:rPr lang="en-029" sz="2400" dirty="0"/>
              <a:t>The Royal Society, 2011. Knowledge, Networks and Nations: Global scientific collaboration in</a:t>
            </a:r>
            <a:r>
              <a:rPr lang="en-US" sz="2400" dirty="0"/>
              <a:t> </a:t>
            </a:r>
            <a:r>
              <a:rPr lang="en-029" sz="2400" dirty="0"/>
              <a:t>the 21st century. Author.</a:t>
            </a:r>
            <a:endParaRPr lang="en-US" sz="2400" dirty="0"/>
          </a:p>
          <a:p>
            <a:r>
              <a:rPr lang="en-029" sz="2400" dirty="0"/>
              <a:t>University of Technology, Jamaica Act. 1999. </a:t>
            </a:r>
            <a:endParaRPr lang="en-US" sz="2400" dirty="0"/>
          </a:p>
          <a:p>
            <a:r>
              <a:rPr lang="en-029" sz="2400" dirty="0"/>
              <a:t>University of Technology, Jamaica Strategic Plan, 2008-2015. University of </a:t>
            </a:r>
            <a:r>
              <a:rPr lang="en-029" sz="2400" dirty="0" smtClean="0"/>
              <a:t>Technology,</a:t>
            </a:r>
            <a:r>
              <a:rPr lang="en-US" sz="2400" dirty="0"/>
              <a:t> </a:t>
            </a:r>
            <a:r>
              <a:rPr lang="en-029" sz="2400" dirty="0" smtClean="0"/>
              <a:t>Jamaica</a:t>
            </a:r>
            <a:r>
              <a:rPr lang="en-029" sz="2400" dirty="0"/>
              <a:t>, Kingston Jamaica: Author.</a:t>
            </a:r>
            <a:endParaRPr lang="en-US" sz="2400" dirty="0"/>
          </a:p>
          <a:p>
            <a:r>
              <a:rPr lang="en-029" sz="2400" dirty="0"/>
              <a:t>Wilson, S. 2013. Research Global 2, June 2013. Association of Commonwealth </a:t>
            </a:r>
            <a:r>
              <a:rPr lang="en-029" sz="2400" dirty="0" smtClean="0"/>
              <a:t>Universities,</a:t>
            </a:r>
            <a:r>
              <a:rPr lang="en-US" sz="2400" dirty="0"/>
              <a:t> </a:t>
            </a:r>
            <a:r>
              <a:rPr lang="en-029" sz="2400" dirty="0" smtClean="0"/>
              <a:t>UK</a:t>
            </a:r>
            <a:r>
              <a:rPr lang="en-029" sz="2400" dirty="0"/>
              <a:t>. Author.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1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841" y="1945293"/>
            <a:ext cx="3275127" cy="3529232"/>
          </a:xfrm>
        </p:spPr>
      </p:pic>
    </p:spTree>
    <p:extLst>
      <p:ext uri="{BB962C8B-B14F-4D97-AF65-F5344CB8AC3E}">
        <p14:creationId xmlns:p14="http://schemas.microsoft.com/office/powerpoint/2010/main" val="1788206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Presentation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As a deliberate strategy, one of Jamaica’s leading universities </a:t>
            </a:r>
            <a:r>
              <a:rPr lang="en-US" dirty="0"/>
              <a:t>has </a:t>
            </a:r>
            <a:r>
              <a:rPr lang="en-US" dirty="0" smtClean="0"/>
              <a:t>used cross-border </a:t>
            </a:r>
            <a:r>
              <a:rPr lang="en-US" dirty="0"/>
              <a:t>collaborative </a:t>
            </a:r>
            <a:r>
              <a:rPr lang="en-US" dirty="0" smtClean="0"/>
              <a:t>partnerships </a:t>
            </a:r>
            <a:r>
              <a:rPr lang="en-US" dirty="0"/>
              <a:t>to build </a:t>
            </a:r>
            <a:r>
              <a:rPr lang="en-US" dirty="0" smtClean="0"/>
              <a:t>its research </a:t>
            </a:r>
            <a:r>
              <a:rPr lang="en-US" dirty="0"/>
              <a:t>capacity and also enhance curriculum development to address important </a:t>
            </a:r>
            <a:r>
              <a:rPr lang="en-US" dirty="0" smtClean="0"/>
              <a:t>challenges.</a:t>
            </a:r>
          </a:p>
          <a:p>
            <a:pPr algn="just"/>
            <a:r>
              <a:rPr lang="en-US" dirty="0" smtClean="0"/>
              <a:t>Two examples will be </a:t>
            </a:r>
            <a:r>
              <a:rPr lang="en-US" dirty="0"/>
              <a:t>cited </a:t>
            </a:r>
            <a:r>
              <a:rPr lang="en-US" dirty="0" smtClean="0"/>
              <a:t>and learning </a:t>
            </a:r>
            <a:r>
              <a:rPr lang="en-US" dirty="0"/>
              <a:t>and other benefits that accrue from these cross-border </a:t>
            </a:r>
            <a:r>
              <a:rPr lang="en-US" dirty="0" smtClean="0"/>
              <a:t>partnerships will be discussed. </a:t>
            </a:r>
          </a:p>
          <a:p>
            <a:pPr algn="just"/>
            <a:r>
              <a:rPr lang="en-US" dirty="0"/>
              <a:t>The perspectives shared </a:t>
            </a:r>
            <a:r>
              <a:rPr lang="en-US" dirty="0" smtClean="0"/>
              <a:t>are relevant to Caribbean </a:t>
            </a:r>
            <a:r>
              <a:rPr lang="en-US" dirty="0"/>
              <a:t>and other Higher Education Administrators. </a:t>
            </a:r>
          </a:p>
        </p:txBody>
      </p:sp>
    </p:spTree>
    <p:extLst>
      <p:ext uri="{BB962C8B-B14F-4D97-AF65-F5344CB8AC3E}">
        <p14:creationId xmlns:p14="http://schemas.microsoft.com/office/powerpoint/2010/main" val="41188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Globalization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Interactions </a:t>
            </a:r>
            <a:r>
              <a:rPr lang="en-US" dirty="0"/>
              <a:t>among people, organizations, and governments that span international </a:t>
            </a:r>
            <a:r>
              <a:rPr lang="en-US" dirty="0" smtClean="0"/>
              <a:t>borders (</a:t>
            </a:r>
            <a:r>
              <a:rPr lang="en-029" dirty="0" smtClean="0"/>
              <a:t>IMF, </a:t>
            </a:r>
            <a:r>
              <a:rPr lang="en-029" dirty="0"/>
              <a:t>2000; James </a:t>
            </a:r>
            <a:r>
              <a:rPr lang="en-029" dirty="0" smtClean="0"/>
              <a:t>&amp; Steger</a:t>
            </a:r>
            <a:r>
              <a:rPr lang="en-029" dirty="0"/>
              <a:t>, </a:t>
            </a:r>
            <a:r>
              <a:rPr lang="en-029" dirty="0" smtClean="0"/>
              <a:t>2014)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Effectively ‘shrunk’ the world rendering it ‘borderless.’ </a:t>
            </a:r>
          </a:p>
          <a:p>
            <a:endParaRPr lang="en-US" dirty="0" smtClean="0"/>
          </a:p>
          <a:p>
            <a:r>
              <a:rPr lang="en-US" dirty="0" smtClean="0"/>
              <a:t>Pregnant with opportunities.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322" y="2274310"/>
            <a:ext cx="3657599" cy="365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32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/>
              <a:t>Cross-border </a:t>
            </a:r>
            <a:r>
              <a:rPr lang="en-029" dirty="0" smtClean="0"/>
              <a:t>Collaborative Partnerships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029" dirty="0" smtClean="0"/>
              <a:t>“</a:t>
            </a:r>
            <a:r>
              <a:rPr lang="en-029" dirty="0"/>
              <a:t>J</a:t>
            </a:r>
            <a:r>
              <a:rPr lang="en-029" dirty="0" smtClean="0"/>
              <a:t>oint </a:t>
            </a:r>
            <a:r>
              <a:rPr lang="en-029" dirty="0"/>
              <a:t>work </a:t>
            </a:r>
            <a:r>
              <a:rPr lang="en-029" dirty="0" smtClean="0"/>
              <a:t>to achieve shared objectives” (Huang, 2014)</a:t>
            </a:r>
          </a:p>
          <a:p>
            <a:pPr algn="just"/>
            <a:endParaRPr lang="en-029" dirty="0" smtClean="0"/>
          </a:p>
          <a:p>
            <a:pPr algn="just"/>
            <a:r>
              <a:rPr lang="en-029" dirty="0" smtClean="0"/>
              <a:t>Cross-border </a:t>
            </a:r>
            <a:r>
              <a:rPr lang="en-029" dirty="0"/>
              <a:t>collaborative partnerships by personnel in universities is one aspect of globalization</a:t>
            </a:r>
            <a:r>
              <a:rPr lang="en-029" dirty="0" smtClean="0"/>
              <a:t>.</a:t>
            </a:r>
          </a:p>
          <a:p>
            <a:pPr algn="just"/>
            <a:endParaRPr lang="en-029" dirty="0" smtClean="0"/>
          </a:p>
          <a:p>
            <a:pPr algn="just"/>
            <a:r>
              <a:rPr lang="en-029" dirty="0" smtClean="0"/>
              <a:t>Not new, but is </a:t>
            </a:r>
            <a:r>
              <a:rPr lang="en-029" dirty="0"/>
              <a:t>increasingly </a:t>
            </a:r>
            <a:r>
              <a:rPr lang="en-029" dirty="0" smtClean="0"/>
              <a:t>seen as </a:t>
            </a:r>
            <a:r>
              <a:rPr lang="en-029" dirty="0"/>
              <a:t>an activity contemporary </a:t>
            </a:r>
            <a:r>
              <a:rPr lang="en-029" dirty="0" smtClean="0"/>
              <a:t>HEIs </a:t>
            </a:r>
            <a:r>
              <a:rPr lang="en-029" dirty="0"/>
              <a:t>must </a:t>
            </a:r>
            <a:r>
              <a:rPr lang="en-029" dirty="0" smtClean="0"/>
              <a:t>do to </a:t>
            </a:r>
            <a:r>
              <a:rPr lang="en-029" dirty="0"/>
              <a:t>successfully achieve their missions. </a:t>
            </a:r>
            <a:endParaRPr lang="en-029" dirty="0" smtClean="0"/>
          </a:p>
          <a:p>
            <a:endParaRPr lang="en-029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8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 smtClean="0"/>
              <a:t>Social Network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Social Network Theory</a:t>
            </a:r>
            <a:r>
              <a:rPr lang="en-US" dirty="0"/>
              <a:t> </a:t>
            </a:r>
            <a:r>
              <a:rPr lang="en-US" dirty="0" smtClean="0"/>
              <a:t>- how </a:t>
            </a:r>
            <a:r>
              <a:rPr lang="en-US" dirty="0"/>
              <a:t>people, organizations or groups interact with others </a:t>
            </a:r>
            <a:r>
              <a:rPr lang="en-US" dirty="0" smtClean="0"/>
              <a:t>in an agreed social space …. focuses </a:t>
            </a:r>
            <a:r>
              <a:rPr lang="en-US" dirty="0"/>
              <a:t>on the role of </a:t>
            </a:r>
            <a:r>
              <a:rPr lang="en-US" i="1" dirty="0"/>
              <a:t>social relationships </a:t>
            </a:r>
            <a:r>
              <a:rPr lang="en-US" dirty="0"/>
              <a:t>in transmitting </a:t>
            </a:r>
            <a:r>
              <a:rPr lang="en-US" dirty="0" smtClean="0"/>
              <a:t>information, </a:t>
            </a:r>
            <a:r>
              <a:rPr lang="en-US" dirty="0" err="1" smtClean="0"/>
              <a:t>channelling</a:t>
            </a:r>
            <a:r>
              <a:rPr lang="en-US" dirty="0" smtClean="0"/>
              <a:t> influence, and enabling change.</a:t>
            </a:r>
          </a:p>
          <a:p>
            <a:r>
              <a:rPr lang="en-US" dirty="0" smtClean="0"/>
              <a:t>Views </a:t>
            </a:r>
            <a:r>
              <a:rPr lang="en-US" dirty="0"/>
              <a:t>social relationships in terms of </a:t>
            </a:r>
            <a:r>
              <a:rPr lang="en-US" i="1" dirty="0"/>
              <a:t>nodes and ties</a:t>
            </a:r>
            <a:r>
              <a:rPr lang="en-US" dirty="0"/>
              <a:t>. Nodes are the individual actors within the networks, and ties are the </a:t>
            </a:r>
            <a:r>
              <a:rPr lang="en-US" i="1" dirty="0" smtClean="0"/>
              <a:t>relationships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029" dirty="0" smtClean="0"/>
              <a:t>Viewed through the </a:t>
            </a:r>
            <a:r>
              <a:rPr lang="en-029" dirty="0"/>
              <a:t>lens of social network </a:t>
            </a:r>
            <a:r>
              <a:rPr lang="en-029" dirty="0" smtClean="0"/>
              <a:t>theory (</a:t>
            </a:r>
            <a:r>
              <a:rPr lang="en-029" dirty="0"/>
              <a:t>Huang, 2014</a:t>
            </a:r>
            <a:r>
              <a:rPr lang="en-029" dirty="0" smtClean="0"/>
              <a:t>), collaborative partnerships are seen as ‘spaces’ for both social and human capital accumulation that yield “built capacity” for participants.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9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Drivers of Collaborative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029" b="1" dirty="0" smtClean="0"/>
              <a:t>Donor agendas </a:t>
            </a:r>
            <a:r>
              <a:rPr lang="en-029" dirty="0" smtClean="0"/>
              <a:t>– View of big donors (e.g. EU)= global challenges require harnessing global creativity to craft solutions, often involving multiple disciplines. </a:t>
            </a:r>
          </a:p>
          <a:p>
            <a:endParaRPr lang="en-029" dirty="0" smtClean="0"/>
          </a:p>
          <a:p>
            <a:r>
              <a:rPr lang="en-029" b="1" dirty="0" smtClean="0"/>
              <a:t>Researcher agendas </a:t>
            </a:r>
            <a:r>
              <a:rPr lang="en-029" dirty="0" smtClean="0"/>
              <a:t>- </a:t>
            </a:r>
            <a:r>
              <a:rPr lang="en-029" dirty="0"/>
              <a:t>many researchers </a:t>
            </a:r>
            <a:r>
              <a:rPr lang="en-029" dirty="0" smtClean="0"/>
              <a:t>want to </a:t>
            </a:r>
            <a:r>
              <a:rPr lang="en-029" dirty="0"/>
              <a:t>forge collaborative partnerships with trailblazers, leading </a:t>
            </a:r>
            <a:r>
              <a:rPr lang="en-029" dirty="0" smtClean="0"/>
              <a:t>scholars.</a:t>
            </a:r>
          </a:p>
          <a:p>
            <a:endParaRPr lang="en-029" dirty="0" smtClean="0"/>
          </a:p>
          <a:p>
            <a:r>
              <a:rPr lang="en-029" dirty="0" smtClean="0"/>
              <a:t>Local </a:t>
            </a:r>
            <a:r>
              <a:rPr lang="en-029" dirty="0"/>
              <a:t>national and international development agendas </a:t>
            </a:r>
            <a:endParaRPr lang="en-029" dirty="0" smtClean="0"/>
          </a:p>
          <a:p>
            <a:endParaRPr lang="en-029" dirty="0"/>
          </a:p>
          <a:p>
            <a:pPr marL="0" indent="0" algn="ctr">
              <a:buNone/>
            </a:pPr>
            <a:r>
              <a:rPr lang="en-029" dirty="0" smtClean="0"/>
              <a:t>(</a:t>
            </a:r>
            <a:r>
              <a:rPr lang="en-029" dirty="0"/>
              <a:t>Research Global, 2013; Huang, 2014).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3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/>
              <a:t>B</a:t>
            </a:r>
            <a:r>
              <a:rPr lang="en-029" dirty="0" smtClean="0"/>
              <a:t>enefits &amp; ‘Added Value’ from </a:t>
            </a:r>
            <a:r>
              <a:rPr lang="en-029" dirty="0"/>
              <a:t>C</a:t>
            </a:r>
            <a:r>
              <a:rPr lang="en-029" dirty="0" smtClean="0"/>
              <a:t>ollaborative </a:t>
            </a:r>
            <a:r>
              <a:rPr lang="en-029" dirty="0"/>
              <a:t>P</a:t>
            </a:r>
            <a:r>
              <a:rPr lang="en-029" dirty="0" smtClean="0"/>
              <a:t>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029" dirty="0" smtClean="0"/>
              <a:t>Enhance </a:t>
            </a:r>
            <a:r>
              <a:rPr lang="en-029" dirty="0"/>
              <a:t>the quality, efficiency, and effectiveness of </a:t>
            </a:r>
            <a:r>
              <a:rPr lang="en-029" dirty="0" smtClean="0"/>
              <a:t>research</a:t>
            </a:r>
          </a:p>
          <a:p>
            <a:pPr algn="just"/>
            <a:r>
              <a:rPr lang="en-029" dirty="0"/>
              <a:t>S</a:t>
            </a:r>
            <a:r>
              <a:rPr lang="en-029" dirty="0" smtClean="0"/>
              <a:t>ynergistic </a:t>
            </a:r>
            <a:r>
              <a:rPr lang="en-029" dirty="0"/>
              <a:t>enhancement of knowledge, increased dissemination of that knowledge, the sharing of resources and time commitments, and the expansion of social networks</a:t>
            </a:r>
            <a:r>
              <a:rPr lang="en-029" dirty="0" smtClean="0"/>
              <a:t>.</a:t>
            </a:r>
          </a:p>
          <a:p>
            <a:pPr algn="just"/>
            <a:r>
              <a:rPr lang="en-029" dirty="0"/>
              <a:t>F</a:t>
            </a:r>
            <a:r>
              <a:rPr lang="en-029" dirty="0" smtClean="0"/>
              <a:t>indings</a:t>
            </a:r>
            <a:r>
              <a:rPr lang="en-029" dirty="0"/>
              <a:t>, results, and changed perspectives, technologies and methodologies, capacities and career opportunities, exposure e.g. to broader research communities, and contextual and institutional access. </a:t>
            </a:r>
            <a:endParaRPr lang="en-029" dirty="0" smtClean="0"/>
          </a:p>
          <a:p>
            <a:pPr marL="0" indent="0" algn="ctr">
              <a:buNone/>
            </a:pPr>
            <a:r>
              <a:rPr lang="en-029" dirty="0"/>
              <a:t>(The Royal Society, </a:t>
            </a:r>
            <a:r>
              <a:rPr lang="en-029" dirty="0" smtClean="0"/>
              <a:t>2011; </a:t>
            </a:r>
            <a:r>
              <a:rPr lang="en-029" dirty="0"/>
              <a:t>Swiss Commission for Research Partnerships with Developing </a:t>
            </a:r>
            <a:r>
              <a:rPr lang="en-029" dirty="0" smtClean="0"/>
              <a:t>Countries, 2018).</a:t>
            </a:r>
            <a:endParaRPr lang="en-029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/>
              <a:t>C</a:t>
            </a:r>
            <a:r>
              <a:rPr lang="en-029" dirty="0" smtClean="0"/>
              <a:t>ritical </a:t>
            </a:r>
            <a:r>
              <a:rPr lang="en-029" dirty="0"/>
              <a:t>S</a:t>
            </a:r>
            <a:r>
              <a:rPr lang="en-029" dirty="0" smtClean="0"/>
              <a:t>uccess Factors &amp; Questions for Collaborative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029" dirty="0"/>
              <a:t>E</a:t>
            </a:r>
            <a:r>
              <a:rPr lang="en-029" dirty="0" smtClean="0"/>
              <a:t>ffective </a:t>
            </a:r>
            <a:r>
              <a:rPr lang="en-029" dirty="0"/>
              <a:t>institutional frameworks for assessing feasibility of international collaborations; </a:t>
            </a:r>
            <a:endParaRPr lang="en-029" dirty="0" smtClean="0"/>
          </a:p>
          <a:p>
            <a:r>
              <a:rPr lang="en-029" dirty="0"/>
              <a:t>A</a:t>
            </a:r>
            <a:r>
              <a:rPr lang="en-029" dirty="0" smtClean="0"/>
              <a:t>lignment </a:t>
            </a:r>
            <a:r>
              <a:rPr lang="en-029" dirty="0"/>
              <a:t>of objectives; </a:t>
            </a:r>
            <a:endParaRPr lang="en-029" dirty="0" smtClean="0"/>
          </a:p>
          <a:p>
            <a:r>
              <a:rPr lang="en-029" dirty="0" smtClean="0"/>
              <a:t>Trust </a:t>
            </a:r>
            <a:r>
              <a:rPr lang="en-029" dirty="0"/>
              <a:t>and openness; </a:t>
            </a:r>
            <a:endParaRPr lang="en-029" dirty="0" smtClean="0"/>
          </a:p>
          <a:p>
            <a:r>
              <a:rPr lang="en-029" dirty="0"/>
              <a:t>M</a:t>
            </a:r>
            <a:r>
              <a:rPr lang="en-029" dirty="0" smtClean="0"/>
              <a:t>utual </a:t>
            </a:r>
            <a:r>
              <a:rPr lang="en-029" dirty="0"/>
              <a:t>confidence; </a:t>
            </a:r>
            <a:endParaRPr lang="en-029" dirty="0" smtClean="0"/>
          </a:p>
          <a:p>
            <a:r>
              <a:rPr lang="en-029" dirty="0"/>
              <a:t>C</a:t>
            </a:r>
            <a:r>
              <a:rPr lang="en-029" dirty="0" smtClean="0"/>
              <a:t>ooperation</a:t>
            </a:r>
            <a:r>
              <a:rPr lang="en-029" dirty="0"/>
              <a:t>; </a:t>
            </a:r>
            <a:endParaRPr lang="en-029" dirty="0" smtClean="0"/>
          </a:p>
          <a:p>
            <a:r>
              <a:rPr lang="en-029" dirty="0"/>
              <a:t>C</a:t>
            </a:r>
            <a:r>
              <a:rPr lang="en-029" dirty="0" smtClean="0"/>
              <a:t>ultural </a:t>
            </a:r>
            <a:r>
              <a:rPr lang="en-029" dirty="0"/>
              <a:t>knowledge and sensitivity; </a:t>
            </a:r>
            <a:endParaRPr lang="en-029" dirty="0" smtClean="0"/>
          </a:p>
          <a:p>
            <a:r>
              <a:rPr lang="en-029" dirty="0"/>
              <a:t>A</a:t>
            </a:r>
            <a:r>
              <a:rPr lang="en-029" dirty="0" smtClean="0"/>
              <a:t>bsorption </a:t>
            </a:r>
            <a:r>
              <a:rPr lang="en-029" dirty="0"/>
              <a:t>capacity and ability to learn from best practice; and </a:t>
            </a:r>
            <a:endParaRPr lang="en-029" dirty="0" smtClean="0"/>
          </a:p>
          <a:p>
            <a:r>
              <a:rPr lang="en-029" dirty="0" smtClean="0"/>
              <a:t>Open and effective communication </a:t>
            </a:r>
          </a:p>
          <a:p>
            <a:pPr marL="0" indent="0" algn="ctr">
              <a:buNone/>
            </a:pPr>
            <a:r>
              <a:rPr lang="en-029" dirty="0" smtClean="0"/>
              <a:t>(</a:t>
            </a:r>
            <a:r>
              <a:rPr lang="en-029" dirty="0"/>
              <a:t>European Commission, 2005; Schofield, 2013; Wilson, 2013)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029" dirty="0"/>
              <a:t>Why work in partnership?; </a:t>
            </a:r>
            <a:endParaRPr lang="en-029" dirty="0" smtClean="0"/>
          </a:p>
          <a:p>
            <a:r>
              <a:rPr lang="en-029" dirty="0" smtClean="0"/>
              <a:t>How </a:t>
            </a:r>
            <a:r>
              <a:rPr lang="en-029" dirty="0"/>
              <a:t>to ensure cohesion?; </a:t>
            </a:r>
            <a:endParaRPr lang="en-029" dirty="0" smtClean="0"/>
          </a:p>
          <a:p>
            <a:r>
              <a:rPr lang="en-029" dirty="0" smtClean="0"/>
              <a:t>What </a:t>
            </a:r>
            <a:r>
              <a:rPr lang="en-029" dirty="0"/>
              <a:t>form of collaboration?; </a:t>
            </a:r>
            <a:endParaRPr lang="en-029" dirty="0" smtClean="0"/>
          </a:p>
          <a:p>
            <a:r>
              <a:rPr lang="en-029" dirty="0" smtClean="0"/>
              <a:t>Which </a:t>
            </a:r>
            <a:r>
              <a:rPr lang="en-029" dirty="0"/>
              <a:t>foci and priorities?; </a:t>
            </a:r>
            <a:endParaRPr lang="en-029" dirty="0" smtClean="0"/>
          </a:p>
          <a:p>
            <a:r>
              <a:rPr lang="en-029" dirty="0" smtClean="0"/>
              <a:t>Who </a:t>
            </a:r>
            <a:r>
              <a:rPr lang="en-029" dirty="0"/>
              <a:t>to involve?; </a:t>
            </a:r>
            <a:endParaRPr lang="en-029" dirty="0" smtClean="0"/>
          </a:p>
          <a:p>
            <a:r>
              <a:rPr lang="en-029" dirty="0" smtClean="0"/>
              <a:t>Where </a:t>
            </a:r>
            <a:r>
              <a:rPr lang="en-029" dirty="0"/>
              <a:t>to create relevance?; and </a:t>
            </a:r>
            <a:endParaRPr lang="en-029" dirty="0" smtClean="0"/>
          </a:p>
          <a:p>
            <a:r>
              <a:rPr lang="en-029" dirty="0" smtClean="0"/>
              <a:t>When </a:t>
            </a:r>
            <a:r>
              <a:rPr lang="en-029" dirty="0"/>
              <a:t>to consolidate outcomes</a:t>
            </a:r>
            <a:r>
              <a:rPr lang="en-029" dirty="0" smtClean="0"/>
              <a:t>?</a:t>
            </a:r>
          </a:p>
          <a:p>
            <a:pPr marL="0" indent="0" algn="ctr">
              <a:buNone/>
            </a:pPr>
            <a:r>
              <a:rPr lang="en-029" dirty="0" smtClean="0"/>
              <a:t>(</a:t>
            </a:r>
            <a:r>
              <a:rPr lang="en-029" dirty="0"/>
              <a:t>Swiss Commission for Research Partnerships with Developing Countries,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1642</Words>
  <Application>Microsoft Office PowerPoint</Application>
  <PresentationFormat>Widescreen</PresentationFormat>
  <Paragraphs>146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     Globalization: Embracing ‘borderlessness’ to build institutional research capacity and enhance curriculum development at a leading Jamaican University  Globalization: Removing Borders  </vt:lpstr>
      <vt:lpstr>Ruth Potopsingh</vt:lpstr>
      <vt:lpstr>The Presentation</vt:lpstr>
      <vt:lpstr>Globalization</vt:lpstr>
      <vt:lpstr>Cross-border Collaborative Partnerships</vt:lpstr>
      <vt:lpstr>Social Network Theory</vt:lpstr>
      <vt:lpstr>Drivers of Collaborative Partnerships</vt:lpstr>
      <vt:lpstr>Benefits &amp; ‘Added Value’ from Collaborative Partnerships</vt:lpstr>
      <vt:lpstr>Critical Success Factors &amp; Questions for Collaborative Partnerships</vt:lpstr>
      <vt:lpstr>Key Principles of Good Partnership Practice</vt:lpstr>
      <vt:lpstr>Embracing ‘borderlessness’ to build institutional capacity</vt:lpstr>
      <vt:lpstr>Collaboration as a Strategic Initiative</vt:lpstr>
      <vt:lpstr>Two Examples</vt:lpstr>
      <vt:lpstr>Example #1: The “RIMI4AC” Project </vt:lpstr>
      <vt:lpstr>The “RIMI4AC” Project Partners</vt:lpstr>
      <vt:lpstr>Benefits &amp; Built Capacity from the “RIMI4AC” Project</vt:lpstr>
      <vt:lpstr>Example #2: The Master’s Degree in Sustainable Energy &amp; Climate Change</vt:lpstr>
      <vt:lpstr>International Support</vt:lpstr>
      <vt:lpstr>International Support</vt:lpstr>
      <vt:lpstr>Articulation with SDGs</vt:lpstr>
      <vt:lpstr>Discussion/Conclusions</vt:lpstr>
      <vt:lpstr>References</vt:lpstr>
      <vt:lpstr>References</vt:lpstr>
      <vt:lpstr>References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NAIRNE-POWELL, Darien</dc:creator>
  <cp:lastModifiedBy>ROSE-PARKES,Marjorie E</cp:lastModifiedBy>
  <cp:revision>48</cp:revision>
  <dcterms:created xsi:type="dcterms:W3CDTF">2019-06-14T23:00:47Z</dcterms:created>
  <dcterms:modified xsi:type="dcterms:W3CDTF">2019-07-09T16:31:00Z</dcterms:modified>
</cp:coreProperties>
</file>