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notesSlides/notesSlide11.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99" r:id="rId4"/>
    <p:sldId id="258" r:id="rId5"/>
    <p:sldId id="259" r:id="rId6"/>
    <p:sldId id="260" r:id="rId7"/>
    <p:sldId id="261" r:id="rId8"/>
    <p:sldId id="262" r:id="rId9"/>
    <p:sldId id="264" r:id="rId10"/>
    <p:sldId id="263" r:id="rId11"/>
    <p:sldId id="265" r:id="rId12"/>
    <p:sldId id="266" r:id="rId13"/>
    <p:sldId id="297" r:id="rId14"/>
    <p:sldId id="267" r:id="rId15"/>
    <p:sldId id="268" r:id="rId16"/>
    <p:sldId id="269" r:id="rId17"/>
    <p:sldId id="270" r:id="rId18"/>
    <p:sldId id="271" r:id="rId19"/>
    <p:sldId id="272" r:id="rId20"/>
    <p:sldId id="300" r:id="rId21"/>
    <p:sldId id="273" r:id="rId22"/>
    <p:sldId id="274" r:id="rId23"/>
    <p:sldId id="301"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302" r:id="rId38"/>
    <p:sldId id="288" r:id="rId39"/>
    <p:sldId id="289" r:id="rId40"/>
    <p:sldId id="290" r:id="rId41"/>
    <p:sldId id="291" r:id="rId42"/>
    <p:sldId id="292" r:id="rId43"/>
    <p:sldId id="293" r:id="rId44"/>
    <p:sldId id="294" r:id="rId45"/>
    <p:sldId id="295" r:id="rId46"/>
    <p:sldId id="296" r:id="rId47"/>
    <p:sldId id="298"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57" d="100"/>
          <a:sy n="57" d="100"/>
        </p:scale>
        <p:origin x="331" y="43"/>
      </p:cViewPr>
      <p:guideLst>
        <p:guide orient="horz" pos="2160"/>
        <p:guide pos="3840"/>
      </p:guideLst>
    </p:cSldViewPr>
  </p:slideViewPr>
  <p:notesTextViewPr>
    <p:cViewPr>
      <p:scale>
        <a:sx n="1" d="1"/>
        <a:sy n="1" d="1"/>
      </p:scale>
      <p:origin x="0" y="0"/>
    </p:cViewPr>
  </p:notesTextViewPr>
  <p:notesViewPr>
    <p:cSldViewPr snapToGrid="0">
      <p:cViewPr>
        <p:scale>
          <a:sx n="120" d="100"/>
          <a:sy n="120" d="100"/>
        </p:scale>
        <p:origin x="-1464" y="206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Chart%20in%20Microsoft%20Office%20Word"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rotY val="20"/>
      <c:rAngAx val="1"/>
    </c:view3D>
    <c:floor>
      <c:thickness val="0"/>
    </c:floor>
    <c:sideWall>
      <c:thickness val="0"/>
    </c:sideWall>
    <c:backWall>
      <c:thickness val="0"/>
    </c:backWall>
    <c:plotArea>
      <c:layout>
        <c:manualLayout>
          <c:layoutTarget val="inner"/>
          <c:xMode val="edge"/>
          <c:yMode val="edge"/>
          <c:x val="6.5680314605860032E-2"/>
          <c:y val="5.680014905443008E-2"/>
          <c:w val="0.921018138663245"/>
          <c:h val="0.87723337264620371"/>
        </c:manualLayout>
      </c:layout>
      <c:bar3DChart>
        <c:barDir val="col"/>
        <c:grouping val="clustered"/>
        <c:varyColors val="0"/>
        <c:ser>
          <c:idx val="0"/>
          <c:order val="0"/>
          <c:invertIfNegative val="0"/>
          <c:dLbls>
            <c:dLbl>
              <c:idx val="0"/>
              <c:layout>
                <c:manualLayout>
                  <c:x val="2.7777777777778013E-3"/>
                  <c:y val="0.28240740740740738"/>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0"/>
                  <c:y val="0.21296296296296374"/>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 in Microsoft Office Word]Sheet1'!$A$2:$A$3</c:f>
              <c:strCache>
                <c:ptCount val="2"/>
                <c:pt idx="0">
                  <c:v>Pharmaceutical manfacturing</c:v>
                </c:pt>
                <c:pt idx="1">
                  <c:v>Cosmeceutical/ Herbal</c:v>
                </c:pt>
              </c:strCache>
            </c:strRef>
          </c:cat>
          <c:val>
            <c:numRef>
              <c:f>'[Chart in Microsoft Office Word]Sheet1'!$B$2:$B$3</c:f>
              <c:numCache>
                <c:formatCode>0%</c:formatCode>
                <c:ptCount val="2"/>
                <c:pt idx="0">
                  <c:v>0.56999999999999995</c:v>
                </c:pt>
                <c:pt idx="1">
                  <c:v>0.43000000000000038</c:v>
                </c:pt>
              </c:numCache>
            </c:numRef>
          </c:val>
        </c:ser>
        <c:dLbls>
          <c:showLegendKey val="0"/>
          <c:showVal val="0"/>
          <c:showCatName val="0"/>
          <c:showSerName val="0"/>
          <c:showPercent val="0"/>
          <c:showBubbleSize val="0"/>
        </c:dLbls>
        <c:gapWidth val="150"/>
        <c:shape val="box"/>
        <c:axId val="345641296"/>
        <c:axId val="345645608"/>
        <c:axId val="0"/>
      </c:bar3DChart>
      <c:catAx>
        <c:axId val="345641296"/>
        <c:scaling>
          <c:orientation val="minMax"/>
        </c:scaling>
        <c:delete val="0"/>
        <c:axPos val="b"/>
        <c:numFmt formatCode="General" sourceLinked="0"/>
        <c:majorTickMark val="out"/>
        <c:minorTickMark val="none"/>
        <c:tickLblPos val="nextTo"/>
        <c:txPr>
          <a:bodyPr/>
          <a:lstStyle/>
          <a:p>
            <a:pPr>
              <a:defRPr sz="1400"/>
            </a:pPr>
            <a:endParaRPr lang="en-US"/>
          </a:p>
        </c:txPr>
        <c:crossAx val="345645608"/>
        <c:crosses val="autoZero"/>
        <c:auto val="1"/>
        <c:lblAlgn val="ctr"/>
        <c:lblOffset val="100"/>
        <c:noMultiLvlLbl val="0"/>
      </c:catAx>
      <c:valAx>
        <c:axId val="345645608"/>
        <c:scaling>
          <c:orientation val="minMax"/>
        </c:scaling>
        <c:delete val="0"/>
        <c:axPos val="l"/>
        <c:numFmt formatCode="0%" sourceLinked="1"/>
        <c:majorTickMark val="out"/>
        <c:minorTickMark val="none"/>
        <c:tickLblPos val="nextTo"/>
        <c:txPr>
          <a:bodyPr/>
          <a:lstStyle/>
          <a:p>
            <a:pPr>
              <a:defRPr sz="1800"/>
            </a:pPr>
            <a:endParaRPr lang="en-US"/>
          </a:p>
        </c:txPr>
        <c:crossAx val="34564129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Column3</c:v>
                </c:pt>
              </c:strCache>
            </c:strRef>
          </c:tx>
          <c:invertIfNegative val="0"/>
          <c:dLbls>
            <c:spPr>
              <a:noFill/>
              <a:ln>
                <a:noFill/>
              </a:ln>
              <a:effectLst/>
            </c:spPr>
            <c:txPr>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Versatile</c:v>
                </c:pt>
                <c:pt idx="1">
                  <c:v>Good team members</c:v>
                </c:pt>
                <c:pt idx="2">
                  <c:v>Both</c:v>
                </c:pt>
                <c:pt idx="3">
                  <c:v>Neither </c:v>
                </c:pt>
              </c:strCache>
            </c:strRef>
          </c:cat>
          <c:val>
            <c:numRef>
              <c:f>Sheet1!$B$2:$B$5</c:f>
              <c:numCache>
                <c:formatCode>0%</c:formatCode>
                <c:ptCount val="4"/>
                <c:pt idx="0">
                  <c:v>0.14000000000000001</c:v>
                </c:pt>
                <c:pt idx="1">
                  <c:v>0.14000000000000001</c:v>
                </c:pt>
                <c:pt idx="2">
                  <c:v>0.71000000000000063</c:v>
                </c:pt>
                <c:pt idx="3" formatCode="General">
                  <c:v>0</c:v>
                </c:pt>
              </c:numCache>
            </c:numRef>
          </c:val>
        </c:ser>
        <c:ser>
          <c:idx val="1"/>
          <c:order val="1"/>
          <c:tx>
            <c:strRef>
              <c:f>Sheet1!$C$1</c:f>
              <c:strCache>
                <c:ptCount val="1"/>
                <c:pt idx="0">
                  <c:v>Column2</c:v>
                </c:pt>
              </c:strCache>
            </c:strRef>
          </c:tx>
          <c:invertIfNegative val="0"/>
          <c:cat>
            <c:strRef>
              <c:f>Sheet1!$A$2:$A$5</c:f>
              <c:strCache>
                <c:ptCount val="4"/>
                <c:pt idx="0">
                  <c:v>Versatile</c:v>
                </c:pt>
                <c:pt idx="1">
                  <c:v>Good team members</c:v>
                </c:pt>
                <c:pt idx="2">
                  <c:v>Both</c:v>
                </c:pt>
                <c:pt idx="3">
                  <c:v>Neither </c:v>
                </c:pt>
              </c:strCache>
            </c:strRef>
          </c:cat>
          <c:val>
            <c:numRef>
              <c:f>Sheet1!$C$2:$C$5</c:f>
              <c:numCache>
                <c:formatCode>General</c:formatCode>
                <c:ptCount val="4"/>
              </c:numCache>
            </c:numRef>
          </c:val>
        </c:ser>
        <c:ser>
          <c:idx val="2"/>
          <c:order val="2"/>
          <c:tx>
            <c:strRef>
              <c:f>Sheet1!$D$1</c:f>
              <c:strCache>
                <c:ptCount val="1"/>
                <c:pt idx="0">
                  <c:v>Column1</c:v>
                </c:pt>
              </c:strCache>
            </c:strRef>
          </c:tx>
          <c:invertIfNegative val="0"/>
          <c:cat>
            <c:strRef>
              <c:f>Sheet1!$A$2:$A$5</c:f>
              <c:strCache>
                <c:ptCount val="4"/>
                <c:pt idx="0">
                  <c:v>Versatile</c:v>
                </c:pt>
                <c:pt idx="1">
                  <c:v>Good team members</c:v>
                </c:pt>
                <c:pt idx="2">
                  <c:v>Both</c:v>
                </c:pt>
                <c:pt idx="3">
                  <c:v>Neither </c:v>
                </c:pt>
              </c:strCache>
            </c:strRef>
          </c:cat>
          <c:val>
            <c:numRef>
              <c:f>Sheet1!$D$2:$D$5</c:f>
              <c:numCache>
                <c:formatCode>General</c:formatCode>
                <c:ptCount val="4"/>
              </c:numCache>
            </c:numRef>
          </c:val>
        </c:ser>
        <c:dLbls>
          <c:showLegendKey val="0"/>
          <c:showVal val="0"/>
          <c:showCatName val="0"/>
          <c:showSerName val="0"/>
          <c:showPercent val="0"/>
          <c:showBubbleSize val="0"/>
        </c:dLbls>
        <c:gapWidth val="150"/>
        <c:axId val="345647176"/>
        <c:axId val="345640120"/>
      </c:barChart>
      <c:catAx>
        <c:axId val="345647176"/>
        <c:scaling>
          <c:orientation val="minMax"/>
        </c:scaling>
        <c:delete val="0"/>
        <c:axPos val="b"/>
        <c:numFmt formatCode="General" sourceLinked="1"/>
        <c:majorTickMark val="out"/>
        <c:minorTickMark val="none"/>
        <c:tickLblPos val="nextTo"/>
        <c:txPr>
          <a:bodyPr/>
          <a:lstStyle/>
          <a:p>
            <a:pPr>
              <a:defRPr sz="2000"/>
            </a:pPr>
            <a:endParaRPr lang="en-US"/>
          </a:p>
        </c:txPr>
        <c:crossAx val="345640120"/>
        <c:crosses val="autoZero"/>
        <c:auto val="1"/>
        <c:lblAlgn val="ctr"/>
        <c:lblOffset val="100"/>
        <c:noMultiLvlLbl val="0"/>
      </c:catAx>
      <c:valAx>
        <c:axId val="345640120"/>
        <c:scaling>
          <c:orientation val="minMax"/>
        </c:scaling>
        <c:delete val="0"/>
        <c:axPos val="l"/>
        <c:numFmt formatCode="0%" sourceLinked="1"/>
        <c:majorTickMark val="out"/>
        <c:minorTickMark val="none"/>
        <c:tickLblPos val="nextTo"/>
        <c:txPr>
          <a:bodyPr/>
          <a:lstStyle/>
          <a:p>
            <a:pPr>
              <a:defRPr sz="1800"/>
            </a:pPr>
            <a:endParaRPr lang="en-US"/>
          </a:p>
        </c:txPr>
        <c:crossAx val="34564717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813083260425768"/>
          <c:y val="8.730158730158713E-2"/>
          <c:w val="0.53240740740740744"/>
          <c:h val="0.912698412698419"/>
        </c:manualLayout>
      </c:layout>
      <c:pieChart>
        <c:varyColors val="1"/>
        <c:ser>
          <c:idx val="0"/>
          <c:order val="0"/>
          <c:tx>
            <c:strRef>
              <c:f>Sheet1!$B$1</c:f>
              <c:strCache>
                <c:ptCount val="1"/>
                <c:pt idx="0">
                  <c:v>Column1</c:v>
                </c:pt>
              </c:strCache>
            </c:strRef>
          </c:tx>
          <c:dLbls>
            <c:dLbl>
              <c:idx val="0"/>
              <c:layout>
                <c:manualLayout>
                  <c:x val="-8.1575714494021581E-2"/>
                  <c:y val="-0.29146650514839606"/>
                </c:manualLayout>
              </c:layout>
              <c:showLegendKey val="0"/>
              <c:showVal val="1"/>
              <c:showCatName val="0"/>
              <c:showSerName val="0"/>
              <c:showPercent val="0"/>
              <c:showBubbleSize val="0"/>
              <c:extLst>
                <c:ext xmlns:c15="http://schemas.microsoft.com/office/drawing/2012/chart" uri="{CE6537A1-D6FC-4f65-9D91-7224C49458BB}"/>
              </c:extLst>
            </c:dLbl>
            <c:dLbl>
              <c:idx val="1"/>
              <c:layout>
                <c:manualLayout>
                  <c:x val="6.1527349842139305E-2"/>
                  <c:y val="0.2314671946881626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sz="2400"/>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Sheet1!$A$2:$A$3</c:f>
              <c:strCache>
                <c:ptCount val="2"/>
                <c:pt idx="0">
                  <c:v>Strongly Agree</c:v>
                </c:pt>
                <c:pt idx="1">
                  <c:v>agree</c:v>
                </c:pt>
              </c:strCache>
            </c:strRef>
          </c:cat>
          <c:val>
            <c:numRef>
              <c:f>Sheet1!$B$2:$B$3</c:f>
              <c:numCache>
                <c:formatCode>0%</c:formatCode>
                <c:ptCount val="2"/>
                <c:pt idx="0">
                  <c:v>0.85000000000000064</c:v>
                </c:pt>
                <c:pt idx="1">
                  <c:v>0.15000000000000024</c:v>
                </c:pt>
              </c:numCache>
            </c:numRef>
          </c:val>
        </c:ser>
        <c:dLbls>
          <c:showLegendKey val="0"/>
          <c:showVal val="0"/>
          <c:showCatName val="0"/>
          <c:showSerName val="0"/>
          <c:showPercent val="0"/>
          <c:showBubbleSize val="0"/>
          <c:showLeaderLines val="1"/>
        </c:dLbls>
        <c:firstSliceAng val="0"/>
      </c:pieChart>
    </c:plotArea>
    <c:legend>
      <c:legendPos val="r"/>
      <c:overlay val="0"/>
      <c:txPr>
        <a:bodyPr/>
        <a:lstStyle/>
        <a:p>
          <a:pPr>
            <a:defRPr sz="2400"/>
          </a:pPr>
          <a:endParaRPr lang="en-US"/>
        </a:p>
      </c:txPr>
    </c:legend>
    <c:plotVisOnly val="1"/>
    <c:dispBlanksAs val="zero"/>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dLbls>
            <c:spPr>
              <a:noFill/>
              <a:ln>
                <a:noFill/>
              </a:ln>
              <a:effectLst/>
            </c:spPr>
            <c:txPr>
              <a:bodyPr/>
              <a:lstStyle/>
              <a:p>
                <a:pPr>
                  <a:defRPr sz="2000"/>
                </a:pPr>
                <a:endParaRPr lang="en-US"/>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Sheet1!$A$2:$A$3</c:f>
              <c:strCache>
                <c:ptCount val="2"/>
                <c:pt idx="0">
                  <c:v>Very Effecive</c:v>
                </c:pt>
                <c:pt idx="1">
                  <c:v>Somewhat  effective</c:v>
                </c:pt>
              </c:strCache>
            </c:strRef>
          </c:cat>
          <c:val>
            <c:numRef>
              <c:f>Sheet1!$B$2:$B$3</c:f>
              <c:numCache>
                <c:formatCode>0.00%</c:formatCode>
                <c:ptCount val="2"/>
                <c:pt idx="0">
                  <c:v>0.57140000000000002</c:v>
                </c:pt>
                <c:pt idx="1">
                  <c:v>0.42860000000000031</c:v>
                </c:pt>
              </c:numCache>
            </c:numRef>
          </c:val>
        </c:ser>
        <c:dLbls>
          <c:showLegendKey val="0"/>
          <c:showVal val="0"/>
          <c:showCatName val="0"/>
          <c:showSerName val="0"/>
          <c:showPercent val="0"/>
          <c:showBubbleSize val="0"/>
          <c:showLeaderLines val="1"/>
        </c:dLbls>
        <c:firstSliceAng val="0"/>
      </c:pieChart>
    </c:plotArea>
    <c:legend>
      <c:legendPos val="r"/>
      <c:overlay val="0"/>
      <c:txPr>
        <a:bodyPr/>
        <a:lstStyle/>
        <a:p>
          <a:pPr>
            <a:defRPr sz="2400"/>
          </a:pPr>
          <a:endParaRPr lang="en-US"/>
        </a:p>
      </c:txPr>
    </c:legend>
    <c:plotVisOnly val="1"/>
    <c:dispBlanksAs val="zero"/>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Column3</c:v>
                </c:pt>
              </c:strCache>
            </c:strRef>
          </c:tx>
          <c:invertIfNegative val="0"/>
          <c:dLbls>
            <c:spPr>
              <a:noFill/>
              <a:ln>
                <a:noFill/>
              </a:ln>
              <a:effectLst/>
            </c:spPr>
            <c:txPr>
              <a:bodyPr/>
              <a:lstStyle/>
              <a:p>
                <a:pPr>
                  <a:defRPr sz="20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Received offer of employment before graduation</c:v>
                </c:pt>
                <c:pt idx="1">
                  <c:v>Received offer of employment after graduation</c:v>
                </c:pt>
              </c:strCache>
            </c:strRef>
          </c:cat>
          <c:val>
            <c:numRef>
              <c:f>Sheet1!$B$2:$B$3</c:f>
              <c:numCache>
                <c:formatCode>0.00%</c:formatCode>
                <c:ptCount val="2"/>
                <c:pt idx="0">
                  <c:v>0.42859999999999998</c:v>
                </c:pt>
                <c:pt idx="1">
                  <c:v>0.57140000000000002</c:v>
                </c:pt>
              </c:numCache>
            </c:numRef>
          </c:val>
        </c:ser>
        <c:ser>
          <c:idx val="1"/>
          <c:order val="1"/>
          <c:tx>
            <c:strRef>
              <c:f>Sheet1!$C$1</c:f>
              <c:strCache>
                <c:ptCount val="1"/>
                <c:pt idx="0">
                  <c:v>Column2</c:v>
                </c:pt>
              </c:strCache>
            </c:strRef>
          </c:tx>
          <c:invertIfNegative val="0"/>
          <c:cat>
            <c:strRef>
              <c:f>Sheet1!$A$2:$A$3</c:f>
              <c:strCache>
                <c:ptCount val="2"/>
                <c:pt idx="0">
                  <c:v>Received offer of employment before graduation</c:v>
                </c:pt>
                <c:pt idx="1">
                  <c:v>Received offer of employment after graduation</c:v>
                </c:pt>
              </c:strCache>
            </c:strRef>
          </c:cat>
          <c:val>
            <c:numRef>
              <c:f>Sheet1!$C$2:$C$3</c:f>
              <c:numCache>
                <c:formatCode>General</c:formatCode>
                <c:ptCount val="2"/>
              </c:numCache>
            </c:numRef>
          </c:val>
        </c:ser>
        <c:ser>
          <c:idx val="2"/>
          <c:order val="2"/>
          <c:tx>
            <c:strRef>
              <c:f>Sheet1!$D$1</c:f>
              <c:strCache>
                <c:ptCount val="1"/>
                <c:pt idx="0">
                  <c:v>Column1</c:v>
                </c:pt>
              </c:strCache>
            </c:strRef>
          </c:tx>
          <c:invertIfNegative val="0"/>
          <c:cat>
            <c:strRef>
              <c:f>Sheet1!$A$2:$A$3</c:f>
              <c:strCache>
                <c:ptCount val="2"/>
                <c:pt idx="0">
                  <c:v>Received offer of employment before graduation</c:v>
                </c:pt>
                <c:pt idx="1">
                  <c:v>Received offer of employment after graduation</c:v>
                </c:pt>
              </c:strCache>
            </c:strRef>
          </c:cat>
          <c:val>
            <c:numRef>
              <c:f>Sheet1!$D$2:$D$3</c:f>
              <c:numCache>
                <c:formatCode>General</c:formatCode>
                <c:ptCount val="2"/>
              </c:numCache>
            </c:numRef>
          </c:val>
        </c:ser>
        <c:dLbls>
          <c:showLegendKey val="0"/>
          <c:showVal val="0"/>
          <c:showCatName val="0"/>
          <c:showSerName val="0"/>
          <c:showPercent val="0"/>
          <c:showBubbleSize val="0"/>
        </c:dLbls>
        <c:gapWidth val="150"/>
        <c:axId val="258586720"/>
        <c:axId val="406408984"/>
      </c:barChart>
      <c:catAx>
        <c:axId val="258586720"/>
        <c:scaling>
          <c:orientation val="minMax"/>
        </c:scaling>
        <c:delete val="0"/>
        <c:axPos val="b"/>
        <c:numFmt formatCode="General" sourceLinked="1"/>
        <c:majorTickMark val="out"/>
        <c:minorTickMark val="none"/>
        <c:tickLblPos val="nextTo"/>
        <c:txPr>
          <a:bodyPr/>
          <a:lstStyle/>
          <a:p>
            <a:pPr>
              <a:defRPr sz="2000"/>
            </a:pPr>
            <a:endParaRPr lang="en-US"/>
          </a:p>
        </c:txPr>
        <c:crossAx val="406408984"/>
        <c:crosses val="autoZero"/>
        <c:auto val="1"/>
        <c:lblAlgn val="ctr"/>
        <c:lblOffset val="100"/>
        <c:noMultiLvlLbl val="0"/>
      </c:catAx>
      <c:valAx>
        <c:axId val="406408984"/>
        <c:scaling>
          <c:orientation val="minMax"/>
        </c:scaling>
        <c:delete val="0"/>
        <c:axPos val="l"/>
        <c:numFmt formatCode="0.00%" sourceLinked="1"/>
        <c:majorTickMark val="out"/>
        <c:minorTickMark val="none"/>
        <c:tickLblPos val="nextTo"/>
        <c:txPr>
          <a:bodyPr/>
          <a:lstStyle/>
          <a:p>
            <a:pPr>
              <a:defRPr sz="1800"/>
            </a:pPr>
            <a:endParaRPr lang="en-US"/>
          </a:p>
        </c:txPr>
        <c:crossAx val="258586720"/>
        <c:crosses val="autoZero"/>
        <c:crossBetween val="between"/>
      </c:valAx>
      <c:spPr>
        <a:noFill/>
        <a:ln w="25400">
          <a:no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903014-8C0B-4655-9B97-13E86352D908}" type="datetimeFigureOut">
              <a:rPr lang="en-US" smtClean="0"/>
              <a:pPr/>
              <a:t>7/10/2019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56E1C0-0B9B-4E70-AAEC-AAF46867F221}" type="slidenum">
              <a:rPr lang="en-US" smtClean="0"/>
              <a:pPr/>
              <a:t>‹#›</a:t>
            </a:fld>
            <a:endParaRPr lang="en-US"/>
          </a:p>
        </p:txBody>
      </p:sp>
    </p:spTree>
    <p:extLst>
      <p:ext uri="{BB962C8B-B14F-4D97-AF65-F5344CB8AC3E}">
        <p14:creationId xmlns:p14="http://schemas.microsoft.com/office/powerpoint/2010/main" val="3279156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the United Kingdom, some universities apply the concept of 'quality as excellence', </a:t>
            </a:r>
            <a:endParaRPr lang="en-US" dirty="0" smtClean="0"/>
          </a:p>
          <a:p>
            <a:endParaRPr lang="en-US" dirty="0"/>
          </a:p>
          <a:p>
            <a:r>
              <a:rPr lang="en-US" dirty="0" smtClean="0"/>
              <a:t>whilst </a:t>
            </a:r>
            <a:r>
              <a:rPr lang="en-US" dirty="0"/>
              <a:t>other more recently established universities adapted the 'quality as fitness of purpose' definition (Newton, 2002). </a:t>
            </a:r>
            <a:endParaRPr lang="en-US" dirty="0" smtClean="0"/>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5</a:t>
            </a:fld>
            <a:endParaRPr lang="en-US"/>
          </a:p>
        </p:txBody>
      </p:sp>
    </p:spTree>
    <p:extLst>
      <p:ext uri="{BB962C8B-B14F-4D97-AF65-F5344CB8AC3E}">
        <p14:creationId xmlns:p14="http://schemas.microsoft.com/office/powerpoint/2010/main" val="3498361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survey was sent to ten employers who have either employed graduates or hosted final year students during their externship.  </a:t>
            </a:r>
            <a:endParaRPr lang="en-US" dirty="0" smtClean="0"/>
          </a:p>
          <a:p>
            <a:endParaRPr lang="en-US" dirty="0"/>
          </a:p>
          <a:p>
            <a:r>
              <a:rPr lang="en-US" dirty="0" smtClean="0"/>
              <a:t>Of </a:t>
            </a:r>
            <a:r>
              <a:rPr lang="en-US" dirty="0"/>
              <a:t>the ten employers, three (3) are both employers of graduates and hosts of students during their externship, while three (3) were graduate employers only and four (4) only hosted students during their externship.  The return rate was 70%. </a:t>
            </a:r>
            <a:endParaRPr lang="en-US" dirty="0" smtClean="0"/>
          </a:p>
          <a:p>
            <a:endParaRPr lang="en-US" dirty="0"/>
          </a:p>
          <a:p>
            <a:r>
              <a:rPr lang="en-US" dirty="0" smtClean="0"/>
              <a:t> </a:t>
            </a:r>
            <a:r>
              <a:rPr lang="en-US" dirty="0"/>
              <a:t>Of the seven respondents, two have both hosted externs and employed graduates, three have only hosted externs and two have employed graduates but never hosted externs</a:t>
            </a:r>
            <a:r>
              <a:rPr lang="en-US" dirty="0" smtClean="0"/>
              <a:t>.</a:t>
            </a:r>
          </a:p>
          <a:p>
            <a:endParaRPr lang="en-US" dirty="0"/>
          </a:p>
          <a:p>
            <a:r>
              <a:rPr lang="en-US" dirty="0" smtClean="0"/>
              <a:t> </a:t>
            </a:r>
            <a:r>
              <a:rPr lang="en-US" dirty="0"/>
              <a:t>The types of organization to which the respondents belong is given in Figure 1.</a:t>
            </a:r>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24</a:t>
            </a:fld>
            <a:endParaRPr lang="en-US"/>
          </a:p>
        </p:txBody>
      </p:sp>
    </p:spTree>
    <p:extLst>
      <p:ext uri="{BB962C8B-B14F-4D97-AF65-F5344CB8AC3E}">
        <p14:creationId xmlns:p14="http://schemas.microsoft.com/office/powerpoint/2010/main" val="489902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Five competencies were identified and respondents were asked to indicate whether or not they agreed that graduates had these competencies. </a:t>
            </a:r>
            <a:endParaRPr lang="en-US" dirty="0" smtClean="0"/>
          </a:p>
          <a:p>
            <a:endParaRPr lang="en-US" dirty="0"/>
          </a:p>
          <a:p>
            <a:r>
              <a:rPr lang="en-US" dirty="0" smtClean="0"/>
              <a:t> </a:t>
            </a:r>
            <a:r>
              <a:rPr lang="en-US" dirty="0"/>
              <a:t>As indicated in Table 1, four of the respondents (57%) strongly agreed that the graduates/externs had scientific knowledge, technical skills, problem solving skills.  </a:t>
            </a:r>
            <a:endParaRPr lang="en-US" dirty="0" smtClean="0"/>
          </a:p>
          <a:p>
            <a:endParaRPr lang="en-US" dirty="0"/>
          </a:p>
          <a:p>
            <a:r>
              <a:rPr lang="en-US" dirty="0" smtClean="0"/>
              <a:t>Only </a:t>
            </a:r>
            <a:r>
              <a:rPr lang="en-US" dirty="0"/>
              <a:t>one respondent did not agree that they had these skills. </a:t>
            </a:r>
            <a:endParaRPr lang="en-US" dirty="0" smtClean="0"/>
          </a:p>
          <a:p>
            <a:endParaRPr lang="en-US" dirty="0"/>
          </a:p>
          <a:p>
            <a:r>
              <a:rPr lang="en-US" dirty="0" smtClean="0"/>
              <a:t> </a:t>
            </a:r>
            <a:r>
              <a:rPr lang="en-US" dirty="0"/>
              <a:t>With regards to communication skills, leadership skills and professional behavior the majority agreed that the graduates possessed these skills.</a:t>
            </a:r>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25</a:t>
            </a:fld>
            <a:endParaRPr lang="en-US"/>
          </a:p>
        </p:txBody>
      </p:sp>
    </p:spTree>
    <p:extLst>
      <p:ext uri="{BB962C8B-B14F-4D97-AF65-F5344CB8AC3E}">
        <p14:creationId xmlns:p14="http://schemas.microsoft.com/office/powerpoint/2010/main" val="32704574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response rate was 70%. </a:t>
            </a:r>
          </a:p>
          <a:p>
            <a:endParaRPr lang="en-US" dirty="0" smtClean="0"/>
          </a:p>
          <a:p>
            <a:r>
              <a:rPr lang="en-US" dirty="0" smtClean="0"/>
              <a:t> They all felt that the teaching experience was effective with approximately 57% stating that it was very effective and the remainder that it was somewhat effective (Figure 4).  </a:t>
            </a:r>
          </a:p>
          <a:p>
            <a:r>
              <a:rPr lang="en-US" dirty="0" smtClean="0"/>
              <a:t>All indicated that they were currently employed and have indicated their positions as quality assurance officer, quality control/production supervisor, and cannabis analyst, medical representative, laboratory technologist and lab instructor/student coordinator.  </a:t>
            </a:r>
          </a:p>
          <a:p>
            <a:r>
              <a:rPr lang="en-US" dirty="0" smtClean="0"/>
              <a:t>Three respondents (app. 43%) were offered employment before graduating (Figure 5). </a:t>
            </a:r>
          </a:p>
          <a:p>
            <a:endParaRPr lang="en-US" dirty="0" smtClean="0"/>
          </a:p>
          <a:p>
            <a:r>
              <a:rPr lang="en-US" dirty="0" smtClean="0"/>
              <a:t>The types of organization in which they were employed were Pharmaceutical manufacturer, </a:t>
            </a:r>
            <a:r>
              <a:rPr lang="en-US" dirty="0" err="1" smtClean="0"/>
              <a:t>nutraceutical</a:t>
            </a:r>
            <a:r>
              <a:rPr lang="en-US" dirty="0" smtClean="0"/>
              <a:t> manufacturer, </a:t>
            </a:r>
            <a:r>
              <a:rPr lang="en-US" dirty="0" err="1" smtClean="0"/>
              <a:t>cannabinoid</a:t>
            </a:r>
            <a:r>
              <a:rPr lang="en-US" dirty="0" smtClean="0"/>
              <a:t> analyst, and an educational institution.</a:t>
            </a:r>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32</a:t>
            </a:fld>
            <a:endParaRPr lang="en-US"/>
          </a:p>
        </p:txBody>
      </p:sp>
    </p:spTree>
    <p:extLst>
      <p:ext uri="{BB962C8B-B14F-4D97-AF65-F5344CB8AC3E}">
        <p14:creationId xmlns:p14="http://schemas.microsoft.com/office/powerpoint/2010/main" val="1945041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evident in the fact that of the six employers employing graduates, three previously hosted externs and so were able to observe the ability of the graduates and their work ethics before they graduated and that gave them confidence in the recruitment of the graduates of this new course of study (</a:t>
            </a:r>
            <a:r>
              <a:rPr lang="en-US" dirty="0" err="1" smtClean="0"/>
              <a:t>Kinash</a:t>
            </a:r>
            <a:r>
              <a:rPr lang="en-US" dirty="0" smtClean="0"/>
              <a:t> &amp; Crane, 2015; Wilton, 2012).  </a:t>
            </a:r>
          </a:p>
          <a:p>
            <a:endParaRPr lang="en-US" dirty="0" smtClean="0"/>
          </a:p>
          <a:p>
            <a:r>
              <a:rPr lang="en-US" dirty="0" smtClean="0"/>
              <a:t>These employers also had the opportunity to be involved in the training. One of these organizations has employed two graduates and has requested more. </a:t>
            </a:r>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38</a:t>
            </a:fld>
            <a:endParaRPr lang="en-US"/>
          </a:p>
        </p:txBody>
      </p:sp>
    </p:spTree>
    <p:extLst>
      <p:ext uri="{BB962C8B-B14F-4D97-AF65-F5344CB8AC3E}">
        <p14:creationId xmlns:p14="http://schemas.microsoft.com/office/powerpoint/2010/main" val="2625875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assessing quality in higher education, the focus tends to be on the academic processes, particularly on the character and quality of academic staffs’ contribution to teaching and learning (Ryan, 2015).</a:t>
            </a:r>
          </a:p>
        </p:txBody>
      </p:sp>
      <p:sp>
        <p:nvSpPr>
          <p:cNvPr id="4" name="Slide Number Placeholder 3"/>
          <p:cNvSpPr>
            <a:spLocks noGrp="1"/>
          </p:cNvSpPr>
          <p:nvPr>
            <p:ph type="sldNum" sz="quarter" idx="10"/>
          </p:nvPr>
        </p:nvSpPr>
        <p:spPr/>
        <p:txBody>
          <a:bodyPr/>
          <a:lstStyle/>
          <a:p>
            <a:fld id="{6556E1C0-0B9B-4E70-AAEC-AAF46867F221}" type="slidenum">
              <a:rPr lang="en-US" smtClean="0"/>
              <a:pPr/>
              <a:t>6</a:t>
            </a:fld>
            <a:endParaRPr lang="en-US"/>
          </a:p>
        </p:txBody>
      </p:sp>
    </p:spTree>
    <p:extLst>
      <p:ext uri="{BB962C8B-B14F-4D97-AF65-F5344CB8AC3E}">
        <p14:creationId xmlns:p14="http://schemas.microsoft.com/office/powerpoint/2010/main" val="2905815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r>
              <a:rPr lang="en-US" dirty="0"/>
              <a:t>“Fit for purpose” may involve systems and processes established by an institution to accomplish its goals and missions.  An alternative term, “fitness of purpose” examines the extent the mission, goals and activities of an institution are responsive to the needs and priorities of a country (Shah, Nair, &amp; Wilson, 2011).  This is the model used in the accreditation process in South Africa.</a:t>
            </a:r>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7</a:t>
            </a:fld>
            <a:endParaRPr lang="en-US"/>
          </a:p>
        </p:txBody>
      </p:sp>
    </p:spTree>
    <p:extLst>
      <p:ext uri="{BB962C8B-B14F-4D97-AF65-F5344CB8AC3E}">
        <p14:creationId xmlns:p14="http://schemas.microsoft.com/office/powerpoint/2010/main" val="2403453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Higher education has a number of stakeholders, including, students, teachers, government and other funding agencies and employers.  </a:t>
            </a:r>
            <a:endParaRPr lang="en-US" dirty="0" smtClean="0"/>
          </a:p>
          <a:p>
            <a:endParaRPr lang="en-US" dirty="0"/>
          </a:p>
          <a:p>
            <a:r>
              <a:rPr lang="en-US" dirty="0" smtClean="0"/>
              <a:t>The </a:t>
            </a:r>
            <a:r>
              <a:rPr lang="en-US" dirty="0"/>
              <a:t>criteria for assessing “fit for purpose” will vary among these stakeholders. </a:t>
            </a:r>
            <a:endParaRPr lang="en-US" dirty="0" smtClean="0"/>
          </a:p>
          <a:p>
            <a:endParaRPr lang="en-US" dirty="0"/>
          </a:p>
          <a:p>
            <a:r>
              <a:rPr lang="en-US" dirty="0" smtClean="0"/>
              <a:t>Student’s </a:t>
            </a:r>
            <a:r>
              <a:rPr lang="en-US" dirty="0"/>
              <a:t>criteria include quality of teaching, a safe and secure environment (Shah et al., 2011)and how well students  are prepared for the job market (</a:t>
            </a:r>
            <a:r>
              <a:rPr lang="en-US" dirty="0" err="1"/>
              <a:t>Petruzzellis</a:t>
            </a:r>
            <a:r>
              <a:rPr lang="en-US" dirty="0"/>
              <a:t>, </a:t>
            </a:r>
            <a:r>
              <a:rPr lang="en-US" dirty="0" err="1"/>
              <a:t>d'Uggento</a:t>
            </a:r>
            <a:r>
              <a:rPr lang="en-US" dirty="0"/>
              <a:t>, &amp; </a:t>
            </a:r>
            <a:r>
              <a:rPr lang="en-US" dirty="0" err="1"/>
              <a:t>Romanazzi</a:t>
            </a:r>
            <a:r>
              <a:rPr lang="en-US" dirty="0"/>
              <a:t>, 2006)    </a:t>
            </a:r>
            <a:endParaRPr lang="en-US" dirty="0" smtClean="0"/>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8</a:t>
            </a:fld>
            <a:endParaRPr lang="en-US"/>
          </a:p>
        </p:txBody>
      </p:sp>
    </p:spTree>
    <p:extLst>
      <p:ext uri="{BB962C8B-B14F-4D97-AF65-F5344CB8AC3E}">
        <p14:creationId xmlns:p14="http://schemas.microsoft.com/office/powerpoint/2010/main" val="3378179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government will view a high quality system as one that produces trained scientists, engineers and medical personnel in adequate numbers to meet the needs of the country. </a:t>
            </a:r>
          </a:p>
          <a:p>
            <a:endParaRPr lang="en-US" dirty="0"/>
          </a:p>
          <a:p>
            <a:r>
              <a:rPr lang="en-US" dirty="0" smtClean="0"/>
              <a:t> An employer may view a high quality education as one that results in graduates with a wide range of skills, ability to quickly acquire new skills and are highly adaptable (Tam, 2001).</a:t>
            </a:r>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10</a:t>
            </a:fld>
            <a:endParaRPr lang="en-US"/>
          </a:p>
        </p:txBody>
      </p:sp>
    </p:spTree>
    <p:extLst>
      <p:ext uri="{BB962C8B-B14F-4D97-AF65-F5344CB8AC3E}">
        <p14:creationId xmlns:p14="http://schemas.microsoft.com/office/powerpoint/2010/main" val="2794046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 2013, the COHS embarked on an initiative aimed at filling the gap for trained pharmaceutical technologists, who are work ready.  </a:t>
            </a:r>
            <a:endParaRPr lang="en-US" dirty="0" smtClean="0"/>
          </a:p>
          <a:p>
            <a:endParaRPr lang="en-US" dirty="0" smtClean="0"/>
          </a:p>
          <a:p>
            <a:r>
              <a:rPr lang="en-US" dirty="0" smtClean="0"/>
              <a:t>This </a:t>
            </a:r>
            <a:r>
              <a:rPr lang="en-US" dirty="0"/>
              <a:t>involved designing a course of study that will equip students with the knowledge and skills that are applicable in the manufacturing and analysis of quality pharmaceutical and </a:t>
            </a:r>
            <a:r>
              <a:rPr lang="en-US" dirty="0" err="1"/>
              <a:t>nutraceutical</a:t>
            </a:r>
            <a:r>
              <a:rPr lang="en-US" dirty="0"/>
              <a:t> products. </a:t>
            </a:r>
            <a:endParaRPr lang="en-US" dirty="0" smtClean="0"/>
          </a:p>
          <a:p>
            <a:endParaRPr lang="en-US" dirty="0"/>
          </a:p>
          <a:p>
            <a:r>
              <a:rPr lang="en-US" dirty="0" smtClean="0"/>
              <a:t> </a:t>
            </a:r>
            <a:r>
              <a:rPr lang="en-US" dirty="0"/>
              <a:t>A foreign language, Spanish, was also included in the curriculum to equip the graduates to work in Latin American countries as a number of pharmaceutical manufacturing companies are in these countries. </a:t>
            </a:r>
            <a:endParaRPr lang="en-US" dirty="0" smtClean="0"/>
          </a:p>
          <a:p>
            <a:endParaRPr lang="en-US" dirty="0"/>
          </a:p>
          <a:p>
            <a:r>
              <a:rPr lang="en-US" dirty="0" smtClean="0"/>
              <a:t>This </a:t>
            </a:r>
            <a:r>
              <a:rPr lang="en-US" dirty="0"/>
              <a:t>is the first course of its kind in the English speaking Caribbean as similar training exists in Cuba.</a:t>
            </a:r>
          </a:p>
          <a:p>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11</a:t>
            </a:fld>
            <a:endParaRPr lang="en-US"/>
          </a:p>
        </p:txBody>
      </p:sp>
    </p:spTree>
    <p:extLst>
      <p:ext uri="{BB962C8B-B14F-4D97-AF65-F5344CB8AC3E}">
        <p14:creationId xmlns:p14="http://schemas.microsoft.com/office/powerpoint/2010/main" val="2355533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During the development process, a working group was convened and was given the task of designing a course of study, that filled a gap and met the needs of industry, not only in the Caribbean, but globally. </a:t>
            </a:r>
            <a:endParaRPr lang="en-US" dirty="0" smtClean="0"/>
          </a:p>
          <a:p>
            <a:endParaRPr lang="en-US" dirty="0"/>
          </a:p>
          <a:p>
            <a:r>
              <a:rPr lang="en-US" dirty="0" smtClean="0"/>
              <a:t> </a:t>
            </a:r>
            <a:r>
              <a:rPr lang="en-US" dirty="0"/>
              <a:t>The working group comprised of persons in academia, regulatory affairs and major players in the pharmaceutical industry</a:t>
            </a:r>
            <a:r>
              <a:rPr lang="en-US" dirty="0" smtClean="0"/>
              <a:t>.</a:t>
            </a:r>
          </a:p>
          <a:p>
            <a:endParaRPr lang="en-US" dirty="0"/>
          </a:p>
          <a:p>
            <a:r>
              <a:rPr lang="en-US" dirty="0" smtClean="0"/>
              <a:t>  </a:t>
            </a:r>
            <a:r>
              <a:rPr lang="en-US" dirty="0"/>
              <a:t>Regular meetings were held at which the competencies and skills required were identified and formed the basis of the curriculum content. </a:t>
            </a:r>
            <a:endParaRPr lang="en-US" dirty="0" smtClean="0"/>
          </a:p>
          <a:p>
            <a:endParaRPr lang="en-US" dirty="0"/>
          </a:p>
          <a:p>
            <a:r>
              <a:rPr lang="en-US" dirty="0" smtClean="0"/>
              <a:t>Needs </a:t>
            </a:r>
            <a:r>
              <a:rPr lang="en-US" dirty="0"/>
              <a:t>surveys were also conducted among potential employers and potential applicants.</a:t>
            </a:r>
          </a:p>
        </p:txBody>
      </p:sp>
      <p:sp>
        <p:nvSpPr>
          <p:cNvPr id="4" name="Slide Number Placeholder 3"/>
          <p:cNvSpPr>
            <a:spLocks noGrp="1"/>
          </p:cNvSpPr>
          <p:nvPr>
            <p:ph type="sldNum" sz="quarter" idx="10"/>
          </p:nvPr>
        </p:nvSpPr>
        <p:spPr/>
        <p:txBody>
          <a:bodyPr/>
          <a:lstStyle/>
          <a:p>
            <a:fld id="{6556E1C0-0B9B-4E70-AAEC-AAF46867F221}" type="slidenum">
              <a:rPr lang="en-US" smtClean="0"/>
              <a:pPr/>
              <a:t>12</a:t>
            </a:fld>
            <a:endParaRPr lang="en-US"/>
          </a:p>
        </p:txBody>
      </p:sp>
    </p:spTree>
    <p:extLst>
      <p:ext uri="{BB962C8B-B14F-4D97-AF65-F5344CB8AC3E}">
        <p14:creationId xmlns:p14="http://schemas.microsoft.com/office/powerpoint/2010/main" val="19525130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Each of these objectives is mapped with a module in the course. </a:t>
            </a:r>
          </a:p>
          <a:p>
            <a:endParaRPr lang="en-US" dirty="0" smtClean="0"/>
          </a:p>
          <a:p>
            <a:r>
              <a:rPr lang="en-US" dirty="0" smtClean="0"/>
              <a:t> In order to ensure the work readiness of the graduates, two work experience components were included in the course of study.</a:t>
            </a:r>
          </a:p>
          <a:p>
            <a:r>
              <a:rPr lang="en-US" dirty="0" smtClean="0"/>
              <a:t>  In the summer period between the third and final year of study, the students are sent on experiential learning in the industry for five weeks and the last semester of the final year is spent in the industry</a:t>
            </a:r>
            <a:endParaRPr lang="en-US" dirty="0"/>
          </a:p>
        </p:txBody>
      </p:sp>
      <p:sp>
        <p:nvSpPr>
          <p:cNvPr id="4" name="Slide Number Placeholder 3"/>
          <p:cNvSpPr>
            <a:spLocks noGrp="1"/>
          </p:cNvSpPr>
          <p:nvPr>
            <p:ph type="sldNum" sz="quarter" idx="10"/>
          </p:nvPr>
        </p:nvSpPr>
        <p:spPr/>
        <p:txBody>
          <a:bodyPr/>
          <a:lstStyle/>
          <a:p>
            <a:fld id="{6556E1C0-0B9B-4E70-AAEC-AAF46867F221}" type="slidenum">
              <a:rPr lang="en-US" smtClean="0"/>
              <a:pPr/>
              <a:t>17</a:t>
            </a:fld>
            <a:endParaRPr lang="en-US"/>
          </a:p>
        </p:txBody>
      </p:sp>
    </p:spTree>
    <p:extLst>
      <p:ext uri="{BB962C8B-B14F-4D97-AF65-F5344CB8AC3E}">
        <p14:creationId xmlns:p14="http://schemas.microsoft.com/office/powerpoint/2010/main" val="3249998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556E1C0-0B9B-4E70-AAEC-AAF46867F221}" type="slidenum">
              <a:rPr lang="en-US" smtClean="0"/>
              <a:pPr/>
              <a:t>18</a:t>
            </a:fld>
            <a:endParaRPr lang="en-US"/>
          </a:p>
        </p:txBody>
      </p:sp>
    </p:spTree>
    <p:extLst>
      <p:ext uri="{BB962C8B-B14F-4D97-AF65-F5344CB8AC3E}">
        <p14:creationId xmlns:p14="http://schemas.microsoft.com/office/powerpoint/2010/main" val="250646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BDE1EF7D-2E8E-4818-A245-076E06A27746}"/>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5" name="Footer Placeholder 4">
            <a:extLst>
              <a:ext uri="{FF2B5EF4-FFF2-40B4-BE49-F238E27FC236}">
                <a16:creationId xmlns="" xmlns:a16="http://schemas.microsoft.com/office/drawing/2014/main" id="{4235EBBE-05B3-4C29-A6B3-DABE0E7A5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4CDA636-4C66-40A8-88AF-390D1D284601}"/>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77084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5B746C9-7D51-4E6A-8FFE-320F83C2C09E}"/>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5" name="Footer Placeholder 4">
            <a:extLst>
              <a:ext uri="{FF2B5EF4-FFF2-40B4-BE49-F238E27FC236}">
                <a16:creationId xmlns="" xmlns:a16="http://schemas.microsoft.com/office/drawing/2014/main" id="{BF1623E6-6B12-4307-A003-966B33B4B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8DCB8DC-1529-44E6-B381-C4EB53C65013}"/>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172009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05FD8A2-B955-46BF-808C-A9A2F3347A18}"/>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5" name="Footer Placeholder 4">
            <a:extLst>
              <a:ext uri="{FF2B5EF4-FFF2-40B4-BE49-F238E27FC236}">
                <a16:creationId xmlns="" xmlns:a16="http://schemas.microsoft.com/office/drawing/2014/main" id="{68B5606C-4AB3-4EE8-A0EC-7BBAFE325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E2D305C-C213-4951-AE7B-8121D91163E3}"/>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423794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1877159-020B-4A83-9162-C51494FAA552}"/>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5" name="Footer Placeholder 4">
            <a:extLst>
              <a:ext uri="{FF2B5EF4-FFF2-40B4-BE49-F238E27FC236}">
                <a16:creationId xmlns="" xmlns:a16="http://schemas.microsoft.com/office/drawing/2014/main" id="{0D374987-4E4E-41A4-A41E-46BA25777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41EA257-1F77-4AE9-B037-53D7B55424E5}"/>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66789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155360C1-EBFE-410F-9A7D-5CBFB816F87A}"/>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5" name="Footer Placeholder 4">
            <a:extLst>
              <a:ext uri="{FF2B5EF4-FFF2-40B4-BE49-F238E27FC236}">
                <a16:creationId xmlns="" xmlns:a16="http://schemas.microsoft.com/office/drawing/2014/main" id="{606517A0-EE25-452A-83C3-F10DAB4CE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595FDF6-E1BD-4E98-AAAD-85A7B7D095E9}"/>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86109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6858EAF4-ABCB-4E78-8FDD-C3001CD0535B}"/>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6" name="Footer Placeholder 5">
            <a:extLst>
              <a:ext uri="{FF2B5EF4-FFF2-40B4-BE49-F238E27FC236}">
                <a16:creationId xmlns="" xmlns:a16="http://schemas.microsoft.com/office/drawing/2014/main" id="{CB006619-B1EB-4D70-BE26-2E2062F606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3668BAB5-7771-4A6C-912D-17B134B65F97}"/>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88313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3916CDA5-5EBF-4824-AFEA-3A8A164C2D4C}"/>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8" name="Footer Placeholder 7">
            <a:extLst>
              <a:ext uri="{FF2B5EF4-FFF2-40B4-BE49-F238E27FC236}">
                <a16:creationId xmlns="" xmlns:a16="http://schemas.microsoft.com/office/drawing/2014/main" id="{117ECE30-021C-492B-99D5-5EB281C36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344AA13-84FF-4F2B-960F-E2A27A8CCF24}"/>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25969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678351AA-3850-4221-90C5-388FC3CC6F53}"/>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4" name="Footer Placeholder 3">
            <a:extLst>
              <a:ext uri="{FF2B5EF4-FFF2-40B4-BE49-F238E27FC236}">
                <a16:creationId xmlns="" xmlns:a16="http://schemas.microsoft.com/office/drawing/2014/main" id="{55B0DFCE-93CA-4952-8267-6434702532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3AD0F6CB-3B6A-4CA4-A7AA-25ECB557E836}"/>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66436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BE332A28-826C-4F22-8BBC-E01D81C3D46C}"/>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3" name="Footer Placeholder 2">
            <a:extLst>
              <a:ext uri="{FF2B5EF4-FFF2-40B4-BE49-F238E27FC236}">
                <a16:creationId xmlns="" xmlns:a16="http://schemas.microsoft.com/office/drawing/2014/main" id="{4C85F571-0417-4579-90FA-53DD7D84BE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22F0287-6CE0-4B1F-B001-40A4A0B2A86F}"/>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44908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E116F55-0E58-4EE2-855D-6765609249CF}"/>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6" name="Footer Placeholder 5">
            <a:extLst>
              <a:ext uri="{FF2B5EF4-FFF2-40B4-BE49-F238E27FC236}">
                <a16:creationId xmlns="" xmlns:a16="http://schemas.microsoft.com/office/drawing/2014/main" id="{AF4AFABA-4856-4C80-874C-01297BFCD2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F2D8FD2-8D49-4477-86F0-4046316E3730}"/>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11018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50217B2-3948-43EC-9A56-FD95402AF889}"/>
              </a:ext>
            </a:extLst>
          </p:cNvPr>
          <p:cNvSpPr>
            <a:spLocks noGrp="1"/>
          </p:cNvSpPr>
          <p:nvPr>
            <p:ph type="dt" sz="half" idx="10"/>
          </p:nvPr>
        </p:nvSpPr>
        <p:spPr/>
        <p:txBody>
          <a:bodyPr/>
          <a:lstStyle/>
          <a:p>
            <a:fld id="{57368A0C-CB95-493A-B5C4-5FD6B5EC5CFD}" type="datetimeFigureOut">
              <a:rPr lang="en-US" smtClean="0"/>
              <a:pPr/>
              <a:t>7/10/2019</a:t>
            </a:fld>
            <a:endParaRPr lang="en-US"/>
          </a:p>
        </p:txBody>
      </p:sp>
      <p:sp>
        <p:nvSpPr>
          <p:cNvPr id="6" name="Footer Placeholder 5">
            <a:extLst>
              <a:ext uri="{FF2B5EF4-FFF2-40B4-BE49-F238E27FC236}">
                <a16:creationId xmlns="" xmlns:a16="http://schemas.microsoft.com/office/drawing/2014/main" id="{8F3980B8-5EF7-45AD-9FB2-818BAE09FE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70C972F2-8CA9-43DC-92B9-649D57932212}"/>
              </a:ext>
            </a:extLst>
          </p:cNvPr>
          <p:cNvSpPr>
            <a:spLocks noGrp="1"/>
          </p:cNvSpPr>
          <p:nvPr>
            <p:ph type="sldNum" sz="quarter" idx="12"/>
          </p:nvPr>
        </p:nvSpPr>
        <p:spPr/>
        <p:txBody>
          <a:bodyPr/>
          <a:lstStyle/>
          <a:p>
            <a:fld id="{1E4A60F7-A674-42A8-BCF3-224D7B1B3124}" type="slidenum">
              <a:rPr lang="en-US" smtClean="0"/>
              <a:pPr/>
              <a:t>‹#›</a:t>
            </a:fld>
            <a:endParaRPr lang="en-US"/>
          </a:p>
        </p:txBody>
      </p:sp>
    </p:spTree>
    <p:extLst>
      <p:ext uri="{BB962C8B-B14F-4D97-AF65-F5344CB8AC3E}">
        <p14:creationId xmlns:p14="http://schemas.microsoft.com/office/powerpoint/2010/main" val="292091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68A0C-CB95-493A-B5C4-5FD6B5EC5CFD}" type="datetimeFigureOut">
              <a:rPr lang="en-US" smtClean="0"/>
              <a:pPr/>
              <a:t>7/10/2019</a:t>
            </a:fld>
            <a:endParaRPr lang="en-US"/>
          </a:p>
        </p:txBody>
      </p:sp>
      <p:sp>
        <p:nvSpPr>
          <p:cNvPr id="5" name="Footer Placeholder 4">
            <a:extLst>
              <a:ext uri="{FF2B5EF4-FFF2-40B4-BE49-F238E27FC236}">
                <a16:creationId xmlns="" xmlns:a16="http://schemas.microsoft.com/office/drawing/2014/main"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pPr/>
              <a:t>‹#›</a:t>
            </a:fld>
            <a:endParaRPr lang="en-US"/>
          </a:p>
        </p:txBody>
      </p:sp>
    </p:spTree>
    <p:extLst>
      <p:ext uri="{BB962C8B-B14F-4D97-AF65-F5344CB8AC3E}">
        <p14:creationId xmlns:p14="http://schemas.microsoft.com/office/powerpoint/2010/main" val="31469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 xmlns:a16="http://schemas.microsoft.com/office/drawing/2014/main" id="{DE4096F7-465B-43E7-8692-15F4FF54D58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Title 1">
            <a:extLst>
              <a:ext uri="{FF2B5EF4-FFF2-40B4-BE49-F238E27FC236}">
                <a16:creationId xmlns="" xmlns:a16="http://schemas.microsoft.com/office/drawing/2014/main" id="{7F258A36-A749-4C2E-8284-F38DF74F830D}"/>
              </a:ext>
            </a:extLst>
          </p:cNvPr>
          <p:cNvSpPr>
            <a:spLocks noGrp="1"/>
          </p:cNvSpPr>
          <p:nvPr>
            <p:ph type="ctr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Exploring “Fit for Purpose” as an Important Quality Marker</a:t>
            </a:r>
            <a:br>
              <a:rPr lang="en-US" dirty="0" smtClean="0"/>
            </a:br>
            <a:endParaRPr lang="en-US" dirty="0"/>
          </a:p>
        </p:txBody>
      </p:sp>
      <p:sp>
        <p:nvSpPr>
          <p:cNvPr id="3" name="Subtitle 2">
            <a:extLst>
              <a:ext uri="{FF2B5EF4-FFF2-40B4-BE49-F238E27FC236}">
                <a16:creationId xmlns="" xmlns:a16="http://schemas.microsoft.com/office/drawing/2014/main" id="{D3A1C0AC-0285-4F9F-8E30-4FFD5FBD3420}"/>
              </a:ext>
            </a:extLst>
          </p:cNvPr>
          <p:cNvSpPr>
            <a:spLocks noGrp="1"/>
          </p:cNvSpPr>
          <p:nvPr>
            <p:ph type="subTitle" idx="1"/>
          </p:nvPr>
        </p:nvSpPr>
        <p:spPr>
          <a:xfrm>
            <a:off x="1524000" y="3030583"/>
            <a:ext cx="9144000" cy="2227217"/>
          </a:xfrm>
        </p:spPr>
        <p:txBody>
          <a:bodyPr>
            <a:normAutofit lnSpcReduction="10000"/>
          </a:bodyPr>
          <a:lstStyle/>
          <a:p>
            <a:r>
              <a:rPr lang="en-US" dirty="0" smtClean="0"/>
              <a:t>Authors:</a:t>
            </a:r>
          </a:p>
          <a:p>
            <a:r>
              <a:rPr lang="en-US" dirty="0" smtClean="0"/>
              <a:t>Marcia Williams, PhD</a:t>
            </a:r>
          </a:p>
          <a:p>
            <a:r>
              <a:rPr lang="en-US" dirty="0" smtClean="0"/>
              <a:t>&amp;</a:t>
            </a:r>
          </a:p>
          <a:p>
            <a:r>
              <a:rPr lang="en-US" dirty="0" smtClean="0"/>
              <a:t>Ellen Grizzle, CD.,  PhD</a:t>
            </a:r>
          </a:p>
          <a:p>
            <a:r>
              <a:rPr lang="en-US" dirty="0" smtClean="0"/>
              <a:t>UNIVERSITY OF TECHNOLOGY, JAMAICA</a:t>
            </a:r>
          </a:p>
          <a:p>
            <a:endParaRPr lang="en-US" dirty="0"/>
          </a:p>
        </p:txBody>
      </p:sp>
    </p:spTree>
    <p:extLst>
      <p:ext uri="{BB962C8B-B14F-4D97-AF65-F5344CB8AC3E}">
        <p14:creationId xmlns:p14="http://schemas.microsoft.com/office/powerpoint/2010/main" val="21275765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“Fit For Purpose” Governments’ and Employer’s Criteria</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government’s Criteria</a:t>
            </a:r>
          </a:p>
          <a:p>
            <a:pPr lvl="1"/>
            <a:r>
              <a:rPr lang="en-US" dirty="0" smtClean="0"/>
              <a:t> Production of trained scientists, engineers and medical personnel in adequate numbers to meet the needs of the country.  </a:t>
            </a:r>
          </a:p>
          <a:p>
            <a:r>
              <a:rPr lang="en-US" dirty="0" smtClean="0"/>
              <a:t>An employer Criteria </a:t>
            </a:r>
          </a:p>
          <a:p>
            <a:pPr lvl="1"/>
            <a:r>
              <a:rPr lang="en-US" dirty="0" smtClean="0"/>
              <a:t>`One that results in graduates with a wide range of skills, ability to quickly acquire new skills and are highly adaptable (Tam, 2001).</a:t>
            </a:r>
          </a:p>
          <a:p>
            <a:pPr lvl="1"/>
            <a:endParaRPr lang="en-US" dirty="0" smtClean="0"/>
          </a:p>
          <a:p>
            <a:pPr lvl="1"/>
            <a:endParaRPr lang="en-US" dirty="0" smtClean="0"/>
          </a:p>
          <a:p>
            <a:pPr lvl="1"/>
            <a:endParaRPr lang="en-US" dirty="0" smtClean="0"/>
          </a:p>
          <a:p>
            <a:pPr lvl="1"/>
            <a:endParaRPr lang="en-US" dirty="0" smtClean="0"/>
          </a:p>
          <a:p>
            <a:pPr>
              <a:buNone/>
            </a:pPr>
            <a:r>
              <a:rPr lang="en-US" sz="1700" dirty="0" smtClean="0"/>
              <a:t>Ref. Tam, M. (2001). Measuring quality and performance in higher education.</a:t>
            </a:r>
            <a:r>
              <a:rPr lang="en-US" sz="1700" i="1" dirty="0" smtClean="0"/>
              <a:t> Quality in Higher Education, 7</a:t>
            </a:r>
            <a:r>
              <a:rPr lang="en-US" sz="1700" dirty="0" smtClean="0"/>
              <a:t>(1), 47-54. </a:t>
            </a:r>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Designing Curriculum</a:t>
            </a:r>
            <a:endParaRPr lang="en-US" b="1" dirty="0"/>
          </a:p>
        </p:txBody>
      </p:sp>
      <p:sp>
        <p:nvSpPr>
          <p:cNvPr id="3" name="Content Placeholder 2"/>
          <p:cNvSpPr>
            <a:spLocks noGrp="1"/>
          </p:cNvSpPr>
          <p:nvPr>
            <p:ph idx="1"/>
          </p:nvPr>
        </p:nvSpPr>
        <p:spPr/>
        <p:txBody>
          <a:bodyPr/>
          <a:lstStyle/>
          <a:p>
            <a:r>
              <a:rPr lang="en-US" dirty="0" smtClean="0"/>
              <a:t>In 2013, the COHS embarked on an initiative aimed at filling the gap for trained pharmaceutical technologists, who are work ready.  </a:t>
            </a:r>
          </a:p>
          <a:p>
            <a:r>
              <a:rPr lang="en-US" dirty="0" smtClean="0"/>
              <a:t>This involved designing a course of study that would equip students with the knowledge and skills that are applicable in the manufacturing and analysis of quality pharmaceutical and nutraceutical products.  </a:t>
            </a:r>
          </a:p>
          <a:p>
            <a:r>
              <a:rPr lang="en-US" dirty="0" smtClean="0"/>
              <a:t>A foreign language, Spanish, was also included in the curriculum to equip the graduates to work in Latin American countries. </a:t>
            </a:r>
          </a:p>
          <a:p>
            <a:r>
              <a:rPr lang="en-US" dirty="0" smtClean="0"/>
              <a:t>This is the first course of its kind in the English speaking Caribbean.</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Designing Curriculum for the BSc. Pharmaceutical Technology Course</a:t>
            </a:r>
            <a:endParaRPr lang="en-US" b="1" dirty="0"/>
          </a:p>
        </p:txBody>
      </p:sp>
      <p:sp>
        <p:nvSpPr>
          <p:cNvPr id="3" name="Content Placeholder 2"/>
          <p:cNvSpPr>
            <a:spLocks noGrp="1"/>
          </p:cNvSpPr>
          <p:nvPr>
            <p:ph idx="1"/>
          </p:nvPr>
        </p:nvSpPr>
        <p:spPr/>
        <p:txBody>
          <a:bodyPr/>
          <a:lstStyle/>
          <a:p>
            <a:pPr>
              <a:buNone/>
            </a:pPr>
            <a:r>
              <a:rPr lang="en-US" dirty="0" smtClean="0"/>
              <a:t>The development process, </a:t>
            </a:r>
          </a:p>
          <a:p>
            <a:r>
              <a:rPr lang="en-US" dirty="0" smtClean="0"/>
              <a:t>A working group convened comprising of:</a:t>
            </a:r>
          </a:p>
          <a:p>
            <a:pPr lvl="1"/>
            <a:r>
              <a:rPr lang="en-US" dirty="0" smtClean="0"/>
              <a:t>persons in academia, </a:t>
            </a:r>
          </a:p>
          <a:p>
            <a:pPr lvl="1"/>
            <a:r>
              <a:rPr lang="en-US" dirty="0" smtClean="0"/>
              <a:t>regulatory affairs </a:t>
            </a:r>
          </a:p>
          <a:p>
            <a:pPr lvl="1"/>
            <a:r>
              <a:rPr lang="en-US" dirty="0" smtClean="0"/>
              <a:t> major players in the pharmaceutical industry.  </a:t>
            </a:r>
          </a:p>
          <a:p>
            <a:r>
              <a:rPr lang="en-US" dirty="0" smtClean="0"/>
              <a:t>Regular meetings held at which the competencies and skills required were identified and formed the basis of the curriculum content. </a:t>
            </a:r>
          </a:p>
          <a:p>
            <a:r>
              <a:rPr lang="en-US" dirty="0" smtClean="0"/>
              <a:t>Needs surveys were also conducted among potential employers and potential applicants.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Preliminary Work</a:t>
            </a:r>
            <a:endParaRPr lang="en-US" b="1" dirty="0"/>
          </a:p>
        </p:txBody>
      </p:sp>
      <p:sp>
        <p:nvSpPr>
          <p:cNvPr id="3" name="Content Placeholder 2"/>
          <p:cNvSpPr>
            <a:spLocks noGrp="1"/>
          </p:cNvSpPr>
          <p:nvPr>
            <p:ph idx="1"/>
          </p:nvPr>
        </p:nvSpPr>
        <p:spPr/>
        <p:txBody>
          <a:bodyPr/>
          <a:lstStyle/>
          <a:p>
            <a:r>
              <a:rPr lang="en-US" dirty="0" smtClean="0"/>
              <a:t>Meetings with JAMPRO-Letter of support received </a:t>
            </a:r>
          </a:p>
          <a:p>
            <a:r>
              <a:rPr lang="en-US" dirty="0" smtClean="0"/>
              <a:t>Meeting with Minister Phillip </a:t>
            </a:r>
            <a:r>
              <a:rPr lang="en-US" dirty="0" err="1" smtClean="0"/>
              <a:t>Paulwell</a:t>
            </a:r>
            <a:r>
              <a:rPr lang="en-US" dirty="0" smtClean="0"/>
              <a:t>- Letter of endorsement received</a:t>
            </a:r>
          </a:p>
          <a:p>
            <a:r>
              <a:rPr lang="en-US" dirty="0" smtClean="0"/>
              <a:t>Meetings with representatives of nutraceutical and pharmaceutical industry</a:t>
            </a:r>
          </a:p>
          <a:p>
            <a:r>
              <a:rPr lang="en-US" dirty="0" smtClean="0"/>
              <a:t>Submission to the Pharmacy Council of Jamaica seeking regulatory cover and recognition</a:t>
            </a:r>
            <a:endParaRPr lang="en-US" dirty="0"/>
          </a:p>
        </p:txBody>
      </p:sp>
    </p:spTree>
    <p:extLst>
      <p:ext uri="{BB962C8B-B14F-4D97-AF65-F5344CB8AC3E}">
        <p14:creationId xmlns:p14="http://schemas.microsoft.com/office/powerpoint/2010/main" val="2820282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Goals of the BSc. Pharmaceutical Technology</a:t>
            </a:r>
            <a:endParaRPr lang="en-US" b="1" dirty="0"/>
          </a:p>
        </p:txBody>
      </p:sp>
      <p:sp>
        <p:nvSpPr>
          <p:cNvPr id="3" name="Content Placeholder 2"/>
          <p:cNvSpPr>
            <a:spLocks noGrp="1"/>
          </p:cNvSpPr>
          <p:nvPr>
            <p:ph idx="1"/>
          </p:nvPr>
        </p:nvSpPr>
        <p:spPr/>
        <p:txBody>
          <a:bodyPr>
            <a:normAutofit fontScale="92500"/>
          </a:bodyPr>
          <a:lstStyle/>
          <a:p>
            <a:pPr>
              <a:buNone/>
            </a:pPr>
            <a:r>
              <a:rPr lang="en-US" dirty="0" smtClean="0"/>
              <a:t>The goals of the course of study were to:</a:t>
            </a:r>
          </a:p>
          <a:p>
            <a:pPr lvl="0"/>
            <a:r>
              <a:rPr lang="en-US" dirty="0" smtClean="0"/>
              <a:t>Produce graduates that are self-motivated, who will demonstrate competencies and skills creatively in a technically challenging workplace.</a:t>
            </a:r>
          </a:p>
          <a:p>
            <a:pPr lvl="0"/>
            <a:r>
              <a:rPr lang="en-US" dirty="0" smtClean="0"/>
              <a:t>Facilitate the development of intellectual and interpersonal skills necessary for optimum performance within the working environment.</a:t>
            </a:r>
          </a:p>
          <a:p>
            <a:pPr lvl="0"/>
            <a:r>
              <a:rPr lang="en-US" dirty="0" smtClean="0"/>
              <a:t>Adequately prepare students with the required knowledge, scientific competencies, entrepreneurial and critical thinking skills, attitudes and techniques necessary to become successful pharmaceutical scientists.</a:t>
            </a:r>
          </a:p>
          <a:p>
            <a:pPr lvl="0"/>
            <a:r>
              <a:rPr lang="en-US" dirty="0" smtClean="0"/>
              <a:t>Produce highly qualified graduates for the pharmaceutical and related industries, locally, regionally and internationally.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Objectives of the BSc. Pharmaceutical Technology</a:t>
            </a:r>
            <a:endParaRPr lang="en-US" b="1" dirty="0"/>
          </a:p>
        </p:txBody>
      </p:sp>
      <p:sp>
        <p:nvSpPr>
          <p:cNvPr id="3" name="Content Placeholder 2"/>
          <p:cNvSpPr>
            <a:spLocks noGrp="1"/>
          </p:cNvSpPr>
          <p:nvPr>
            <p:ph idx="1"/>
          </p:nvPr>
        </p:nvSpPr>
        <p:spPr/>
        <p:txBody>
          <a:bodyPr>
            <a:normAutofit fontScale="92500" lnSpcReduction="10000"/>
          </a:bodyPr>
          <a:lstStyle/>
          <a:p>
            <a:pPr lvl="0">
              <a:buNone/>
            </a:pPr>
            <a:r>
              <a:rPr lang="en-US" dirty="0" smtClean="0"/>
              <a:t>The objective of the course was to produce graduates that are able to:</a:t>
            </a:r>
          </a:p>
          <a:p>
            <a:pPr lvl="0"/>
            <a:r>
              <a:rPr lang="en-US" dirty="0" smtClean="0"/>
              <a:t>Process written instructions accurately and follow Standard Operating Procedures.</a:t>
            </a:r>
          </a:p>
          <a:p>
            <a:pPr lvl="0"/>
            <a:r>
              <a:rPr lang="en-US" dirty="0" smtClean="0"/>
              <a:t>Comply with rules, regulations and standards in accordance with local and international manufacturing and laboratory guidelines.  </a:t>
            </a:r>
          </a:p>
          <a:p>
            <a:pPr lvl="0"/>
            <a:r>
              <a:rPr lang="en-US" dirty="0" smtClean="0"/>
              <a:t>Demonstrate the ability to use aseptic techniques in the processing of sterile products.</a:t>
            </a:r>
          </a:p>
          <a:p>
            <a:pPr lvl="0"/>
            <a:r>
              <a:rPr lang="en-US" dirty="0" smtClean="0"/>
              <a:t>Demonstrate good oral and written communication skills.</a:t>
            </a:r>
          </a:p>
          <a:p>
            <a:pPr lvl="0"/>
            <a:r>
              <a:rPr lang="en-US" dirty="0" smtClean="0"/>
              <a:t>Demonstrate a working knowledge of Spanish. </a:t>
            </a:r>
          </a:p>
          <a:p>
            <a:pPr lvl="0"/>
            <a:r>
              <a:rPr lang="en-US" dirty="0" smtClean="0"/>
              <a:t>Apply modern and traditional approaches to the design of drug and non-drug delivery system.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Objectives of the BSc. Pharmaceutical Technology (2)</a:t>
            </a:r>
            <a:endParaRPr lang="en-US" b="1" dirty="0"/>
          </a:p>
        </p:txBody>
      </p:sp>
      <p:sp>
        <p:nvSpPr>
          <p:cNvPr id="3" name="Content Placeholder 2"/>
          <p:cNvSpPr>
            <a:spLocks noGrp="1"/>
          </p:cNvSpPr>
          <p:nvPr>
            <p:ph idx="1"/>
          </p:nvPr>
        </p:nvSpPr>
        <p:spPr/>
        <p:txBody>
          <a:bodyPr>
            <a:normAutofit fontScale="92500" lnSpcReduction="10000"/>
          </a:bodyPr>
          <a:lstStyle/>
          <a:p>
            <a:pPr lvl="0"/>
            <a:r>
              <a:rPr lang="en-US" dirty="0" smtClean="0"/>
              <a:t>Demonstrate knowledge of processing techniques applicable to the pharmaceutical and non-pharmaceutical industries.</a:t>
            </a:r>
          </a:p>
          <a:p>
            <a:pPr lvl="0"/>
            <a:r>
              <a:rPr lang="en-US" dirty="0" err="1" smtClean="0"/>
              <a:t>Analyse</a:t>
            </a:r>
            <a:r>
              <a:rPr lang="en-US" dirty="0" smtClean="0"/>
              <a:t> validation reports.</a:t>
            </a:r>
          </a:p>
          <a:p>
            <a:pPr lvl="0"/>
            <a:r>
              <a:rPr lang="en-US" dirty="0" smtClean="0"/>
              <a:t>Conduct hazard analysis and analysis of other occupational threats.</a:t>
            </a:r>
          </a:p>
          <a:p>
            <a:pPr lvl="0"/>
            <a:r>
              <a:rPr lang="en-US" dirty="0" smtClean="0"/>
              <a:t>Demonstrate a working knowledge of analytical instruments and their relevant software.</a:t>
            </a:r>
          </a:p>
          <a:p>
            <a:pPr lvl="0"/>
            <a:r>
              <a:rPr lang="en-US" dirty="0" smtClean="0"/>
              <a:t>Interpret and report data from pharmaceutical processes using appropriate software and information technology (IT) tools.</a:t>
            </a:r>
          </a:p>
          <a:p>
            <a:pPr lvl="0"/>
            <a:r>
              <a:rPr lang="en-US" dirty="0" smtClean="0"/>
              <a:t>Demonstrate competences in production and resource management.</a:t>
            </a:r>
          </a:p>
          <a:p>
            <a:pPr lvl="0"/>
            <a:r>
              <a:rPr lang="en-US" dirty="0" smtClean="0"/>
              <a:t>Justify the relevance of pharmaceutical technology to national development and health outcomes.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Designing Curriculum for the BSc. Pharmaceutical Technology Course</a:t>
            </a:r>
            <a:endParaRPr lang="en-US" b="1" dirty="0"/>
          </a:p>
        </p:txBody>
      </p:sp>
      <p:sp>
        <p:nvSpPr>
          <p:cNvPr id="3" name="Content Placeholder 2"/>
          <p:cNvSpPr>
            <a:spLocks noGrp="1"/>
          </p:cNvSpPr>
          <p:nvPr>
            <p:ph idx="1"/>
          </p:nvPr>
        </p:nvSpPr>
        <p:spPr/>
        <p:txBody>
          <a:bodyPr>
            <a:normAutofit/>
          </a:bodyPr>
          <a:lstStyle/>
          <a:p>
            <a:r>
              <a:rPr lang="en-US" sz="4000" dirty="0" smtClean="0"/>
              <a:t>Each of these objectives is mapped with a module in the course. </a:t>
            </a:r>
          </a:p>
          <a:p>
            <a:r>
              <a:rPr lang="en-US" sz="4000" dirty="0" smtClean="0"/>
              <a:t>Two experiential learning components were included.</a:t>
            </a:r>
            <a:endParaRPr lang="en-US" sz="4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Benefits of Experiential Learning</a:t>
            </a:r>
            <a:endParaRPr lang="en-US" b="1" dirty="0"/>
          </a:p>
        </p:txBody>
      </p:sp>
      <p:sp>
        <p:nvSpPr>
          <p:cNvPr id="3" name="Content Placeholder 2"/>
          <p:cNvSpPr>
            <a:spLocks noGrp="1"/>
          </p:cNvSpPr>
          <p:nvPr>
            <p:ph idx="1"/>
          </p:nvPr>
        </p:nvSpPr>
        <p:spPr/>
        <p:txBody>
          <a:bodyPr>
            <a:normAutofit fontScale="62500" lnSpcReduction="20000"/>
          </a:bodyPr>
          <a:lstStyle/>
          <a:p>
            <a:pPr>
              <a:buNone/>
            </a:pPr>
            <a:r>
              <a:rPr lang="en-US" sz="3600" dirty="0" smtClean="0"/>
              <a:t>Several benefits of experiential learning have been reported in the literature as follows:</a:t>
            </a:r>
          </a:p>
          <a:p>
            <a:r>
              <a:rPr lang="en-US" sz="3600" dirty="0" smtClean="0"/>
              <a:t>Aids in the development of both the technical skills and their graduate confidence.</a:t>
            </a:r>
            <a:r>
              <a:rPr lang="en-US" sz="3600" baseline="30000" dirty="0" smtClean="0"/>
              <a:t>1</a:t>
            </a:r>
            <a:r>
              <a:rPr lang="en-US" sz="3600" dirty="0" smtClean="0"/>
              <a:t>). </a:t>
            </a:r>
          </a:p>
          <a:p>
            <a:r>
              <a:rPr lang="en-US" sz="3600" dirty="0" smtClean="0"/>
              <a:t>Helps in the transition from study to work.</a:t>
            </a:r>
          </a:p>
          <a:p>
            <a:r>
              <a:rPr lang="en-US" sz="3600" dirty="0" smtClean="0"/>
              <a:t>Provides the graduate the opportunity to demonstrate their skill to a potential employer.  </a:t>
            </a:r>
          </a:p>
          <a:p>
            <a:r>
              <a:rPr lang="en-US" sz="3600" dirty="0" smtClean="0"/>
              <a:t>Gives the potential employer the opportunity to:</a:t>
            </a:r>
          </a:p>
          <a:p>
            <a:pPr lvl="1"/>
            <a:r>
              <a:rPr lang="en-US" sz="3600" dirty="0" smtClean="0"/>
              <a:t> contribute to the training of the potential employee </a:t>
            </a:r>
          </a:p>
          <a:p>
            <a:pPr lvl="1"/>
            <a:r>
              <a:rPr lang="en-US" sz="3600" dirty="0" smtClean="0"/>
              <a:t>to develop some of the desirable skills and graduate attribute.</a:t>
            </a:r>
            <a:r>
              <a:rPr lang="en-US" sz="3600" baseline="30000" dirty="0" smtClean="0"/>
              <a:t>2</a:t>
            </a:r>
            <a:r>
              <a:rPr lang="en-US" sz="3600" dirty="0" smtClean="0"/>
              <a:t>. </a:t>
            </a:r>
          </a:p>
          <a:p>
            <a:pPr lvl="1">
              <a:buNone/>
            </a:pPr>
            <a:endParaRPr lang="en-US" dirty="0" smtClean="0"/>
          </a:p>
          <a:p>
            <a:pPr lvl="1">
              <a:buNone/>
            </a:pPr>
            <a:endParaRPr lang="en-US" dirty="0" smtClean="0"/>
          </a:p>
          <a:p>
            <a:pPr lvl="1">
              <a:buNone/>
            </a:pPr>
            <a:endParaRPr lang="en-US" dirty="0" smtClean="0"/>
          </a:p>
          <a:p>
            <a:pPr>
              <a:buNone/>
            </a:pPr>
            <a:r>
              <a:rPr lang="en-US" sz="1900" baseline="30000" dirty="0" smtClean="0"/>
              <a:t>1 </a:t>
            </a:r>
            <a:r>
              <a:rPr lang="en-US" sz="1900" dirty="0" err="1" smtClean="0"/>
              <a:t>Kinash</a:t>
            </a:r>
            <a:r>
              <a:rPr lang="en-US" sz="1900" dirty="0" smtClean="0"/>
              <a:t>, S., &amp; Crane, L. (2015). Supporting graduate employability from generalist disciplines through employer and private institution collaboration: Final report 2015.</a:t>
            </a:r>
          </a:p>
          <a:p>
            <a:pPr>
              <a:buNone/>
            </a:pPr>
            <a:r>
              <a:rPr lang="en-US" sz="1900" baseline="30000" dirty="0" smtClean="0"/>
              <a:t> 2</a:t>
            </a:r>
            <a:r>
              <a:rPr lang="en-US" sz="1900" dirty="0" smtClean="0"/>
              <a:t> Wilton, N. (2012). The impact of work placements on skills development and career outcomes for business and management graduates.</a:t>
            </a:r>
            <a:r>
              <a:rPr lang="en-US" sz="1900" i="1" dirty="0" smtClean="0"/>
              <a:t> Studies in Higher Education, 37</a:t>
            </a:r>
            <a:r>
              <a:rPr lang="en-US" sz="1900" dirty="0" smtClean="0"/>
              <a:t>(5), 603-620. </a:t>
            </a:r>
          </a:p>
          <a:p>
            <a:pPr>
              <a:buNone/>
            </a:pPr>
            <a:endParaRPr lang="en-US" baseline="30000"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Purpose of Paper</a:t>
            </a:r>
            <a:endParaRPr lang="en-US" b="1" dirty="0"/>
          </a:p>
        </p:txBody>
      </p:sp>
      <p:sp>
        <p:nvSpPr>
          <p:cNvPr id="3" name="Content Placeholder 2"/>
          <p:cNvSpPr>
            <a:spLocks noGrp="1"/>
          </p:cNvSpPr>
          <p:nvPr>
            <p:ph idx="1"/>
          </p:nvPr>
        </p:nvSpPr>
        <p:spPr/>
        <p:txBody>
          <a:bodyPr/>
          <a:lstStyle/>
          <a:p>
            <a:r>
              <a:rPr lang="en-US" dirty="0" smtClean="0"/>
              <a:t>The first batch of students commenced their studies in August, 2014 </a:t>
            </a:r>
          </a:p>
          <a:p>
            <a:r>
              <a:rPr lang="en-US" dirty="0" smtClean="0"/>
              <a:t>In November, 2018 the first cohort of ten (10) students graduated. </a:t>
            </a:r>
          </a:p>
          <a:p>
            <a:r>
              <a:rPr lang="en-US" dirty="0" smtClean="0"/>
              <a:t>This study will examine the responses of employers and graduates of the </a:t>
            </a:r>
            <a:r>
              <a:rPr lang="en-US" dirty="0" err="1" smtClean="0"/>
              <a:t>BSc</a:t>
            </a:r>
            <a:r>
              <a:rPr lang="en-US" dirty="0" smtClean="0"/>
              <a:t>. Pharmaceutical Technology course of study to determine whether the expectations of employers and graduates were met and by extension if the course of study would meet the quality criteria of being “fit for purpose”.</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54CDDE0-05CB-453E-9C9E-077168756182}"/>
              </a:ext>
            </a:extLst>
          </p:cNvPr>
          <p:cNvSpPr>
            <a:spLocks noGrp="1"/>
          </p:cNvSpPr>
          <p:nvPr>
            <p:ph type="title"/>
          </p:nvPr>
        </p:nvSpPr>
        <p:spPr/>
        <p:txBody>
          <a:bodyPr/>
          <a:lstStyle/>
          <a:p>
            <a:pPr algn="ctr"/>
            <a:r>
              <a:rPr lang="en-US" b="1" dirty="0" smtClean="0"/>
              <a:t>Presentation Overview</a:t>
            </a:r>
            <a:endParaRPr lang="en-US" b="1" dirty="0"/>
          </a:p>
        </p:txBody>
      </p:sp>
      <p:sp>
        <p:nvSpPr>
          <p:cNvPr id="3" name="Content Placeholder 2">
            <a:extLst>
              <a:ext uri="{FF2B5EF4-FFF2-40B4-BE49-F238E27FC236}">
                <a16:creationId xmlns="" xmlns:a16="http://schemas.microsoft.com/office/drawing/2014/main" id="{ABFE662A-EC71-429E-838E-5AD75C0A5F4E}"/>
              </a:ext>
            </a:extLst>
          </p:cNvPr>
          <p:cNvSpPr>
            <a:spLocks noGrp="1"/>
          </p:cNvSpPr>
          <p:nvPr>
            <p:ph idx="1"/>
          </p:nvPr>
        </p:nvSpPr>
        <p:spPr/>
        <p:txBody>
          <a:bodyPr/>
          <a:lstStyle/>
          <a:p>
            <a:r>
              <a:rPr lang="en-US" dirty="0" smtClean="0"/>
              <a:t>Introduction</a:t>
            </a:r>
          </a:p>
          <a:p>
            <a:r>
              <a:rPr lang="en-US" dirty="0" smtClean="0"/>
              <a:t>Method</a:t>
            </a:r>
          </a:p>
          <a:p>
            <a:r>
              <a:rPr lang="en-US" dirty="0" smtClean="0"/>
              <a:t>Results</a:t>
            </a:r>
          </a:p>
          <a:p>
            <a:r>
              <a:rPr lang="en-US" dirty="0" smtClean="0"/>
              <a:t>Discussion</a:t>
            </a:r>
          </a:p>
          <a:p>
            <a:r>
              <a:rPr lang="en-US" dirty="0" smtClean="0"/>
              <a:t>conclusion</a:t>
            </a:r>
            <a:endParaRPr lang="en-US" dirty="0"/>
          </a:p>
        </p:txBody>
      </p:sp>
    </p:spTree>
    <p:extLst>
      <p:ext uri="{BB962C8B-B14F-4D97-AF65-F5344CB8AC3E}">
        <p14:creationId xmlns:p14="http://schemas.microsoft.com/office/powerpoint/2010/main" val="3922770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981654"/>
            <a:ext cx="10515600" cy="1325563"/>
          </a:xfrm>
        </p:spPr>
        <p:txBody>
          <a:bodyPr/>
          <a:lstStyle/>
          <a:p>
            <a:pPr algn="ctr"/>
            <a:r>
              <a:rPr lang="en-US" b="1" dirty="0" smtClean="0"/>
              <a:t>M E T H O D O L O G Y</a:t>
            </a:r>
            <a:endParaRPr lang="en-US" b="1" dirty="0"/>
          </a:p>
        </p:txBody>
      </p:sp>
    </p:spTree>
    <p:extLst>
      <p:ext uri="{BB962C8B-B14F-4D97-AF65-F5344CB8AC3E}">
        <p14:creationId xmlns:p14="http://schemas.microsoft.com/office/powerpoint/2010/main" val="10037240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Design </a:t>
            </a:r>
            <a:endParaRPr lang="en-US" b="1" dirty="0"/>
          </a:p>
        </p:txBody>
      </p:sp>
      <p:sp>
        <p:nvSpPr>
          <p:cNvPr id="3" name="Content Placeholder 2"/>
          <p:cNvSpPr>
            <a:spLocks noGrp="1"/>
          </p:cNvSpPr>
          <p:nvPr>
            <p:ph idx="1"/>
          </p:nvPr>
        </p:nvSpPr>
        <p:spPr/>
        <p:txBody>
          <a:bodyPr/>
          <a:lstStyle/>
          <a:p>
            <a:r>
              <a:rPr lang="en-US" dirty="0"/>
              <a:t>E</a:t>
            </a:r>
            <a:r>
              <a:rPr lang="en-US" dirty="0" smtClean="0"/>
              <a:t>xploratory </a:t>
            </a:r>
          </a:p>
          <a:p>
            <a:r>
              <a:rPr lang="en-US" dirty="0" smtClean="0"/>
              <a:t>Data collected from graduates and employers of graduates/externs of the </a:t>
            </a:r>
            <a:r>
              <a:rPr lang="en-US" dirty="0" err="1" smtClean="0"/>
              <a:t>BSc</a:t>
            </a:r>
            <a:r>
              <a:rPr lang="en-US" dirty="0" smtClean="0"/>
              <a:t>. Pharmaceutical Technology course of study as part of the self-study process of the College of Health Sciences were used to assess the quality of the </a:t>
            </a:r>
            <a:r>
              <a:rPr lang="en-US" dirty="0" err="1" smtClean="0"/>
              <a:t>programme</a:t>
            </a:r>
            <a:r>
              <a:rPr lang="en-US" dirty="0" smtClean="0"/>
              <a:t> in terms of being “fit for purpose”.  </a:t>
            </a:r>
          </a:p>
          <a:p>
            <a:r>
              <a:rPr lang="en-US" dirty="0" smtClean="0"/>
              <a:t>This is a quantitative study. </a:t>
            </a:r>
          </a:p>
          <a:p>
            <a:r>
              <a:rPr lang="en-US" dirty="0" smtClean="0"/>
              <a:t>Questionnaires with open and closed ended questions were used to collect the data.</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Population and Sample</a:t>
            </a:r>
            <a:endParaRPr lang="en-US" b="1" dirty="0"/>
          </a:p>
        </p:txBody>
      </p:sp>
      <p:sp>
        <p:nvSpPr>
          <p:cNvPr id="3" name="Content Placeholder 2"/>
          <p:cNvSpPr>
            <a:spLocks noGrp="1"/>
          </p:cNvSpPr>
          <p:nvPr>
            <p:ph idx="1"/>
          </p:nvPr>
        </p:nvSpPr>
        <p:spPr/>
        <p:txBody>
          <a:bodyPr>
            <a:normAutofit/>
          </a:bodyPr>
          <a:lstStyle/>
          <a:p>
            <a:r>
              <a:rPr lang="en-US" dirty="0" smtClean="0"/>
              <a:t>Employers in industry related to pharmaceutical technology </a:t>
            </a:r>
          </a:p>
          <a:p>
            <a:r>
              <a:rPr lang="en-US" dirty="0" smtClean="0"/>
              <a:t>Graduates of the course of study. </a:t>
            </a:r>
          </a:p>
          <a:p>
            <a:r>
              <a:rPr lang="en-US" dirty="0" smtClean="0"/>
              <a:t>Due to the small number, all the graduates and employers were invited to be a part of the study.  </a:t>
            </a:r>
          </a:p>
          <a:p>
            <a:pPr>
              <a:buNone/>
            </a:pPr>
            <a:r>
              <a:rPr lang="en-US" b="1" dirty="0" smtClean="0"/>
              <a:t>Confidentiality</a:t>
            </a:r>
            <a:endParaRPr lang="en-US" dirty="0" smtClean="0"/>
          </a:p>
          <a:p>
            <a:r>
              <a:rPr lang="en-US" dirty="0" smtClean="0"/>
              <a:t>No personal data was requested and so responses could not be linked to any of the participants.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05543" y="2520496"/>
            <a:ext cx="10515600" cy="1325563"/>
          </a:xfrm>
        </p:spPr>
        <p:txBody>
          <a:bodyPr/>
          <a:lstStyle/>
          <a:p>
            <a:pPr algn="ctr"/>
            <a:r>
              <a:rPr lang="en-US" b="1" dirty="0" smtClean="0"/>
              <a:t>R E S U L T S</a:t>
            </a:r>
            <a:endParaRPr lang="en-US" b="1" dirty="0"/>
          </a:p>
        </p:txBody>
      </p:sp>
    </p:spTree>
    <p:extLst>
      <p:ext uri="{BB962C8B-B14F-4D97-AF65-F5344CB8AC3E}">
        <p14:creationId xmlns:p14="http://schemas.microsoft.com/office/powerpoint/2010/main" val="1302711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Types of </a:t>
            </a:r>
            <a:r>
              <a:rPr lang="en-US" b="1" dirty="0"/>
              <a:t>O</a:t>
            </a:r>
            <a:r>
              <a:rPr lang="en-US" b="1" dirty="0" smtClean="0"/>
              <a:t>rganization</a:t>
            </a:r>
            <a:endParaRPr lang="en-US" b="1" dirty="0"/>
          </a:p>
        </p:txBody>
      </p:sp>
      <p:graphicFrame>
        <p:nvGraphicFramePr>
          <p:cNvPr id="4" name="Content Placeholder 3"/>
          <p:cNvGraphicFramePr>
            <a:graphicFrameLocks noGrp="1"/>
          </p:cNvGraphicFramePr>
          <p:nvPr>
            <p:ph idx="1"/>
          </p:nvPr>
        </p:nvGraphicFramePr>
        <p:xfrm>
          <a:off x="1240971" y="1358537"/>
          <a:ext cx="10502538" cy="424542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2521131" y="5956662"/>
            <a:ext cx="6113918" cy="369332"/>
          </a:xfrm>
          <a:prstGeom prst="rect">
            <a:avLst/>
          </a:prstGeom>
          <a:noFill/>
        </p:spPr>
        <p:txBody>
          <a:bodyPr wrap="none" rtlCol="0">
            <a:spAutoFit/>
          </a:bodyPr>
          <a:lstStyle/>
          <a:p>
            <a:r>
              <a:rPr lang="en-US" dirty="0" smtClean="0"/>
              <a:t>Figure1: Types of organization to which employers are attached</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perception of graduates’ competencies</a:t>
            </a:r>
            <a:endParaRPr lang="en-US" b="1" dirty="0"/>
          </a:p>
        </p:txBody>
      </p:sp>
      <p:graphicFrame>
        <p:nvGraphicFramePr>
          <p:cNvPr id="4" name="Content Placeholder 3"/>
          <p:cNvGraphicFramePr>
            <a:graphicFrameLocks noGrp="1"/>
          </p:cNvGraphicFramePr>
          <p:nvPr>
            <p:ph idx="1"/>
          </p:nvPr>
        </p:nvGraphicFramePr>
        <p:xfrm>
          <a:off x="457197" y="1541415"/>
          <a:ext cx="11390813" cy="4828032"/>
        </p:xfrm>
        <a:graphic>
          <a:graphicData uri="http://schemas.openxmlformats.org/drawingml/2006/table">
            <a:tbl>
              <a:tblPr firstRow="1" bandRow="1">
                <a:tableStyleId>{5C22544A-7EE6-4342-B048-85BDC9FD1C3A}</a:tableStyleId>
              </a:tblPr>
              <a:tblGrid>
                <a:gridCol w="1627259"/>
                <a:gridCol w="1627259"/>
                <a:gridCol w="1627259"/>
                <a:gridCol w="1627259"/>
                <a:gridCol w="1627259"/>
                <a:gridCol w="1627259"/>
                <a:gridCol w="1627259"/>
              </a:tblGrid>
              <a:tr h="932688">
                <a:tc>
                  <a:txBody>
                    <a:bodyPr/>
                    <a:lstStyle/>
                    <a:p>
                      <a:pPr marL="0" marR="0">
                        <a:spcBef>
                          <a:spcPts val="0"/>
                        </a:spcBef>
                        <a:spcAft>
                          <a:spcPts val="0"/>
                        </a:spcAft>
                      </a:pPr>
                      <a:endParaRPr lang="en-US" sz="2400" dirty="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b="1" dirty="0">
                          <a:latin typeface="Times New Roman"/>
                          <a:ea typeface="Times New Roman"/>
                          <a:cs typeface="Times New Roman"/>
                        </a:rPr>
                        <a:t>Scientific Knowledge</a:t>
                      </a:r>
                      <a:endParaRPr lang="en-US" sz="2400" dirty="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b="1" dirty="0">
                          <a:latin typeface="Times New Roman"/>
                          <a:ea typeface="Times New Roman"/>
                          <a:cs typeface="Times New Roman"/>
                        </a:rPr>
                        <a:t>Technical Skills</a:t>
                      </a:r>
                      <a:endParaRPr lang="en-US" sz="2400" dirty="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b="1" dirty="0">
                          <a:latin typeface="Times New Roman"/>
                          <a:ea typeface="Times New Roman"/>
                          <a:cs typeface="Times New Roman"/>
                        </a:rPr>
                        <a:t>Problem Solving Skills</a:t>
                      </a:r>
                      <a:endParaRPr lang="en-US" sz="2400" dirty="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b="1" dirty="0">
                          <a:latin typeface="Times New Roman"/>
                          <a:ea typeface="Times New Roman"/>
                          <a:cs typeface="Times New Roman"/>
                        </a:rPr>
                        <a:t>Communication Skills</a:t>
                      </a:r>
                      <a:endParaRPr lang="en-US" sz="2400" dirty="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b="1">
                          <a:latin typeface="Times New Roman"/>
                          <a:ea typeface="Times New Roman"/>
                          <a:cs typeface="Times New Roman"/>
                        </a:rPr>
                        <a:t>Leadership Skills</a:t>
                      </a:r>
                      <a:endParaRPr lang="en-US" sz="240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b="1">
                          <a:latin typeface="Times New Roman"/>
                          <a:ea typeface="Times New Roman"/>
                          <a:cs typeface="Times New Roman"/>
                        </a:rPr>
                        <a:t>Professional Behaviour</a:t>
                      </a:r>
                      <a:endParaRPr lang="en-US" sz="2400">
                        <a:latin typeface="Times New Roman"/>
                        <a:ea typeface="Times New Roman"/>
                        <a:cs typeface="Times New Roman"/>
                      </a:endParaRPr>
                    </a:p>
                  </a:txBody>
                  <a:tcPr marL="68580" marR="68580" marT="0" marB="0"/>
                </a:tc>
              </a:tr>
              <a:tr h="932688">
                <a:tc>
                  <a:txBody>
                    <a:bodyPr/>
                    <a:lstStyle/>
                    <a:p>
                      <a:pPr marL="0" marR="0">
                        <a:spcBef>
                          <a:spcPts val="0"/>
                        </a:spcBef>
                        <a:spcAft>
                          <a:spcPts val="0"/>
                        </a:spcAft>
                      </a:pPr>
                      <a:r>
                        <a:rPr lang="en-US" sz="2400" b="1">
                          <a:latin typeface="Times New Roman"/>
                          <a:ea typeface="Times New Roman"/>
                          <a:cs typeface="Times New Roman"/>
                        </a:rPr>
                        <a:t>Strongly agree</a:t>
                      </a:r>
                      <a:endParaRPr lang="en-US" sz="240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4 (57%)</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4 (57%)</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4 (57%)</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3 (43%)</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1 (14%)</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2 (29%)</a:t>
                      </a:r>
                    </a:p>
                  </a:txBody>
                  <a:tcPr marL="68580" marR="68580" marT="0" marB="0"/>
                </a:tc>
              </a:tr>
              <a:tr h="932688">
                <a:tc>
                  <a:txBody>
                    <a:bodyPr/>
                    <a:lstStyle/>
                    <a:p>
                      <a:pPr marL="0" marR="0">
                        <a:spcBef>
                          <a:spcPts val="0"/>
                        </a:spcBef>
                        <a:spcAft>
                          <a:spcPts val="0"/>
                        </a:spcAft>
                      </a:pPr>
                      <a:r>
                        <a:rPr lang="en-US" sz="2400" b="1">
                          <a:latin typeface="Times New Roman"/>
                          <a:ea typeface="Times New Roman"/>
                          <a:cs typeface="Times New Roman"/>
                        </a:rPr>
                        <a:t>Agree</a:t>
                      </a:r>
                      <a:endParaRPr lang="en-US" sz="240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1 (14%)</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2 (29%)</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2 (29%)</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3 (43%)</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5 (71%)</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5 (71%)</a:t>
                      </a:r>
                    </a:p>
                  </a:txBody>
                  <a:tcPr marL="68580" marR="68580" marT="0" marB="0"/>
                </a:tc>
              </a:tr>
              <a:tr h="932688">
                <a:tc>
                  <a:txBody>
                    <a:bodyPr/>
                    <a:lstStyle/>
                    <a:p>
                      <a:pPr marL="0" marR="0">
                        <a:spcBef>
                          <a:spcPts val="0"/>
                        </a:spcBef>
                        <a:spcAft>
                          <a:spcPts val="0"/>
                        </a:spcAft>
                      </a:pPr>
                      <a:r>
                        <a:rPr lang="en-US" sz="2400" b="1">
                          <a:latin typeface="Times New Roman"/>
                          <a:ea typeface="Times New Roman"/>
                          <a:cs typeface="Times New Roman"/>
                        </a:rPr>
                        <a:t>Disagree</a:t>
                      </a:r>
                      <a:endParaRPr lang="en-US" sz="240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1 (14%)</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1 (14%)</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1 (14%)</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1 (14%)</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a:t>
                      </a:r>
                    </a:p>
                  </a:txBody>
                  <a:tcPr marL="68580" marR="68580" marT="0" marB="0"/>
                </a:tc>
              </a:tr>
              <a:tr h="932688">
                <a:tc>
                  <a:txBody>
                    <a:bodyPr/>
                    <a:lstStyle/>
                    <a:p>
                      <a:pPr marL="0" marR="0">
                        <a:spcBef>
                          <a:spcPts val="0"/>
                        </a:spcBef>
                        <a:spcAft>
                          <a:spcPts val="0"/>
                        </a:spcAft>
                      </a:pPr>
                      <a:r>
                        <a:rPr lang="en-US" sz="2400" b="1">
                          <a:latin typeface="Times New Roman"/>
                          <a:ea typeface="Times New Roman"/>
                          <a:cs typeface="Times New Roman"/>
                        </a:rPr>
                        <a:t>Strongly disagree</a:t>
                      </a:r>
                      <a:endParaRPr lang="en-US" sz="2400">
                        <a:latin typeface="Times New Roman"/>
                        <a:ea typeface="Times New Roman"/>
                        <a:cs typeface="Times New Roman"/>
                      </a:endParaRP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a:t>
                      </a:r>
                    </a:p>
                  </a:txBody>
                  <a:tcPr marL="68580" marR="68580" marT="0" marB="0"/>
                </a:tc>
                <a:tc>
                  <a:txBody>
                    <a:bodyPr/>
                    <a:lstStyle/>
                    <a:p>
                      <a:pPr marL="0" marR="0">
                        <a:spcBef>
                          <a:spcPts val="0"/>
                        </a:spcBef>
                        <a:spcAft>
                          <a:spcPts val="0"/>
                        </a:spcAft>
                      </a:pPr>
                      <a:r>
                        <a:rPr lang="en-US" sz="2400">
                          <a:latin typeface="Times New Roman"/>
                          <a:ea typeface="Times New Roman"/>
                          <a:cs typeface="Times New Roman"/>
                        </a:rPr>
                        <a:t>-</a:t>
                      </a:r>
                    </a:p>
                  </a:txBody>
                  <a:tcPr marL="68580" marR="68580" marT="0" marB="0"/>
                </a:tc>
                <a:tc>
                  <a:txBody>
                    <a:bodyPr/>
                    <a:lstStyle/>
                    <a:p>
                      <a:pPr marL="0" marR="0">
                        <a:spcBef>
                          <a:spcPts val="0"/>
                        </a:spcBef>
                        <a:spcAft>
                          <a:spcPts val="0"/>
                        </a:spcAft>
                      </a:pPr>
                      <a:r>
                        <a:rPr lang="en-US" sz="2400" dirty="0">
                          <a:latin typeface="Times New Roman"/>
                          <a:ea typeface="Times New Roman"/>
                          <a:cs typeface="Times New Roman"/>
                        </a:rPr>
                        <a:t>-</a:t>
                      </a:r>
                    </a:p>
                  </a:txBody>
                  <a:tcPr marL="68580" marR="68580" marT="0" marB="0"/>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Perception</a:t>
            </a:r>
            <a:endParaRPr lang="en-US" b="1" dirty="0"/>
          </a:p>
        </p:txBody>
      </p:sp>
      <p:graphicFrame>
        <p:nvGraphicFramePr>
          <p:cNvPr id="4" name="Content Placeholder 3"/>
          <p:cNvGraphicFramePr>
            <a:graphicFrameLocks noGrp="1"/>
          </p:cNvGraphicFramePr>
          <p:nvPr>
            <p:ph idx="1"/>
          </p:nvPr>
        </p:nvGraphicFramePr>
        <p:xfrm>
          <a:off x="1071154" y="1825625"/>
          <a:ext cx="10282646" cy="3804466"/>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2364376" y="5943600"/>
            <a:ext cx="7485017" cy="646331"/>
          </a:xfrm>
          <a:prstGeom prst="rect">
            <a:avLst/>
          </a:prstGeom>
          <a:noFill/>
        </p:spPr>
        <p:txBody>
          <a:bodyPr wrap="square" rtlCol="0">
            <a:spAutoFit/>
          </a:bodyPr>
          <a:lstStyle/>
          <a:p>
            <a:r>
              <a:rPr lang="en-US" dirty="0" smtClean="0"/>
              <a:t>Figure 2: Employers’ perception of whether graduates/externs were versatile or both.</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Perception</a:t>
            </a:r>
            <a:endParaRPr lang="en-US" b="1" dirty="0"/>
          </a:p>
        </p:txBody>
      </p:sp>
      <p:graphicFrame>
        <p:nvGraphicFramePr>
          <p:cNvPr id="4" name="Content Placeholder 3"/>
          <p:cNvGraphicFramePr>
            <a:graphicFrameLocks noGrp="1"/>
          </p:cNvGraphicFramePr>
          <p:nvPr>
            <p:ph idx="1"/>
          </p:nvPr>
        </p:nvGraphicFramePr>
        <p:xfrm>
          <a:off x="838200" y="1825625"/>
          <a:ext cx="10030097" cy="4013472"/>
        </p:xfrm>
        <a:graphic>
          <a:graphicData uri="http://schemas.openxmlformats.org/drawingml/2006/chart">
            <c:chart xmlns:c="http://schemas.openxmlformats.org/drawingml/2006/chart" xmlns:r="http://schemas.openxmlformats.org/officeDocument/2006/relationships" r:id="rId2"/>
          </a:graphicData>
        </a:graphic>
      </p:graphicFrame>
      <p:sp>
        <p:nvSpPr>
          <p:cNvPr id="48129" name="Rectangle 1"/>
          <p:cNvSpPr>
            <a:spLocks noChangeArrowheads="1"/>
          </p:cNvSpPr>
          <p:nvPr/>
        </p:nvSpPr>
        <p:spPr bwMode="auto">
          <a:xfrm>
            <a:off x="2220686" y="5752943"/>
            <a:ext cx="7445829"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82775" algn="l"/>
              </a:tabLst>
            </a:pP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3: Employers</a:t>
            </a:r>
            <a:r>
              <a:rPr kumimoji="0" lang="en-US" sz="20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response to whether they agree that graduates/externs have added value to their organization</a:t>
            </a: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 Employers’ Perception</a:t>
            </a:r>
            <a:endParaRPr lang="en-US" b="1" dirty="0"/>
          </a:p>
        </p:txBody>
      </p:sp>
      <p:sp>
        <p:nvSpPr>
          <p:cNvPr id="3" name="Content Placeholder 2"/>
          <p:cNvSpPr>
            <a:spLocks noGrp="1"/>
          </p:cNvSpPr>
          <p:nvPr>
            <p:ph idx="1"/>
          </p:nvPr>
        </p:nvSpPr>
        <p:spPr/>
        <p:txBody>
          <a:bodyPr/>
          <a:lstStyle/>
          <a:p>
            <a:r>
              <a:rPr lang="en-US" dirty="0" smtClean="0"/>
              <a:t>All respondents indicated that they would recommend graduates of this course of study.</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Level of Satisfaction</a:t>
            </a:r>
            <a:endParaRPr lang="en-US" b="1" dirty="0"/>
          </a:p>
        </p:txBody>
      </p:sp>
      <p:sp>
        <p:nvSpPr>
          <p:cNvPr id="3" name="Content Placeholder 2"/>
          <p:cNvSpPr>
            <a:spLocks noGrp="1"/>
          </p:cNvSpPr>
          <p:nvPr>
            <p:ph idx="1"/>
          </p:nvPr>
        </p:nvSpPr>
        <p:spPr/>
        <p:txBody>
          <a:bodyPr/>
          <a:lstStyle/>
          <a:p>
            <a:pPr lvl="0"/>
            <a:r>
              <a:rPr lang="en-US" dirty="0" smtClean="0"/>
              <a:t>Learns quickly and are able to adapt</a:t>
            </a:r>
          </a:p>
          <a:p>
            <a:pPr lvl="0"/>
            <a:r>
              <a:rPr lang="en-US" dirty="0" smtClean="0"/>
              <a:t>Very satisfied.  These students always bring a level of creativity and technical expertise.  They also develop products that are market ready.</a:t>
            </a:r>
          </a:p>
          <a:p>
            <a:pPr lvl="0"/>
            <a:r>
              <a:rPr lang="en-US" dirty="0" smtClean="0"/>
              <a:t>Awesome. We hired a graduate as a quality control manager</a:t>
            </a:r>
          </a:p>
          <a:p>
            <a:pPr lvl="0"/>
            <a:r>
              <a:rPr lang="en-US" dirty="0" smtClean="0"/>
              <a:t>The graduates and externs demonstrate exemplary work attitudes.  They fit into my team perfectly. They communicate well with customers.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357210"/>
            <a:ext cx="10515600" cy="1325563"/>
          </a:xfrm>
        </p:spPr>
        <p:txBody>
          <a:bodyPr/>
          <a:lstStyle/>
          <a:p>
            <a:pPr algn="ctr"/>
            <a:r>
              <a:rPr lang="en-US" b="1" dirty="0" smtClean="0"/>
              <a:t>I N T R O D U C T I O N</a:t>
            </a:r>
            <a:endParaRPr lang="en-US" b="1" dirty="0"/>
          </a:p>
        </p:txBody>
      </p:sp>
    </p:spTree>
    <p:extLst>
      <p:ext uri="{BB962C8B-B14F-4D97-AF65-F5344CB8AC3E}">
        <p14:creationId xmlns:p14="http://schemas.microsoft.com/office/powerpoint/2010/main" val="40916151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Level of Satisfaction (2)</a:t>
            </a:r>
            <a:endParaRPr lang="en-US" b="1" dirty="0"/>
          </a:p>
        </p:txBody>
      </p:sp>
      <p:sp>
        <p:nvSpPr>
          <p:cNvPr id="3" name="Content Placeholder 2"/>
          <p:cNvSpPr>
            <a:spLocks noGrp="1"/>
          </p:cNvSpPr>
          <p:nvPr>
            <p:ph idx="1"/>
          </p:nvPr>
        </p:nvSpPr>
        <p:spPr/>
        <p:txBody>
          <a:bodyPr/>
          <a:lstStyle/>
          <a:p>
            <a:pPr lvl="0"/>
            <a:r>
              <a:rPr lang="en-US" dirty="0" smtClean="0"/>
              <a:t>I am very impressed with the wealth of knowledge of the students and how they are able to integrate within the work setting to solve problems.</a:t>
            </a:r>
          </a:p>
          <a:p>
            <a:pPr lvl="0"/>
            <a:r>
              <a:rPr lang="en-US" dirty="0" smtClean="0"/>
              <a:t>Very satisfied.</a:t>
            </a:r>
          </a:p>
          <a:p>
            <a:r>
              <a:rPr lang="en-US" dirty="0" smtClean="0"/>
              <a:t>They are always eager to learn new skills and absorb new information.</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Level of Dissatisfaction</a:t>
            </a:r>
            <a:endParaRPr lang="en-US" b="1" dirty="0"/>
          </a:p>
        </p:txBody>
      </p:sp>
      <p:sp>
        <p:nvSpPr>
          <p:cNvPr id="3" name="Content Placeholder 2"/>
          <p:cNvSpPr>
            <a:spLocks noGrp="1"/>
          </p:cNvSpPr>
          <p:nvPr>
            <p:ph idx="1"/>
          </p:nvPr>
        </p:nvSpPr>
        <p:spPr/>
        <p:txBody>
          <a:bodyPr/>
          <a:lstStyle/>
          <a:p>
            <a:pPr lvl="0"/>
            <a:r>
              <a:rPr lang="en-US" dirty="0" smtClean="0"/>
              <a:t>Some are pretty self-seeking.</a:t>
            </a:r>
          </a:p>
          <a:p>
            <a:pPr lvl="0"/>
            <a:r>
              <a:rPr lang="en-US" dirty="0" smtClean="0"/>
              <a:t>Some are often not very confident for the work environment.</a:t>
            </a:r>
          </a:p>
          <a:p>
            <a:pPr lvl="0"/>
            <a:r>
              <a:rPr lang="en-US" dirty="0" smtClean="0"/>
              <a:t>Students need to advocate for themselves, speak up.</a:t>
            </a:r>
          </a:p>
          <a:p>
            <a:pPr lvl="0"/>
            <a:r>
              <a:rPr lang="en-US" dirty="0" smtClean="0"/>
              <a:t>Very little dissatisfaction.</a:t>
            </a:r>
          </a:p>
          <a:p>
            <a:pPr lvl="0"/>
            <a:r>
              <a:rPr lang="en-US" dirty="0" smtClean="0"/>
              <a:t>So far, I am not able to speak to this as I have not had any encounters with such situation.</a:t>
            </a:r>
          </a:p>
          <a:p>
            <a:pPr lvl="0"/>
            <a:r>
              <a:rPr lang="en-US" dirty="0" smtClean="0"/>
              <a:t>I wish they had more confidence in expressing their opinions and challenging hypothesis.</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Responses </a:t>
            </a:r>
            <a:endParaRPr lang="en-US" b="1" dirty="0"/>
          </a:p>
        </p:txBody>
      </p:sp>
      <p:graphicFrame>
        <p:nvGraphicFramePr>
          <p:cNvPr id="4" name="Content Placeholder 3"/>
          <p:cNvGraphicFramePr>
            <a:graphicFrameLocks noGrp="1"/>
          </p:cNvGraphicFramePr>
          <p:nvPr>
            <p:ph idx="1"/>
          </p:nvPr>
        </p:nvGraphicFramePr>
        <p:xfrm>
          <a:off x="838200" y="1825625"/>
          <a:ext cx="10056223" cy="3791404"/>
        </p:xfrm>
        <a:graphic>
          <a:graphicData uri="http://schemas.openxmlformats.org/drawingml/2006/chart">
            <c:chart xmlns:c="http://schemas.openxmlformats.org/drawingml/2006/chart" xmlns:r="http://schemas.openxmlformats.org/officeDocument/2006/relationships" r:id="rId3"/>
          </a:graphicData>
        </a:graphic>
      </p:graphicFrame>
      <p:sp>
        <p:nvSpPr>
          <p:cNvPr id="2049" name="Rectangle 1"/>
          <p:cNvSpPr>
            <a:spLocks noChangeArrowheads="1"/>
          </p:cNvSpPr>
          <p:nvPr/>
        </p:nvSpPr>
        <p:spPr bwMode="auto">
          <a:xfrm>
            <a:off x="1436914" y="5712099"/>
            <a:ext cx="9522823"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4:  Graduates perception of the effectiveness of the course of study</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Responses</a:t>
            </a:r>
            <a:endParaRPr lang="en-US" b="1" dirty="0"/>
          </a:p>
        </p:txBody>
      </p:sp>
      <p:graphicFrame>
        <p:nvGraphicFramePr>
          <p:cNvPr id="4" name="Content Placeholder 3"/>
          <p:cNvGraphicFramePr>
            <a:graphicFrameLocks noGrp="1"/>
          </p:cNvGraphicFramePr>
          <p:nvPr>
            <p:ph idx="1"/>
          </p:nvPr>
        </p:nvGraphicFramePr>
        <p:xfrm>
          <a:off x="1123406" y="1825625"/>
          <a:ext cx="10230394" cy="3673838"/>
        </p:xfrm>
        <a:graphic>
          <a:graphicData uri="http://schemas.openxmlformats.org/drawingml/2006/chart">
            <c:chart xmlns:c="http://schemas.openxmlformats.org/drawingml/2006/chart" xmlns:r="http://schemas.openxmlformats.org/officeDocument/2006/relationships" r:id="rId2"/>
          </a:graphicData>
        </a:graphic>
      </p:graphicFrame>
      <p:sp>
        <p:nvSpPr>
          <p:cNvPr id="56321" name="Rectangle 1"/>
          <p:cNvSpPr>
            <a:spLocks noChangeArrowheads="1"/>
          </p:cNvSpPr>
          <p:nvPr/>
        </p:nvSpPr>
        <p:spPr bwMode="auto">
          <a:xfrm>
            <a:off x="966651" y="6006682"/>
            <a:ext cx="1022190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882775" algn="l"/>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Figure 5:  Percentage of Graduates who had job offer before and after graduating.</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Responses</a:t>
            </a:r>
            <a:endParaRPr lang="en-US" b="1" dirty="0"/>
          </a:p>
        </p:txBody>
      </p:sp>
      <p:sp>
        <p:nvSpPr>
          <p:cNvPr id="3" name="Content Placeholder 2"/>
          <p:cNvSpPr>
            <a:spLocks noGrp="1"/>
          </p:cNvSpPr>
          <p:nvPr>
            <p:ph idx="1"/>
          </p:nvPr>
        </p:nvSpPr>
        <p:spPr/>
        <p:txBody>
          <a:bodyPr/>
          <a:lstStyle/>
          <a:p>
            <a:pPr>
              <a:buNone/>
            </a:pPr>
            <a:r>
              <a:rPr lang="en-US" b="1" dirty="0" smtClean="0"/>
              <a:t>Satisfaction with the Course of Study</a:t>
            </a:r>
            <a:endParaRPr lang="en-US" dirty="0" smtClean="0"/>
          </a:p>
          <a:p>
            <a:r>
              <a:rPr lang="en-US" dirty="0" smtClean="0"/>
              <a:t>All the respondents stated that they would recommend the course of study, with app. 43% indicating that it is extremely likely that they would do so. </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Responses</a:t>
            </a:r>
            <a:endParaRPr lang="en-US" b="1" dirty="0"/>
          </a:p>
        </p:txBody>
      </p:sp>
      <p:sp>
        <p:nvSpPr>
          <p:cNvPr id="3" name="Content Placeholder 2"/>
          <p:cNvSpPr>
            <a:spLocks noGrp="1"/>
          </p:cNvSpPr>
          <p:nvPr>
            <p:ph idx="1"/>
          </p:nvPr>
        </p:nvSpPr>
        <p:spPr/>
        <p:txBody>
          <a:bodyPr>
            <a:normAutofit fontScale="92500" lnSpcReduction="20000"/>
          </a:bodyPr>
          <a:lstStyle/>
          <a:p>
            <a:pPr lvl="0">
              <a:buNone/>
            </a:pPr>
            <a:r>
              <a:rPr lang="en-US" b="1" dirty="0" smtClean="0"/>
              <a:t>Most Valuable Experience</a:t>
            </a:r>
          </a:p>
          <a:p>
            <a:pPr lvl="0"/>
            <a:r>
              <a:rPr lang="en-US" dirty="0" smtClean="0"/>
              <a:t>Developing and designing various dosage forms and also conducting analytical tests.</a:t>
            </a:r>
          </a:p>
          <a:p>
            <a:pPr lvl="0"/>
            <a:r>
              <a:rPr lang="en-US" dirty="0" smtClean="0"/>
              <a:t>Cosmetic technology, learning and making cosmetic items.</a:t>
            </a:r>
          </a:p>
          <a:p>
            <a:pPr lvl="0"/>
            <a:r>
              <a:rPr lang="en-US" dirty="0" smtClean="0"/>
              <a:t>Going on multiple work experiences in my industry and practicing what I have learnt, seeing theory comes to life and meeting the veterans in the Pharmaceutical Industry.</a:t>
            </a:r>
          </a:p>
          <a:p>
            <a:pPr lvl="0"/>
            <a:r>
              <a:rPr lang="en-US" dirty="0" smtClean="0"/>
              <a:t>Industry Experience &amp; Externship.</a:t>
            </a:r>
          </a:p>
          <a:p>
            <a:pPr lvl="0"/>
            <a:r>
              <a:rPr lang="en-US" dirty="0" smtClean="0"/>
              <a:t>Hands on experience at several pharmaceutical manufacturing companies.</a:t>
            </a:r>
          </a:p>
          <a:p>
            <a:pPr lvl="0"/>
            <a:r>
              <a:rPr lang="en-US" dirty="0" smtClean="0"/>
              <a:t>Externship</a:t>
            </a:r>
          </a:p>
          <a:p>
            <a:pPr lvl="0"/>
            <a:r>
              <a:rPr lang="en-US" dirty="0" smtClean="0"/>
              <a:t>Overall, the lectures were wonderful. I enjoyed the knowledge I grasped whilst being at </a:t>
            </a:r>
            <a:r>
              <a:rPr lang="en-US" dirty="0" err="1" smtClean="0"/>
              <a:t>UTech</a:t>
            </a:r>
            <a:r>
              <a:rPr lang="en-US" dirty="0" smtClean="0"/>
              <a: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Responses</a:t>
            </a:r>
            <a:endParaRPr lang="en-US" b="1" dirty="0"/>
          </a:p>
        </p:txBody>
      </p:sp>
      <p:sp>
        <p:nvSpPr>
          <p:cNvPr id="3" name="Content Placeholder 2"/>
          <p:cNvSpPr>
            <a:spLocks noGrp="1"/>
          </p:cNvSpPr>
          <p:nvPr>
            <p:ph idx="1"/>
          </p:nvPr>
        </p:nvSpPr>
        <p:spPr/>
        <p:txBody>
          <a:bodyPr/>
          <a:lstStyle/>
          <a:p>
            <a:pPr lvl="0" fontAlgn="t">
              <a:buNone/>
            </a:pPr>
            <a:r>
              <a:rPr lang="en-US" b="1" dirty="0" smtClean="0"/>
              <a:t>Least </a:t>
            </a:r>
            <a:r>
              <a:rPr lang="en-US" b="1" dirty="0" err="1" smtClean="0"/>
              <a:t>Favourable</a:t>
            </a:r>
            <a:r>
              <a:rPr lang="en-US" b="1" dirty="0" smtClean="0"/>
              <a:t> Experiences</a:t>
            </a:r>
          </a:p>
          <a:p>
            <a:pPr lvl="0" fontAlgn="t"/>
            <a:r>
              <a:rPr lang="en-US" dirty="0" smtClean="0"/>
              <a:t>Not having enough equipment to do what our course requires.</a:t>
            </a:r>
          </a:p>
          <a:p>
            <a:pPr lvl="0" fontAlgn="t"/>
            <a:r>
              <a:rPr lang="en-US" dirty="0" smtClean="0"/>
              <a:t>Having exams one behind the other. However, this experience helped me to deal with pressure.</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83129" y="2504168"/>
            <a:ext cx="10515600" cy="1325563"/>
          </a:xfrm>
        </p:spPr>
        <p:txBody>
          <a:bodyPr/>
          <a:lstStyle/>
          <a:p>
            <a:pPr algn="ctr"/>
            <a:r>
              <a:rPr lang="en-US" b="1" dirty="0" smtClean="0"/>
              <a:t>D I S C U S </a:t>
            </a:r>
            <a:r>
              <a:rPr lang="en-US" b="1" dirty="0" err="1" smtClean="0"/>
              <a:t>S</a:t>
            </a:r>
            <a:r>
              <a:rPr lang="en-US" b="1" dirty="0" smtClean="0"/>
              <a:t> I O N</a:t>
            </a:r>
            <a:endParaRPr lang="en-US" b="1" dirty="0"/>
          </a:p>
        </p:txBody>
      </p:sp>
    </p:spTree>
    <p:extLst>
      <p:ext uri="{BB962C8B-B14F-4D97-AF65-F5344CB8AC3E}">
        <p14:creationId xmlns:p14="http://schemas.microsoft.com/office/powerpoint/2010/main" val="36039863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Employers Perception </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The employers felt that the graduates were equipped with the requisite knowledge to perform on the job.</a:t>
            </a:r>
          </a:p>
          <a:p>
            <a:r>
              <a:rPr lang="en-US" dirty="0" smtClean="0"/>
              <a:t>The graduates are also of the opinion that they received adequate training to perform. </a:t>
            </a:r>
          </a:p>
          <a:p>
            <a:r>
              <a:rPr lang="en-US" dirty="0" smtClean="0"/>
              <a:t> It can be stated therefore that the graduates are employable in pharmaceutical and </a:t>
            </a:r>
            <a:r>
              <a:rPr lang="en-US" dirty="0" err="1" smtClean="0"/>
              <a:t>nutraceutical</a:t>
            </a:r>
            <a:r>
              <a:rPr lang="en-US" dirty="0" smtClean="0"/>
              <a:t> manufacturing industries</a:t>
            </a:r>
          </a:p>
          <a:p>
            <a:r>
              <a:rPr lang="en-US" dirty="0" smtClean="0"/>
              <a:t>Employability is very important in higher education, and in order to improve their chances of gaining employment it is important for graduates to demonstrate that they possess the skills required in the career of choice.</a:t>
            </a:r>
            <a:r>
              <a:rPr lang="en-US" baseline="30000" dirty="0" smtClean="0"/>
              <a:t>1</a:t>
            </a:r>
          </a:p>
          <a:p>
            <a:endParaRPr lang="en-US" baseline="30000" dirty="0" smtClean="0"/>
          </a:p>
          <a:p>
            <a:pPr>
              <a:buNone/>
            </a:pPr>
            <a:endParaRPr lang="en-US" baseline="30000" dirty="0" smtClean="0"/>
          </a:p>
          <a:p>
            <a:pPr>
              <a:buNone/>
            </a:pPr>
            <a:r>
              <a:rPr lang="en-US" sz="1400" baseline="30000" dirty="0" smtClean="0"/>
              <a:t>1</a:t>
            </a:r>
            <a:r>
              <a:rPr lang="en-US" sz="1400" dirty="0" smtClean="0"/>
              <a:t>Sarkar, M., Overton, T., Thompson, C., &amp; </a:t>
            </a:r>
            <a:r>
              <a:rPr lang="en-US" sz="1400" dirty="0" err="1" smtClean="0"/>
              <a:t>Rayner</a:t>
            </a:r>
            <a:r>
              <a:rPr lang="en-US" sz="1400" dirty="0" smtClean="0"/>
              <a:t>, G. (2016). Graduate employability: Views of recent science graduates and employers.</a:t>
            </a:r>
            <a:r>
              <a:rPr lang="en-US" sz="1400" i="1" dirty="0" smtClean="0"/>
              <a:t> International Journal of Innovation in Science and Mathematics Education (Formerly CAL-</a:t>
            </a:r>
            <a:r>
              <a:rPr lang="en-US" sz="1400" i="1" dirty="0" err="1" smtClean="0"/>
              <a:t>Laborate</a:t>
            </a:r>
            <a:r>
              <a:rPr lang="en-US" sz="1400" i="1" dirty="0" smtClean="0"/>
              <a:t> International), 24</a:t>
            </a:r>
            <a:r>
              <a:rPr lang="en-US" sz="1400" dirty="0" smtClean="0"/>
              <a:t>(3)</a:t>
            </a:r>
          </a:p>
          <a:p>
            <a:pPr>
              <a:buNone/>
            </a:pPr>
            <a:endParaRPr lang="en-US" baseline="30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Employability</a:t>
            </a:r>
            <a:endParaRPr lang="en-US" b="1" dirty="0"/>
          </a:p>
        </p:txBody>
      </p:sp>
      <p:sp>
        <p:nvSpPr>
          <p:cNvPr id="3" name="Content Placeholder 2"/>
          <p:cNvSpPr>
            <a:spLocks noGrp="1"/>
          </p:cNvSpPr>
          <p:nvPr>
            <p:ph idx="1"/>
          </p:nvPr>
        </p:nvSpPr>
        <p:spPr/>
        <p:txBody>
          <a:bodyPr>
            <a:normAutofit fontScale="32500" lnSpcReduction="20000"/>
          </a:bodyPr>
          <a:lstStyle/>
          <a:p>
            <a:r>
              <a:rPr lang="en-US" sz="6000" dirty="0" smtClean="0"/>
              <a:t>Students gained employment in the area of their studies, confirming their identity as pharmaceutical technology graduates.</a:t>
            </a:r>
            <a:r>
              <a:rPr lang="en-US" sz="6000" baseline="30000" dirty="0" smtClean="0"/>
              <a:t>1</a:t>
            </a:r>
            <a:endParaRPr lang="en-US" sz="6000" dirty="0" smtClean="0"/>
          </a:p>
          <a:p>
            <a:r>
              <a:rPr lang="en-US" sz="6000" dirty="0" smtClean="0"/>
              <a:t>Their own recognition of being graduates in this field has obtained external recognition.</a:t>
            </a:r>
          </a:p>
          <a:p>
            <a:r>
              <a:rPr lang="en-US" sz="6000" dirty="0" smtClean="0"/>
              <a:t>This will go a far way in boosting their self-esteem and allay the anxiety that naturally comes with being the first to enroll in a course of study. </a:t>
            </a:r>
          </a:p>
          <a:p>
            <a:r>
              <a:rPr lang="en-US" sz="6000" dirty="0" smtClean="0"/>
              <a:t>The launch of the </a:t>
            </a:r>
            <a:r>
              <a:rPr lang="en-US" sz="6000" dirty="0" err="1" smtClean="0"/>
              <a:t>Nutraceutical</a:t>
            </a:r>
            <a:r>
              <a:rPr lang="en-US" sz="6000" dirty="0" smtClean="0"/>
              <a:t> Industry in March, 2015, gave recognition to practitioners who have been preparing products from natural sources and have expanded the industry.  </a:t>
            </a:r>
          </a:p>
          <a:p>
            <a:r>
              <a:rPr lang="en-US" sz="6000" dirty="0" smtClean="0"/>
              <a:t>Need for scientifically trained personnel to produce products that are safe effective and stable.  </a:t>
            </a:r>
          </a:p>
          <a:p>
            <a:r>
              <a:rPr lang="en-US" sz="6000" dirty="0" smtClean="0"/>
              <a:t>The students were assigned to some established manufacturers of </a:t>
            </a:r>
            <a:r>
              <a:rPr lang="en-US" sz="6000" dirty="0" err="1" smtClean="0"/>
              <a:t>nutraceutical</a:t>
            </a:r>
            <a:r>
              <a:rPr lang="en-US" sz="6000" dirty="0" smtClean="0"/>
              <a:t> products and were exposed not only in the sourcing, storing and treatment of raw materials before manufacture, but also in marketing.</a:t>
            </a:r>
          </a:p>
          <a:p>
            <a:endParaRPr lang="en-US" sz="6000" dirty="0"/>
          </a:p>
          <a:p>
            <a:endParaRPr lang="en-US" sz="6000" dirty="0" smtClean="0"/>
          </a:p>
          <a:p>
            <a:pPr marL="0" indent="0">
              <a:buNone/>
            </a:pPr>
            <a:endParaRPr lang="en-US" sz="6000" dirty="0" smtClean="0"/>
          </a:p>
          <a:p>
            <a:pPr>
              <a:buNone/>
            </a:pPr>
            <a:r>
              <a:rPr lang="en-US" sz="1700" baseline="30000" dirty="0" smtClean="0"/>
              <a:t>1</a:t>
            </a:r>
            <a:r>
              <a:rPr lang="en-US" sz="1700" dirty="0" smtClean="0"/>
              <a:t> Holmes, L. (2001). Reconsidering graduate employability: The 'graduate identity‘ approach.</a:t>
            </a:r>
            <a:r>
              <a:rPr lang="en-US" sz="1700" i="1" dirty="0" smtClean="0"/>
              <a:t> Quality in Higher Education, 7</a:t>
            </a:r>
            <a:r>
              <a:rPr lang="en-US" sz="1700" dirty="0" smtClean="0"/>
              <a:t>(2), 111-119</a:t>
            </a:r>
            <a:r>
              <a:rPr lang="en-US" dirty="0" smtClean="0"/>
              <a:t>. </a:t>
            </a:r>
          </a:p>
          <a:p>
            <a:pPr>
              <a:buNone/>
            </a:pPr>
            <a:endParaRPr lang="en-US" baseline="30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is Quality</a:t>
            </a:r>
            <a:endParaRPr lang="en-US" b="1" dirty="0"/>
          </a:p>
        </p:txBody>
      </p:sp>
      <p:sp>
        <p:nvSpPr>
          <p:cNvPr id="3" name="Content Placeholder 2"/>
          <p:cNvSpPr>
            <a:spLocks noGrp="1"/>
          </p:cNvSpPr>
          <p:nvPr>
            <p:ph idx="1"/>
          </p:nvPr>
        </p:nvSpPr>
        <p:spPr/>
        <p:txBody>
          <a:bodyPr>
            <a:normAutofit lnSpcReduction="10000"/>
          </a:bodyPr>
          <a:lstStyle/>
          <a:p>
            <a:r>
              <a:rPr lang="en-US" dirty="0" smtClean="0"/>
              <a:t>It can be viewed as:</a:t>
            </a:r>
          </a:p>
          <a:p>
            <a:pPr lvl="1"/>
            <a:r>
              <a:rPr lang="en-US" dirty="0" smtClean="0"/>
              <a:t> 'exceptional, perfection, </a:t>
            </a:r>
          </a:p>
          <a:p>
            <a:pPr lvl="1"/>
            <a:r>
              <a:rPr lang="en-US" dirty="0" smtClean="0"/>
              <a:t>fit for purpose,</a:t>
            </a:r>
          </a:p>
          <a:p>
            <a:pPr lvl="1"/>
            <a:r>
              <a:rPr lang="en-US" dirty="0" smtClean="0"/>
              <a:t> transformative </a:t>
            </a:r>
          </a:p>
          <a:p>
            <a:pPr lvl="1"/>
            <a:r>
              <a:rPr lang="en-US" dirty="0" smtClean="0"/>
              <a:t>value for money” </a:t>
            </a:r>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lvl="1"/>
            <a:endParaRPr lang="en-US" dirty="0" smtClean="0"/>
          </a:p>
          <a:p>
            <a:pPr>
              <a:buNone/>
            </a:pPr>
            <a:r>
              <a:rPr lang="en-US" sz="1800" dirty="0" smtClean="0"/>
              <a:t>Ref.: Harvey, L., &amp; Green, D. (1993). Defining quality.</a:t>
            </a:r>
            <a:r>
              <a:rPr lang="en-US" sz="1800" i="1" dirty="0" smtClean="0"/>
              <a:t> Assessment &amp; Evaluation in Higher Education, 18</a:t>
            </a:r>
            <a:r>
              <a:rPr lang="en-US" sz="1800" dirty="0" smtClean="0"/>
              <a:t>(1), 9-34. </a:t>
            </a:r>
          </a:p>
          <a:p>
            <a:pPr>
              <a:buNone/>
            </a:pPr>
            <a:endParaRPr lang="en-US"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Employment status</a:t>
            </a:r>
            <a:endParaRPr lang="en-US" b="1" dirty="0"/>
          </a:p>
        </p:txBody>
      </p:sp>
      <p:sp>
        <p:nvSpPr>
          <p:cNvPr id="3" name="Content Placeholder 2"/>
          <p:cNvSpPr>
            <a:spLocks noGrp="1"/>
          </p:cNvSpPr>
          <p:nvPr>
            <p:ph idx="1"/>
          </p:nvPr>
        </p:nvSpPr>
        <p:spPr/>
        <p:txBody>
          <a:bodyPr>
            <a:normAutofit lnSpcReduction="10000"/>
          </a:bodyPr>
          <a:lstStyle/>
          <a:p>
            <a:r>
              <a:rPr lang="en-US" dirty="0" smtClean="0"/>
              <a:t>The graduates’ employment status a few months after completion of their course of study had been used in the United Kingdom and Australia as the main indicator of graduate employability.</a:t>
            </a:r>
            <a:r>
              <a:rPr lang="en-US" baseline="30000" dirty="0" smtClean="0"/>
              <a:t>1</a:t>
            </a:r>
            <a:endParaRPr lang="en-US" dirty="0" smtClean="0"/>
          </a:p>
          <a:p>
            <a:r>
              <a:rPr lang="en-US" dirty="0" smtClean="0"/>
              <a:t>This paper is in accordance with that practice.  </a:t>
            </a:r>
          </a:p>
          <a:p>
            <a:r>
              <a:rPr lang="en-US" dirty="0" smtClean="0"/>
              <a:t>Assessing employability shortly after graduation gives a true picture of the knowledge and skill learnt during the course of study.  </a:t>
            </a:r>
          </a:p>
          <a:p>
            <a:r>
              <a:rPr lang="en-US" dirty="0" smtClean="0"/>
              <a:t>After a few years on the job, the employee would have improved their skills through experience and training activities at the workplace.</a:t>
            </a:r>
          </a:p>
          <a:p>
            <a:pPr>
              <a:buNone/>
            </a:pPr>
            <a:r>
              <a:rPr lang="en-US" sz="1300" baseline="30000" dirty="0" smtClean="0"/>
              <a:t>1</a:t>
            </a:r>
            <a:r>
              <a:rPr lang="en-US" sz="1300" dirty="0" smtClean="0"/>
              <a:t>Bridgstock, R. (2009). The graduate attributes we’ve overlooked: Enhancing graduate employability through career management skills.</a:t>
            </a:r>
            <a:r>
              <a:rPr lang="en-US" sz="1300" i="1" dirty="0" smtClean="0"/>
              <a:t> Higher Education Research &amp; Development, 28</a:t>
            </a:r>
            <a:r>
              <a:rPr lang="en-US" sz="1300" dirty="0" smtClean="0"/>
              <a:t>(1), 31-44. </a:t>
            </a:r>
          </a:p>
          <a:p>
            <a:pPr>
              <a:buNone/>
            </a:pPr>
            <a:endParaRPr lang="en-US" baseline="30000" dirty="0" smtClean="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Skills</a:t>
            </a:r>
            <a:endParaRPr lang="en-US" b="1" dirty="0"/>
          </a:p>
        </p:txBody>
      </p:sp>
      <p:sp>
        <p:nvSpPr>
          <p:cNvPr id="3" name="Content Placeholder 2"/>
          <p:cNvSpPr>
            <a:spLocks noGrp="1"/>
          </p:cNvSpPr>
          <p:nvPr>
            <p:ph idx="1"/>
          </p:nvPr>
        </p:nvSpPr>
        <p:spPr/>
        <p:txBody>
          <a:bodyPr/>
          <a:lstStyle/>
          <a:p>
            <a:r>
              <a:rPr lang="en-US" dirty="0" smtClean="0"/>
              <a:t>Leadership and communication skills fell behind knowledge and technical skills. </a:t>
            </a:r>
          </a:p>
          <a:p>
            <a:r>
              <a:rPr lang="en-US" dirty="0" smtClean="0"/>
              <a:t>Curriculum contains courses for developing these skills.</a:t>
            </a:r>
          </a:p>
          <a:p>
            <a:r>
              <a:rPr lang="en-US" dirty="0" smtClean="0"/>
              <a:t>the </a:t>
            </a:r>
            <a:r>
              <a:rPr lang="en-US" dirty="0" err="1" smtClean="0"/>
              <a:t>sceintific</a:t>
            </a:r>
            <a:r>
              <a:rPr lang="en-US" dirty="0" smtClean="0"/>
              <a:t> knowledge and technical skills are the focus during experiential learning, </a:t>
            </a:r>
          </a:p>
          <a:p>
            <a:r>
              <a:rPr lang="en-US" dirty="0" smtClean="0"/>
              <a:t>This suggests that students need to be placed in an environment that will aid in the development of these generic skills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Attributes</a:t>
            </a:r>
            <a:endParaRPr lang="en-US" b="1" dirty="0"/>
          </a:p>
        </p:txBody>
      </p:sp>
      <p:sp>
        <p:nvSpPr>
          <p:cNvPr id="3" name="Content Placeholder 2"/>
          <p:cNvSpPr>
            <a:spLocks noGrp="1"/>
          </p:cNvSpPr>
          <p:nvPr>
            <p:ph idx="1"/>
          </p:nvPr>
        </p:nvSpPr>
        <p:spPr/>
        <p:txBody>
          <a:bodyPr/>
          <a:lstStyle/>
          <a:p>
            <a:r>
              <a:rPr lang="en-US" dirty="0" smtClean="0"/>
              <a:t>Lack of confidence of the graduate and the need to voice their opinion were some of the attributes cited by employers as being lacking in the graduate.</a:t>
            </a:r>
          </a:p>
          <a:p>
            <a:r>
              <a:rPr lang="en-US" dirty="0" smtClean="0"/>
              <a:t>This is an indication that these are among the attributes required by employers.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Graduate Satisfaction</a:t>
            </a:r>
            <a:endParaRPr lang="en-US" b="1" dirty="0"/>
          </a:p>
        </p:txBody>
      </p:sp>
      <p:sp>
        <p:nvSpPr>
          <p:cNvPr id="3" name="Content Placeholder 2"/>
          <p:cNvSpPr>
            <a:spLocks noGrp="1"/>
          </p:cNvSpPr>
          <p:nvPr>
            <p:ph idx="1"/>
          </p:nvPr>
        </p:nvSpPr>
        <p:spPr/>
        <p:txBody>
          <a:bodyPr/>
          <a:lstStyle/>
          <a:p>
            <a:r>
              <a:rPr lang="en-US" dirty="0" smtClean="0"/>
              <a:t>High level of satisfaction with the course of study is evident. </a:t>
            </a:r>
          </a:p>
          <a:p>
            <a:r>
              <a:rPr lang="en-US" dirty="0" smtClean="0"/>
              <a:t>The curriculum therefore met the needs of graduates.</a:t>
            </a:r>
          </a:p>
          <a:p>
            <a:pPr>
              <a:buNone/>
            </a:pP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CONCLUSION</a:t>
            </a:r>
            <a:endParaRPr lang="en-US" b="1" dirty="0"/>
          </a:p>
        </p:txBody>
      </p:sp>
      <p:sp>
        <p:nvSpPr>
          <p:cNvPr id="3" name="Content Placeholder 2"/>
          <p:cNvSpPr>
            <a:spLocks noGrp="1"/>
          </p:cNvSpPr>
          <p:nvPr>
            <p:ph idx="1"/>
          </p:nvPr>
        </p:nvSpPr>
        <p:spPr/>
        <p:txBody>
          <a:bodyPr/>
          <a:lstStyle/>
          <a:p>
            <a:r>
              <a:rPr lang="en-US" dirty="0" smtClean="0"/>
              <a:t>The quality assurance concept of “fit for purpose” is an important quality assurance factor within the tertiary education system. </a:t>
            </a:r>
          </a:p>
          <a:p>
            <a:r>
              <a:rPr lang="en-US" dirty="0" smtClean="0"/>
              <a:t>It is an essential consideration in </a:t>
            </a:r>
            <a:r>
              <a:rPr lang="en-US" dirty="0" err="1" smtClean="0"/>
              <a:t>programme</a:t>
            </a:r>
            <a:r>
              <a:rPr lang="en-US" dirty="0" smtClean="0"/>
              <a:t> development and subsequent review.  </a:t>
            </a:r>
          </a:p>
          <a:p>
            <a:r>
              <a:rPr lang="en-US" dirty="0" smtClean="0"/>
              <a:t>The satisfaction expressed by external stakeholders, employers and graduates, confirms that the course of study is fit for the purpose with which it is intended.  </a:t>
            </a:r>
          </a:p>
          <a:p>
            <a:r>
              <a:rPr lang="en-US" dirty="0" smtClean="0"/>
              <a:t>Internally, the fact that a set internal standard of providing qualified graduates was met indicates that fit for purpose was also achieved for internal stakeholders, the course developers.</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REFERENCES</a:t>
            </a:r>
            <a:endParaRPr lang="en-US" b="1" dirty="0"/>
          </a:p>
        </p:txBody>
      </p:sp>
      <p:sp>
        <p:nvSpPr>
          <p:cNvPr id="3" name="Content Placeholder 2"/>
          <p:cNvSpPr>
            <a:spLocks noGrp="1"/>
          </p:cNvSpPr>
          <p:nvPr>
            <p:ph idx="1"/>
          </p:nvPr>
        </p:nvSpPr>
        <p:spPr/>
        <p:txBody>
          <a:bodyPr>
            <a:normAutofit fontScale="85000" lnSpcReduction="20000"/>
          </a:bodyPr>
          <a:lstStyle/>
          <a:p>
            <a:r>
              <a:rPr lang="en-US" dirty="0" err="1" smtClean="0"/>
              <a:t>Bridgstock</a:t>
            </a:r>
            <a:r>
              <a:rPr lang="en-US" dirty="0" smtClean="0"/>
              <a:t>, R. (2009). The graduate attributes we’ve overlooked: Enhancing graduate employability through career management skills.</a:t>
            </a:r>
            <a:r>
              <a:rPr lang="en-US" i="1" dirty="0" smtClean="0"/>
              <a:t> Higher Education Research &amp; Development, 28</a:t>
            </a:r>
            <a:r>
              <a:rPr lang="en-US" dirty="0" smtClean="0"/>
              <a:t>(1), 31-44. </a:t>
            </a:r>
          </a:p>
          <a:p>
            <a:r>
              <a:rPr lang="en-US" dirty="0" smtClean="0"/>
              <a:t>Harvey, L., &amp; Green, D. (1993). Defining quality.</a:t>
            </a:r>
            <a:r>
              <a:rPr lang="en-US" i="1" dirty="0" smtClean="0"/>
              <a:t> Assessment &amp; Evaluation in Higher Education, 18</a:t>
            </a:r>
            <a:r>
              <a:rPr lang="en-US" dirty="0" smtClean="0"/>
              <a:t>(1), 9-34.</a:t>
            </a:r>
          </a:p>
          <a:p>
            <a:r>
              <a:rPr lang="en-US" dirty="0" smtClean="0"/>
              <a:t>Holmes, L. (2001). Reconsidering graduate employability: The 'graduate identity‘ approach.</a:t>
            </a:r>
            <a:r>
              <a:rPr lang="en-US" i="1" dirty="0" smtClean="0"/>
              <a:t> Quality in Higher Education, 7</a:t>
            </a:r>
            <a:r>
              <a:rPr lang="en-US" dirty="0" smtClean="0"/>
              <a:t>(2), 111-119.</a:t>
            </a:r>
          </a:p>
          <a:p>
            <a:r>
              <a:rPr lang="en-US" dirty="0" err="1" smtClean="0"/>
              <a:t>Kinash</a:t>
            </a:r>
            <a:r>
              <a:rPr lang="en-US" dirty="0" smtClean="0"/>
              <a:t>, S., &amp; Crane, L. (2015). Supporting graduate employability from generalist disciplines through employer and private institution collaboration: Final report 2015.</a:t>
            </a:r>
          </a:p>
          <a:p>
            <a:r>
              <a:rPr lang="en-US" dirty="0" smtClean="0"/>
              <a:t>Newton, J. (2002). Views from below: Academics coping with quality.</a:t>
            </a:r>
            <a:r>
              <a:rPr lang="en-US" i="1" dirty="0" smtClean="0"/>
              <a:t> Quality in Higher Education, 8</a:t>
            </a:r>
            <a:r>
              <a:rPr lang="en-US" dirty="0" smtClean="0"/>
              <a:t>(1), 39-61.</a:t>
            </a:r>
          </a:p>
          <a:p>
            <a:r>
              <a:rPr lang="en-US" dirty="0" smtClean="0"/>
              <a:t>Ryan, T. (2015). Quality assurance in higher education: A review of literature.</a:t>
            </a:r>
            <a:r>
              <a:rPr lang="en-US" i="1" dirty="0" smtClean="0"/>
              <a:t> Higher Learning Research Communications, 5</a:t>
            </a:r>
            <a:r>
              <a:rPr lang="en-US" dirty="0" smtClean="0"/>
              <a:t>(4).</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REFERENCES</a:t>
            </a:r>
            <a:endParaRPr lang="en-US" b="1" dirty="0"/>
          </a:p>
        </p:txBody>
      </p:sp>
      <p:sp>
        <p:nvSpPr>
          <p:cNvPr id="3" name="Content Placeholder 2"/>
          <p:cNvSpPr>
            <a:spLocks noGrp="1"/>
          </p:cNvSpPr>
          <p:nvPr>
            <p:ph idx="1"/>
          </p:nvPr>
        </p:nvSpPr>
        <p:spPr/>
        <p:txBody>
          <a:bodyPr>
            <a:normAutofit fontScale="92500" lnSpcReduction="10000"/>
          </a:bodyPr>
          <a:lstStyle/>
          <a:p>
            <a:r>
              <a:rPr lang="en-US" dirty="0" smtClean="0"/>
              <a:t>Shah, M., Nair, S., &amp; Wilson, M. (2011). Quality assurance in </a:t>
            </a:r>
            <a:r>
              <a:rPr lang="en-US" dirty="0" err="1" smtClean="0"/>
              <a:t>australian</a:t>
            </a:r>
            <a:r>
              <a:rPr lang="en-US" dirty="0" smtClean="0"/>
              <a:t> higher education: Historical and future development.</a:t>
            </a:r>
            <a:r>
              <a:rPr lang="en-US" i="1" dirty="0" smtClean="0"/>
              <a:t> Asia Pacific Education Review, 12</a:t>
            </a:r>
            <a:r>
              <a:rPr lang="en-US" dirty="0" smtClean="0"/>
              <a:t>(3), 475-483.</a:t>
            </a:r>
          </a:p>
          <a:p>
            <a:r>
              <a:rPr lang="en-US" baseline="30000" dirty="0" smtClean="0"/>
              <a:t>1</a:t>
            </a:r>
            <a:r>
              <a:rPr lang="en-US" dirty="0" smtClean="0"/>
              <a:t>Sarkar, M., Overton, T., Thompson, C., &amp; </a:t>
            </a:r>
            <a:r>
              <a:rPr lang="en-US" dirty="0" err="1" smtClean="0"/>
              <a:t>Rayner</a:t>
            </a:r>
            <a:r>
              <a:rPr lang="en-US" dirty="0" smtClean="0"/>
              <a:t>, G. (2016). Graduate employability: Views of recent science graduates and employers.</a:t>
            </a:r>
            <a:r>
              <a:rPr lang="en-US" i="1" dirty="0" smtClean="0"/>
              <a:t> International Journal of Innovation in Science and Mathematics Education (Formerly CAL-</a:t>
            </a:r>
            <a:r>
              <a:rPr lang="en-US" i="1" dirty="0" err="1" smtClean="0"/>
              <a:t>Laborate</a:t>
            </a:r>
            <a:r>
              <a:rPr lang="en-US" i="1" dirty="0" smtClean="0"/>
              <a:t> International), 24</a:t>
            </a:r>
            <a:r>
              <a:rPr lang="en-US" dirty="0" smtClean="0"/>
              <a:t>(3)</a:t>
            </a:r>
          </a:p>
          <a:p>
            <a:r>
              <a:rPr lang="en-US" dirty="0" smtClean="0"/>
              <a:t>Tam, M. (2001). Measuring quality and performance in higher education.</a:t>
            </a:r>
            <a:r>
              <a:rPr lang="en-US" i="1" dirty="0" smtClean="0"/>
              <a:t> Quality in Higher Education, 7</a:t>
            </a:r>
            <a:r>
              <a:rPr lang="en-US" dirty="0" smtClean="0"/>
              <a:t>(1), 47-54.</a:t>
            </a:r>
          </a:p>
          <a:p>
            <a:r>
              <a:rPr lang="en-US" dirty="0" smtClean="0"/>
              <a:t>Wilton, N. (2012). The impact of work placements on skills development and career outcomes for business and management graduates.</a:t>
            </a:r>
            <a:r>
              <a:rPr lang="en-US" i="1" dirty="0" smtClean="0"/>
              <a:t> Studies in Higher Education, 37</a:t>
            </a:r>
            <a:r>
              <a:rPr lang="en-US" dirty="0" smtClean="0"/>
              <a:t>(5), 603-620.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normAutofit/>
          </a:bodyPr>
          <a:lstStyle/>
          <a:p>
            <a:fld id="{33EAA4A1-357A-4429-8F77-E5AFC3F257D8}" type="slidenum">
              <a:rPr lang="en-US" smtClean="0"/>
              <a:pPr/>
              <a:t>47</a:t>
            </a:fld>
            <a:endParaRPr lang="en-US"/>
          </a:p>
        </p:txBody>
      </p:sp>
      <p:pic>
        <p:nvPicPr>
          <p:cNvPr id="81922" name="Picture 2" descr="thank you hand lettering Stock Vector - 13092023"/>
          <p:cNvPicPr>
            <a:picLocks noChangeAspect="1" noChangeArrowheads="1"/>
          </p:cNvPicPr>
          <p:nvPr/>
        </p:nvPicPr>
        <p:blipFill>
          <a:blip r:embed="rId2" cstate="print"/>
          <a:srcRect/>
          <a:stretch>
            <a:fillRect/>
          </a:stretch>
        </p:blipFill>
        <p:spPr bwMode="auto">
          <a:xfrm>
            <a:off x="2946400" y="990600"/>
            <a:ext cx="5435600" cy="4286250"/>
          </a:xfrm>
          <a:prstGeom prst="rect">
            <a:avLst/>
          </a:prstGeom>
          <a:noFill/>
        </p:spPr>
      </p:pic>
    </p:spTree>
    <p:extLst>
      <p:ext uri="{BB962C8B-B14F-4D97-AF65-F5344CB8AC3E}">
        <p14:creationId xmlns:p14="http://schemas.microsoft.com/office/powerpoint/2010/main" val="3636832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What is Quality (2)</a:t>
            </a:r>
            <a:endParaRPr lang="en-US" b="1" dirty="0"/>
          </a:p>
        </p:txBody>
      </p:sp>
      <p:sp>
        <p:nvSpPr>
          <p:cNvPr id="3" name="Content Placeholder 2"/>
          <p:cNvSpPr>
            <a:spLocks noGrp="1"/>
          </p:cNvSpPr>
          <p:nvPr>
            <p:ph idx="1"/>
          </p:nvPr>
        </p:nvSpPr>
        <p:spPr/>
        <p:txBody>
          <a:bodyPr>
            <a:normAutofit/>
          </a:bodyPr>
          <a:lstStyle/>
          <a:p>
            <a:r>
              <a:rPr lang="en-US" dirty="0" smtClean="0"/>
              <a:t>Assessment of quality in the United Kingdom, </a:t>
            </a:r>
          </a:p>
          <a:p>
            <a:pPr lvl="1"/>
            <a:r>
              <a:rPr lang="en-US" dirty="0" smtClean="0"/>
              <a:t>Some universities apply the concept of 'quality as excellence', </a:t>
            </a:r>
          </a:p>
          <a:p>
            <a:pPr lvl="1"/>
            <a:r>
              <a:rPr lang="en-US" dirty="0" smtClean="0"/>
              <a:t>Other more recently established universities adapted the 'quality as fitness of purpose' definition.</a:t>
            </a:r>
          </a:p>
          <a:p>
            <a:pPr lvl="1">
              <a:buNone/>
            </a:pPr>
            <a:endParaRPr lang="en-US" dirty="0" smtClean="0"/>
          </a:p>
          <a:p>
            <a:pPr lvl="1">
              <a:buNone/>
            </a:pPr>
            <a:endParaRPr lang="en-US" dirty="0" smtClean="0"/>
          </a:p>
          <a:p>
            <a:pPr lvl="1">
              <a:buNone/>
            </a:pPr>
            <a:endParaRPr lang="en-US" dirty="0" smtClean="0"/>
          </a:p>
          <a:p>
            <a:pPr lvl="1">
              <a:buNone/>
            </a:pPr>
            <a:endParaRPr lang="en-US" dirty="0" smtClean="0"/>
          </a:p>
          <a:p>
            <a:pPr lvl="1">
              <a:buNone/>
            </a:pPr>
            <a:endParaRPr lang="en-US" dirty="0" smtClean="0"/>
          </a:p>
          <a:p>
            <a:pPr lvl="1">
              <a:buNone/>
            </a:pPr>
            <a:endParaRPr lang="en-US" dirty="0" smtClean="0"/>
          </a:p>
          <a:p>
            <a:pPr>
              <a:buNone/>
            </a:pPr>
            <a:r>
              <a:rPr lang="en-US" sz="1600" dirty="0" smtClean="0"/>
              <a:t>Ref.  Newton, J. (2002). Views from below: Academics coping with quality.</a:t>
            </a:r>
            <a:r>
              <a:rPr lang="en-US" sz="1600" i="1" dirty="0" smtClean="0"/>
              <a:t> Quality in Higher Education, 8</a:t>
            </a:r>
            <a:r>
              <a:rPr lang="en-US" sz="1600" dirty="0" smtClean="0"/>
              <a:t>(1), 39-61. </a:t>
            </a:r>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Quality Focus</a:t>
            </a:r>
            <a:endParaRPr lang="en-US" b="1" dirty="0"/>
          </a:p>
        </p:txBody>
      </p:sp>
      <p:sp>
        <p:nvSpPr>
          <p:cNvPr id="3" name="Content Placeholder 2"/>
          <p:cNvSpPr>
            <a:spLocks noGrp="1"/>
          </p:cNvSpPr>
          <p:nvPr>
            <p:ph idx="1"/>
          </p:nvPr>
        </p:nvSpPr>
        <p:spPr/>
        <p:txBody>
          <a:bodyPr>
            <a:normAutofit/>
          </a:bodyPr>
          <a:lstStyle/>
          <a:p>
            <a:r>
              <a:rPr lang="en-US" dirty="0" smtClean="0"/>
              <a:t>In assessing quality in higher education, the focus tends to be on: </a:t>
            </a:r>
          </a:p>
          <a:p>
            <a:pPr lvl="1"/>
            <a:r>
              <a:rPr lang="en-US" dirty="0" smtClean="0"/>
              <a:t>the academic processes, particularly on the character and quality of academic staffs’ contribution to teaching and learning). </a:t>
            </a:r>
          </a:p>
          <a:p>
            <a:endParaRPr lang="en-US" dirty="0" smtClean="0"/>
          </a:p>
          <a:p>
            <a:endParaRPr lang="en-US" dirty="0" smtClean="0"/>
          </a:p>
          <a:p>
            <a:endParaRPr lang="en-US" dirty="0" smtClean="0"/>
          </a:p>
          <a:p>
            <a:endParaRPr lang="en-US" dirty="0" smtClean="0"/>
          </a:p>
          <a:p>
            <a:endParaRPr lang="en-US" dirty="0" smtClean="0"/>
          </a:p>
          <a:p>
            <a:pPr>
              <a:buNone/>
            </a:pPr>
            <a:r>
              <a:rPr lang="en-US" sz="1600" dirty="0" smtClean="0"/>
              <a:t>Ref.  Ryan, T. (2015). Quality assurance in higher education: A review of literature.</a:t>
            </a:r>
            <a:r>
              <a:rPr lang="en-US" sz="1600" i="1" dirty="0" smtClean="0"/>
              <a:t> Higher Learning Research Communications, 5</a:t>
            </a:r>
            <a:r>
              <a:rPr lang="en-US" sz="1600" dirty="0" smtClean="0"/>
              <a:t>(4)</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“Fit For Purpose”</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“Fit for purpose” : </a:t>
            </a:r>
          </a:p>
          <a:p>
            <a:r>
              <a:rPr lang="en-US" dirty="0" smtClean="0"/>
              <a:t>may involve systems and processes established by an institution to accomplish its goals and missions. </a:t>
            </a:r>
          </a:p>
          <a:p>
            <a:r>
              <a:rPr lang="en-US" dirty="0" smtClean="0"/>
              <a:t>examines the extent the mission, goals and activities of an institution are responsive to the needs and priorities of a country.</a:t>
            </a:r>
          </a:p>
          <a:p>
            <a:r>
              <a:rPr lang="en-US" dirty="0" smtClean="0"/>
              <a:t>This is the model used in the accreditation process in South Africa.</a:t>
            </a:r>
          </a:p>
          <a:p>
            <a:r>
              <a:rPr lang="en-US" dirty="0" smtClean="0"/>
              <a:t>This model is used by the University Council of Jamaica</a:t>
            </a:r>
          </a:p>
          <a:p>
            <a:endParaRPr lang="en-US" dirty="0" smtClean="0"/>
          </a:p>
          <a:p>
            <a:endParaRPr lang="en-US" dirty="0" smtClean="0"/>
          </a:p>
          <a:p>
            <a:endParaRPr lang="en-US" dirty="0" smtClean="0"/>
          </a:p>
          <a:p>
            <a:pPr>
              <a:buNone/>
            </a:pPr>
            <a:endParaRPr lang="en-US" dirty="0" smtClean="0"/>
          </a:p>
          <a:p>
            <a:endParaRPr lang="en-US" dirty="0" smtClean="0"/>
          </a:p>
          <a:p>
            <a:pPr>
              <a:buNone/>
            </a:pPr>
            <a:r>
              <a:rPr lang="en-US" sz="1700" dirty="0" smtClean="0"/>
              <a:t>Ref.   Shah, M., Nair, S., &amp; Wilson, M. (2011). Quality assurance in </a:t>
            </a:r>
            <a:r>
              <a:rPr lang="en-US" sz="1700" dirty="0" err="1" smtClean="0"/>
              <a:t>australian</a:t>
            </a:r>
            <a:r>
              <a:rPr lang="en-US" sz="1700" dirty="0" smtClean="0"/>
              <a:t> higher education: Historical and future development.</a:t>
            </a:r>
            <a:r>
              <a:rPr lang="en-US" sz="1700" i="1" dirty="0" smtClean="0"/>
              <a:t> Asia Pacific Education Review, 12</a:t>
            </a:r>
            <a:r>
              <a:rPr lang="en-US" sz="1700" dirty="0" smtClean="0"/>
              <a:t>(3), 475-483.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“Fit For Purpose” Students’ Criteria</a:t>
            </a:r>
            <a:endParaRPr lang="en-US" b="1"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The criteria for assessing “fit for purpose” will vary among stakeholders as follows:</a:t>
            </a:r>
          </a:p>
          <a:p>
            <a:r>
              <a:rPr lang="en-US" dirty="0" smtClean="0"/>
              <a:t>Student’s Criteria</a:t>
            </a:r>
          </a:p>
          <a:p>
            <a:pPr lvl="1"/>
            <a:r>
              <a:rPr lang="en-US" dirty="0" smtClean="0"/>
              <a:t>quality of teaching</a:t>
            </a:r>
            <a:r>
              <a:rPr lang="en-US" baseline="30000" dirty="0" smtClean="0"/>
              <a:t>1</a:t>
            </a:r>
            <a:r>
              <a:rPr lang="en-US" dirty="0" smtClean="0"/>
              <a:t>, </a:t>
            </a:r>
          </a:p>
          <a:p>
            <a:pPr lvl="1"/>
            <a:r>
              <a:rPr lang="en-US" dirty="0" smtClean="0"/>
              <a:t>a safe and secure environment</a:t>
            </a:r>
            <a:r>
              <a:rPr lang="en-US" baseline="30000" dirty="0" smtClean="0"/>
              <a:t>1</a:t>
            </a:r>
            <a:endParaRPr lang="en-US" dirty="0" smtClean="0"/>
          </a:p>
          <a:p>
            <a:pPr lvl="1"/>
            <a:r>
              <a:rPr lang="en-US" dirty="0" smtClean="0"/>
              <a:t>how well students  are prepared for the job market.</a:t>
            </a:r>
            <a:r>
              <a:rPr lang="en-US" baseline="30000" dirty="0" smtClean="0"/>
              <a:t>2</a:t>
            </a:r>
            <a:endParaRPr lang="en-US" dirty="0" smtClean="0"/>
          </a:p>
          <a:p>
            <a:pPr lvl="1"/>
            <a:endParaRPr lang="en-US" dirty="0" smtClean="0"/>
          </a:p>
          <a:p>
            <a:pPr lvl="1"/>
            <a:endParaRPr lang="en-US" dirty="0" smtClean="0"/>
          </a:p>
          <a:p>
            <a:pPr lvl="1"/>
            <a:endParaRPr lang="en-US" dirty="0" smtClean="0"/>
          </a:p>
          <a:p>
            <a:pPr>
              <a:buNone/>
            </a:pPr>
            <a:r>
              <a:rPr lang="en-US" sz="1700" dirty="0" smtClean="0"/>
              <a:t>Ref.</a:t>
            </a:r>
          </a:p>
          <a:p>
            <a:pPr>
              <a:buNone/>
            </a:pPr>
            <a:r>
              <a:rPr lang="en-US" baseline="30000" dirty="0" smtClean="0"/>
              <a:t>1 </a:t>
            </a:r>
            <a:r>
              <a:rPr lang="en-US" sz="1900" dirty="0" smtClean="0"/>
              <a:t>Shah, M., Nair, S., &amp; Wilson, M. (2011). Quality assurance in </a:t>
            </a:r>
            <a:r>
              <a:rPr lang="en-US" sz="1900" dirty="0" err="1" smtClean="0"/>
              <a:t>australian</a:t>
            </a:r>
            <a:r>
              <a:rPr lang="en-US" sz="1900" dirty="0" smtClean="0"/>
              <a:t> higher education: Historical and future development.</a:t>
            </a:r>
            <a:r>
              <a:rPr lang="en-US" sz="1900" i="1" dirty="0" smtClean="0"/>
              <a:t> Asia Pacific Education Review, 12</a:t>
            </a:r>
            <a:r>
              <a:rPr lang="en-US" sz="1900" dirty="0" smtClean="0"/>
              <a:t>(3), 475-483.</a:t>
            </a:r>
            <a:r>
              <a:rPr lang="en-US" sz="1900" baseline="30000" dirty="0" smtClean="0"/>
              <a:t>           </a:t>
            </a:r>
          </a:p>
          <a:p>
            <a:pPr>
              <a:buNone/>
            </a:pPr>
            <a:r>
              <a:rPr lang="en-US" sz="1900" baseline="30000" dirty="0" smtClean="0"/>
              <a:t>2</a:t>
            </a:r>
            <a:r>
              <a:rPr lang="en-US" sz="1900" dirty="0" smtClean="0"/>
              <a:t> </a:t>
            </a:r>
            <a:r>
              <a:rPr lang="en-US" sz="1900" dirty="0" err="1" smtClean="0"/>
              <a:t>Petruzzellis</a:t>
            </a:r>
            <a:r>
              <a:rPr lang="en-US" sz="1900" dirty="0" smtClean="0"/>
              <a:t>, L., </a:t>
            </a:r>
            <a:r>
              <a:rPr lang="en-US" sz="1900" dirty="0" err="1" smtClean="0"/>
              <a:t>d'Uggento</a:t>
            </a:r>
            <a:r>
              <a:rPr lang="en-US" sz="1900" dirty="0" smtClean="0"/>
              <a:t>, A. M., &amp; </a:t>
            </a:r>
            <a:r>
              <a:rPr lang="en-US" sz="1900" dirty="0" err="1" smtClean="0"/>
              <a:t>Romanazzi</a:t>
            </a:r>
            <a:r>
              <a:rPr lang="en-US" sz="1900" dirty="0" smtClean="0"/>
              <a:t>, S. (2006). Student satisfaction and quality of service in </a:t>
            </a:r>
            <a:r>
              <a:rPr lang="en-US" sz="1900" dirty="0" err="1" smtClean="0"/>
              <a:t>italian</a:t>
            </a:r>
            <a:r>
              <a:rPr lang="en-US" sz="1900" dirty="0" smtClean="0"/>
              <a:t> universities.</a:t>
            </a:r>
            <a:r>
              <a:rPr lang="en-US" sz="1900" i="1" dirty="0" smtClean="0"/>
              <a:t> Managing Service Quality: An International Journal, 16</a:t>
            </a:r>
            <a:r>
              <a:rPr lang="en-US" sz="1900" dirty="0" smtClean="0"/>
              <a:t>(4), 349-364. </a:t>
            </a:r>
          </a:p>
          <a:p>
            <a:pPr>
              <a:buNone/>
            </a:pPr>
            <a:endParaRPr lang="en-US" baseline="30000" dirty="0" smtClean="0"/>
          </a:p>
          <a:p>
            <a:pPr>
              <a:buNone/>
            </a:pPr>
            <a:endParaRPr lang="en-US" dirty="0" smtClean="0"/>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Designing Curriculum</a:t>
            </a:r>
            <a:endParaRPr lang="en-US" b="1" dirty="0"/>
          </a:p>
        </p:txBody>
      </p:sp>
      <p:sp>
        <p:nvSpPr>
          <p:cNvPr id="3" name="Content Placeholder 2"/>
          <p:cNvSpPr>
            <a:spLocks noGrp="1"/>
          </p:cNvSpPr>
          <p:nvPr>
            <p:ph idx="1"/>
          </p:nvPr>
        </p:nvSpPr>
        <p:spPr/>
        <p:txBody>
          <a:bodyPr>
            <a:normAutofit fontScale="85000" lnSpcReduction="20000"/>
          </a:bodyPr>
          <a:lstStyle/>
          <a:p>
            <a:r>
              <a:rPr lang="en-US" dirty="0" err="1" smtClean="0"/>
              <a:t>Petruzzellis</a:t>
            </a:r>
            <a:r>
              <a:rPr lang="en-US" dirty="0" smtClean="0"/>
              <a:t> et al, (2006) pointed out the need for universities to provide graduates that is required in their surroundings or country. </a:t>
            </a:r>
          </a:p>
          <a:p>
            <a:r>
              <a:rPr lang="en-US" dirty="0" smtClean="0"/>
              <a:t>The curriculum should be based on the real needs in the job market </a:t>
            </a:r>
          </a:p>
          <a:p>
            <a:r>
              <a:rPr lang="en-US" dirty="0" smtClean="0"/>
              <a:t>Student satisfaction depends on their chances of being placed in a job after graduation and relevance skills acquired during the course.  </a:t>
            </a:r>
          </a:p>
          <a:p>
            <a:r>
              <a:rPr lang="en-US" dirty="0" smtClean="0"/>
              <a:t>In designing a curriculum with graduate employability in mind, the most valued skills and competencies of graduates should be determined through evidence based study.</a:t>
            </a:r>
          </a:p>
          <a:p>
            <a:endParaRPr lang="en-US" dirty="0" smtClean="0"/>
          </a:p>
          <a:p>
            <a:endParaRPr lang="en-US" dirty="0" smtClean="0"/>
          </a:p>
          <a:p>
            <a:endParaRPr lang="en-US" dirty="0" smtClean="0"/>
          </a:p>
          <a:p>
            <a:endParaRPr lang="en-US" dirty="0" smtClean="0"/>
          </a:p>
          <a:p>
            <a:pPr>
              <a:buNone/>
            </a:pPr>
            <a:r>
              <a:rPr lang="en-US" sz="1700" dirty="0" smtClean="0"/>
              <a:t>Ref.: Ryan, T. (2015). Quality assurance in higher education: A review of literature.</a:t>
            </a:r>
            <a:r>
              <a:rPr lang="en-US" sz="1700" i="1" dirty="0" smtClean="0"/>
              <a:t> Higher Learning Research Communications, 5</a:t>
            </a:r>
            <a:r>
              <a:rPr lang="en-US" sz="1700" dirty="0" smtClean="0"/>
              <a:t>(4)</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316</TotalTime>
  <Words>4032</Words>
  <Application>Microsoft Office PowerPoint</Application>
  <PresentationFormat>Widescreen</PresentationFormat>
  <Paragraphs>367</Paragraphs>
  <Slides>47</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Arial</vt:lpstr>
      <vt:lpstr>Calibri</vt:lpstr>
      <vt:lpstr>Calibri Light</vt:lpstr>
      <vt:lpstr>Times New Roman</vt:lpstr>
      <vt:lpstr>Office Theme</vt:lpstr>
      <vt:lpstr>    Exploring “Fit for Purpose” as an Important Quality Marker </vt:lpstr>
      <vt:lpstr>Presentation Overview</vt:lpstr>
      <vt:lpstr>I N T R O D U C T I O N</vt:lpstr>
      <vt:lpstr>What is Quality</vt:lpstr>
      <vt:lpstr>What is Quality (2)</vt:lpstr>
      <vt:lpstr>Quality Focus</vt:lpstr>
      <vt:lpstr>“Fit For Purpose”</vt:lpstr>
      <vt:lpstr>“Fit For Purpose” Students’ Criteria</vt:lpstr>
      <vt:lpstr>Designing Curriculum</vt:lpstr>
      <vt:lpstr>“Fit For Purpose” Governments’ and Employer’s Criteria</vt:lpstr>
      <vt:lpstr>Designing Curriculum</vt:lpstr>
      <vt:lpstr>Designing Curriculum for the BSc. Pharmaceutical Technology Course</vt:lpstr>
      <vt:lpstr>Preliminary Work</vt:lpstr>
      <vt:lpstr>Goals of the BSc. Pharmaceutical Technology</vt:lpstr>
      <vt:lpstr>Objectives of the BSc. Pharmaceutical Technology</vt:lpstr>
      <vt:lpstr>Objectives of the BSc. Pharmaceutical Technology (2)</vt:lpstr>
      <vt:lpstr>Designing Curriculum for the BSc. Pharmaceutical Technology Course</vt:lpstr>
      <vt:lpstr>Benefits of Experiential Learning</vt:lpstr>
      <vt:lpstr>Purpose of Paper</vt:lpstr>
      <vt:lpstr>M E T H O D O L O G Y</vt:lpstr>
      <vt:lpstr>Design </vt:lpstr>
      <vt:lpstr>Population and Sample</vt:lpstr>
      <vt:lpstr>R E S U L T S</vt:lpstr>
      <vt:lpstr>Types of Organization</vt:lpstr>
      <vt:lpstr>Employers’ perception of graduates’ competencies</vt:lpstr>
      <vt:lpstr>Employers’ Perception</vt:lpstr>
      <vt:lpstr>Employers’ Perception</vt:lpstr>
      <vt:lpstr> Employers’ Perception</vt:lpstr>
      <vt:lpstr>Employers’ Level of Satisfaction</vt:lpstr>
      <vt:lpstr>Employers’ Level of Satisfaction (2)</vt:lpstr>
      <vt:lpstr>Employers’ Level of Dissatisfaction</vt:lpstr>
      <vt:lpstr>Graduate Responses </vt:lpstr>
      <vt:lpstr>Graduate Responses</vt:lpstr>
      <vt:lpstr>Graduate Responses</vt:lpstr>
      <vt:lpstr>Graduate Responses</vt:lpstr>
      <vt:lpstr>Graduate Responses</vt:lpstr>
      <vt:lpstr>D I S C U S S I O N</vt:lpstr>
      <vt:lpstr>Employers Perception </vt:lpstr>
      <vt:lpstr>Graduate Employability</vt:lpstr>
      <vt:lpstr>Graduate Employment status</vt:lpstr>
      <vt:lpstr>Graduate Skills</vt:lpstr>
      <vt:lpstr>Graduate Attributes</vt:lpstr>
      <vt:lpstr>Graduate Satisfaction</vt:lpstr>
      <vt:lpstr>CONCLUSION</vt:lpstr>
      <vt:lpstr>REFERENCES</vt:lpstr>
      <vt:lpstr>REFERENCES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NAIRNE-POWELL, Darien</dc:creator>
  <cp:lastModifiedBy>ROSE-PARKES,Marjorie E</cp:lastModifiedBy>
  <cp:revision>21</cp:revision>
  <dcterms:created xsi:type="dcterms:W3CDTF">2019-06-14T23:00:47Z</dcterms:created>
  <dcterms:modified xsi:type="dcterms:W3CDTF">2019-07-10T22:39:16Z</dcterms:modified>
</cp:coreProperties>
</file>