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5" r:id="rId5"/>
    <p:sldId id="260" r:id="rId6"/>
    <p:sldId id="261" r:id="rId7"/>
    <p:sldId id="262" r:id="rId8"/>
    <p:sldId id="264" r:id="rId9"/>
    <p:sldId id="281" r:id="rId10"/>
    <p:sldId id="282" r:id="rId11"/>
    <p:sldId id="283" r:id="rId12"/>
    <p:sldId id="284" r:id="rId13"/>
    <p:sldId id="26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57" d="100"/>
          <a:sy n="57" d="100"/>
        </p:scale>
        <p:origin x="32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knust.edu.gh/"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knust.Ghana/" TargetMode="External"/><Relationship Id="rId5" Type="http://schemas.openxmlformats.org/officeDocument/2006/relationships/image" Target="../media/image2.jpeg"/><Relationship Id="rId4" Type="http://schemas.openxmlformats.org/officeDocument/2006/relationships/hyperlink" Target="https://twitter.com/_knust_"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70408-CB00-493F-9726-0EDA895950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8E9F7E1-9F32-422B-872D-4C48A087C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DE1EF7D-2E8E-4818-A245-076E06A27746}"/>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5" name="Footer Placeholder 4">
            <a:extLst>
              <a:ext uri="{FF2B5EF4-FFF2-40B4-BE49-F238E27FC236}">
                <a16:creationId xmlns:a16="http://schemas.microsoft.com/office/drawing/2014/main" xmlns="" id="{4235EBBE-05B3-4C29-A6B3-DABE0E7A5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CDA636-4C66-40A8-88AF-390D1D284601}"/>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77084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B1C1CD-AF00-4D26-840A-BC2C4DD77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F64122-6736-49A9-88AB-0568CB81C6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B746C9-7D51-4E6A-8FFE-320F83C2C09E}"/>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5" name="Footer Placeholder 4">
            <a:extLst>
              <a:ext uri="{FF2B5EF4-FFF2-40B4-BE49-F238E27FC236}">
                <a16:creationId xmlns:a16="http://schemas.microsoft.com/office/drawing/2014/main" xmlns="" id="{BF1623E6-6B12-4307-A003-966B33B4B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DCB8DC-1529-44E6-B381-C4EB53C65013}"/>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172009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B9698C-7CE6-44F1-B775-3D4677761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B246072-0DE0-4B31-8470-5702BA82D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5FD8A2-B955-46BF-808C-A9A2F3347A18}"/>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5" name="Footer Placeholder 4">
            <a:extLst>
              <a:ext uri="{FF2B5EF4-FFF2-40B4-BE49-F238E27FC236}">
                <a16:creationId xmlns:a16="http://schemas.microsoft.com/office/drawing/2014/main" xmlns="" id="{68B5606C-4AB3-4EE8-A0EC-7BBAFE32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2D305C-C213-4951-AE7B-8121D91163E3}"/>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4237948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D751C0-DD79-0043-A8DE-0BFEC2DE753E}"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01FD5-11B4-DE43-ACA2-E85EEB9A6F9C}" type="slidenum">
              <a:rPr lang="en-US" smtClean="0"/>
              <a:t>‹#›</a:t>
            </a:fld>
            <a:endParaRPr lang="en-US"/>
          </a:p>
        </p:txBody>
      </p:sp>
      <p:grpSp>
        <p:nvGrpSpPr>
          <p:cNvPr id="7" name="Group 6"/>
          <p:cNvGrpSpPr/>
          <p:nvPr userDrawn="1"/>
        </p:nvGrpSpPr>
        <p:grpSpPr>
          <a:xfrm>
            <a:off x="0" y="5992944"/>
            <a:ext cx="12192000" cy="865057"/>
            <a:chOff x="0" y="5992943"/>
            <a:chExt cx="9144000" cy="865057"/>
          </a:xfrm>
        </p:grpSpPr>
        <p:sp>
          <p:nvSpPr>
            <p:cNvPr id="8" name="Rectangle 7"/>
            <p:cNvSpPr/>
            <p:nvPr/>
          </p:nvSpPr>
          <p:spPr>
            <a:xfrm>
              <a:off x="0" y="6377674"/>
              <a:ext cx="9144000" cy="480326"/>
            </a:xfrm>
            <a:prstGeom prst="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0" y="5992943"/>
              <a:ext cx="9144000" cy="363407"/>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KNUST_logo Vect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7208" y="6021427"/>
              <a:ext cx="205238" cy="283189"/>
            </a:xfrm>
            <a:prstGeom prst="rect">
              <a:avLst/>
            </a:prstGeom>
          </p:spPr>
        </p:pic>
        <p:sp>
          <p:nvSpPr>
            <p:cNvPr id="11" name="TextBox 10">
              <a:hlinkClick r:id="rId3"/>
            </p:cNvPr>
            <p:cNvSpPr txBox="1"/>
            <p:nvPr/>
          </p:nvSpPr>
          <p:spPr>
            <a:xfrm>
              <a:off x="7137936" y="6036146"/>
              <a:ext cx="1548864" cy="276999"/>
            </a:xfrm>
            <a:prstGeom prst="rect">
              <a:avLst/>
            </a:prstGeom>
            <a:noFill/>
          </p:spPr>
          <p:txBody>
            <a:bodyPr wrap="square" rtlCol="0">
              <a:spAutoFit/>
            </a:bodyPr>
            <a:lstStyle/>
            <a:p>
              <a:r>
                <a:rPr lang="en-US" sz="1200" dirty="0" err="1">
                  <a:solidFill>
                    <a:schemeClr val="bg1"/>
                  </a:solidFill>
                  <a:latin typeface="Helvetica"/>
                  <a:cs typeface="Helvetica"/>
                </a:rPr>
                <a:t>www.knust.edu.gh</a:t>
              </a:r>
              <a:endParaRPr lang="en-US" sz="1200" dirty="0">
                <a:solidFill>
                  <a:schemeClr val="bg1"/>
                </a:solidFill>
                <a:latin typeface="Helvetica"/>
                <a:cs typeface="Helvetica"/>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1258" y="6042056"/>
              <a:ext cx="268162" cy="268162"/>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7791" y="6029719"/>
              <a:ext cx="292217" cy="292217"/>
            </a:xfrm>
            <a:prstGeom prst="rect">
              <a:avLst/>
            </a:prstGeom>
          </p:spPr>
        </p:pic>
      </p:grpSp>
      <p:sp>
        <p:nvSpPr>
          <p:cNvPr id="14" name="Title 1"/>
          <p:cNvSpPr>
            <a:spLocks noGrp="1"/>
          </p:cNvSpPr>
          <p:nvPr>
            <p:ph type="title"/>
          </p:nvPr>
        </p:nvSpPr>
        <p:spPr>
          <a:xfrm>
            <a:off x="609600" y="274638"/>
            <a:ext cx="10972800" cy="1143000"/>
          </a:xfrm>
          <a:prstGeom prst="rect">
            <a:avLst/>
          </a:prstGeom>
        </p:spPr>
        <p:txBody>
          <a:bodyPr/>
          <a:lstStyle/>
          <a:p>
            <a:pPr algn="l"/>
            <a:r>
              <a:rPr lang="en-US">
                <a:solidFill>
                  <a:srgbClr val="008000"/>
                </a:solidFill>
                <a:latin typeface="Helvetica"/>
                <a:cs typeface="Helvetica"/>
              </a:rPr>
              <a:t>Click to edit Master title style</a:t>
            </a:r>
            <a:endParaRPr lang="en-US" dirty="0">
              <a:solidFill>
                <a:srgbClr val="008000"/>
              </a:solidFill>
              <a:latin typeface="Helvetica"/>
              <a:cs typeface="Helvetica"/>
            </a:endParaRPr>
          </a:p>
        </p:txBody>
      </p:sp>
    </p:spTree>
    <p:extLst>
      <p:ext uri="{BB962C8B-B14F-4D97-AF65-F5344CB8AC3E}">
        <p14:creationId xmlns:p14="http://schemas.microsoft.com/office/powerpoint/2010/main" val="31118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59C6B-7A95-4F94-B645-105007EDC9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16D2086-90C6-4185-ACFC-328E1B4DF5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877159-020B-4A83-9162-C51494FAA552}"/>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5" name="Footer Placeholder 4">
            <a:extLst>
              <a:ext uri="{FF2B5EF4-FFF2-40B4-BE49-F238E27FC236}">
                <a16:creationId xmlns:a16="http://schemas.microsoft.com/office/drawing/2014/main" xmlns="" id="{0D374987-4E4E-41A4-A41E-46BA25777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1EA257-1F77-4AE9-B037-53D7B55424E5}"/>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266789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212C5-8AF3-45C5-91DA-DDA6FEFE4F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ED09BCB-B477-4331-AA3F-960C47D09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5360C1-EBFE-410F-9A7D-5CBFB816F87A}"/>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5" name="Footer Placeholder 4">
            <a:extLst>
              <a:ext uri="{FF2B5EF4-FFF2-40B4-BE49-F238E27FC236}">
                <a16:creationId xmlns:a16="http://schemas.microsoft.com/office/drawing/2014/main" xmlns="" id="{606517A0-EE25-452A-83C3-F10DAB4CE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95FDF6-E1BD-4E98-AAAD-85A7B7D095E9}"/>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86109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CDB44-2D0D-4A17-8564-02D2A5F0E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9C74405-F3BD-4FDA-A72F-00E85AC5E8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07936E-0296-4FEF-AAF2-AA63059DDF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858EAF4-ABCB-4E78-8FDD-C3001CD0535B}"/>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6" name="Footer Placeholder 5">
            <a:extLst>
              <a:ext uri="{FF2B5EF4-FFF2-40B4-BE49-F238E27FC236}">
                <a16:creationId xmlns:a16="http://schemas.microsoft.com/office/drawing/2014/main" xmlns="" id="{CB006619-B1EB-4D70-BE26-2E2062F60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68BAB5-7771-4A6C-912D-17B134B65F97}"/>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288313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9623C-1EB1-4F75-B744-DD1D6EB4BE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8ECB767-D8A4-45F5-AB31-997E2F24D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D1D8781-153A-453F-ABFA-2C08D68E45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F2BE043-9C1C-4377-88DC-3DE09E6AD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DF677EE-8983-4443-8C88-B66D98D13E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16CDA5-5EBF-4824-AFEA-3A8A164C2D4C}"/>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8" name="Footer Placeholder 7">
            <a:extLst>
              <a:ext uri="{FF2B5EF4-FFF2-40B4-BE49-F238E27FC236}">
                <a16:creationId xmlns:a16="http://schemas.microsoft.com/office/drawing/2014/main" xmlns="" id="{117ECE30-021C-492B-99D5-5EB281C36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344AA13-84FF-4F2B-960F-E2A27A8CCF24}"/>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225969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78DEC-2F40-4E76-AF83-BE57ED0A90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78351AA-3850-4221-90C5-388FC3CC6F53}"/>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4" name="Footer Placeholder 3">
            <a:extLst>
              <a:ext uri="{FF2B5EF4-FFF2-40B4-BE49-F238E27FC236}">
                <a16:creationId xmlns:a16="http://schemas.microsoft.com/office/drawing/2014/main" xmlns="" id="{55B0DFCE-93CA-4952-8267-64347025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AD0F6CB-3B6A-4CA4-A7AA-25ECB557E836}"/>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66436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E332A28-826C-4F22-8BBC-E01D81C3D46C}"/>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3" name="Footer Placeholder 2">
            <a:extLst>
              <a:ext uri="{FF2B5EF4-FFF2-40B4-BE49-F238E27FC236}">
                <a16:creationId xmlns:a16="http://schemas.microsoft.com/office/drawing/2014/main" xmlns="" id="{4C85F571-0417-4579-90FA-53DD7D84BE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22F0287-6CE0-4B1F-B001-40A4A0B2A86F}"/>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44908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0E294-A602-46C8-B0E3-8ED524C9C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5583DD-1310-4F49-BB73-3BAF8F0A4D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0BB1656-AD96-4B38-98C6-6EB70BE7F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116F55-0E58-4EE2-855D-6765609249CF}"/>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6" name="Footer Placeholder 5">
            <a:extLst>
              <a:ext uri="{FF2B5EF4-FFF2-40B4-BE49-F238E27FC236}">
                <a16:creationId xmlns:a16="http://schemas.microsoft.com/office/drawing/2014/main" xmlns="" id="{AF4AFABA-4856-4C80-874C-01297BFCD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F2D8FD2-8D49-4477-86F0-4046316E3730}"/>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110183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8333DB-D97D-4D91-A76A-5E3F0481BA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74330B2-8D21-4698-A798-6B0A35F65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C0B17C0-C1C5-4200-8DAD-AF1D4EC35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0217B2-3948-43EC-9A56-FD95402AF889}"/>
              </a:ext>
            </a:extLst>
          </p:cNvPr>
          <p:cNvSpPr>
            <a:spLocks noGrp="1"/>
          </p:cNvSpPr>
          <p:nvPr>
            <p:ph type="dt" sz="half" idx="10"/>
          </p:nvPr>
        </p:nvSpPr>
        <p:spPr/>
        <p:txBody>
          <a:bodyPr/>
          <a:lstStyle/>
          <a:p>
            <a:fld id="{57368A0C-CB95-493A-B5C4-5FD6B5EC5CFD}" type="datetimeFigureOut">
              <a:rPr lang="en-US" smtClean="0"/>
              <a:t>7/8/2019</a:t>
            </a:fld>
            <a:endParaRPr lang="en-US"/>
          </a:p>
        </p:txBody>
      </p:sp>
      <p:sp>
        <p:nvSpPr>
          <p:cNvPr id="6" name="Footer Placeholder 5">
            <a:extLst>
              <a:ext uri="{FF2B5EF4-FFF2-40B4-BE49-F238E27FC236}">
                <a16:creationId xmlns:a16="http://schemas.microsoft.com/office/drawing/2014/main" xmlns="" id="{8F3980B8-5EF7-45AD-9FB2-818BAE09F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C972F2-8CA9-43DC-92B9-649D57932212}"/>
              </a:ext>
            </a:extLst>
          </p:cNvPr>
          <p:cNvSpPr>
            <a:spLocks noGrp="1"/>
          </p:cNvSpPr>
          <p:nvPr>
            <p:ph type="sldNum" sz="quarter" idx="12"/>
          </p:nvPr>
        </p:nvSpPr>
        <p:spPr/>
        <p:txBody>
          <a:bodyPr/>
          <a:lstStyle/>
          <a:p>
            <a:fld id="{1E4A60F7-A674-42A8-BCF3-224D7B1B3124}" type="slidenum">
              <a:rPr lang="en-US" smtClean="0"/>
              <a:t>‹#›</a:t>
            </a:fld>
            <a:endParaRPr lang="en-US"/>
          </a:p>
        </p:txBody>
      </p:sp>
    </p:spTree>
    <p:extLst>
      <p:ext uri="{BB962C8B-B14F-4D97-AF65-F5344CB8AC3E}">
        <p14:creationId xmlns:p14="http://schemas.microsoft.com/office/powerpoint/2010/main" val="292091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38AC37-6E4A-4D15-B1CE-A271D0AFA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B3D84F5-0523-4752-9084-2FCFEBFFE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8C6671-1D94-4954-B292-38B94044B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68A0C-CB95-493A-B5C4-5FD6B5EC5CFD}" type="datetimeFigureOut">
              <a:rPr lang="en-US" smtClean="0"/>
              <a:t>7/8/2019</a:t>
            </a:fld>
            <a:endParaRPr lang="en-US"/>
          </a:p>
        </p:txBody>
      </p:sp>
      <p:sp>
        <p:nvSpPr>
          <p:cNvPr id="5" name="Footer Placeholder 4">
            <a:extLst>
              <a:ext uri="{FF2B5EF4-FFF2-40B4-BE49-F238E27FC236}">
                <a16:creationId xmlns:a16="http://schemas.microsoft.com/office/drawing/2014/main" xmlns="" id="{42DCE217-235E-4CA3-A5E7-0B251C3C7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7FA3B9F-EB21-4EF9-856B-6063A8689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A60F7-A674-42A8-BCF3-224D7B1B3124}" type="slidenum">
              <a:rPr lang="en-US" smtClean="0"/>
              <a:t>‹#›</a:t>
            </a:fld>
            <a:endParaRPr lang="en-US"/>
          </a:p>
        </p:txBody>
      </p:sp>
    </p:spTree>
    <p:extLst>
      <p:ext uri="{BB962C8B-B14F-4D97-AF65-F5344CB8AC3E}">
        <p14:creationId xmlns:p14="http://schemas.microsoft.com/office/powerpoint/2010/main" val="314697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E4096F7-465B-43E7-8692-15F4FF54D5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0340"/>
            <a:ext cx="12192000" cy="6858000"/>
          </a:xfrm>
          <a:prstGeom prst="rect">
            <a:avLst/>
          </a:prstGeom>
        </p:spPr>
      </p:pic>
      <p:sp>
        <p:nvSpPr>
          <p:cNvPr id="2" name="Title 1">
            <a:extLst>
              <a:ext uri="{FF2B5EF4-FFF2-40B4-BE49-F238E27FC236}">
                <a16:creationId xmlns:a16="http://schemas.microsoft.com/office/drawing/2014/main" xmlns="" id="{7F258A36-A749-4C2E-8284-F38DF74F830D}"/>
              </a:ext>
            </a:extLst>
          </p:cNvPr>
          <p:cNvSpPr>
            <a:spLocks noGrp="1"/>
          </p:cNvSpPr>
          <p:nvPr>
            <p:ph type="ctrTitle"/>
          </p:nvPr>
        </p:nvSpPr>
        <p:spPr>
          <a:xfrm>
            <a:off x="1524000" y="1055077"/>
            <a:ext cx="9144000" cy="2454886"/>
          </a:xfrm>
        </p:spPr>
        <p:txBody>
          <a:bodyPr>
            <a:normAutofit fontScale="90000"/>
          </a:bodyPr>
          <a:lstStyle/>
          <a:p>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US" sz="3600" b="1" dirty="0"/>
              <a:t/>
            </a:r>
            <a:br>
              <a:rPr lang="en-US" sz="3600" b="1" dirty="0"/>
            </a:br>
            <a:r>
              <a:rPr lang="en-GB" sz="3100" b="1" dirty="0"/>
              <a:t>Examination of the Influence of Cultural Leadership Practices for 21</a:t>
            </a:r>
            <a:r>
              <a:rPr lang="en-GB" sz="3100" b="1" baseline="30000" dirty="0"/>
              <a:t>st</a:t>
            </a:r>
            <a:r>
              <a:rPr lang="en-GB" sz="3100" b="1" dirty="0"/>
              <a:t> Century Universities: The Ghanaian Perspectives</a:t>
            </a:r>
            <a:r>
              <a:rPr lang="en-US" sz="3100" dirty="0"/>
              <a:t/>
            </a:r>
            <a:br>
              <a:rPr lang="en-US" sz="3100" dirty="0"/>
            </a:br>
            <a:r>
              <a:rPr lang="en-US" sz="3100" dirty="0"/>
              <a:t/>
            </a:r>
            <a:br>
              <a:rPr lang="en-US" sz="3100" dirty="0"/>
            </a:br>
            <a:r>
              <a:rPr lang="en-US" sz="3600" dirty="0"/>
              <a:t>By</a:t>
            </a:r>
          </a:p>
        </p:txBody>
      </p:sp>
      <p:sp>
        <p:nvSpPr>
          <p:cNvPr id="3" name="Subtitle 2">
            <a:extLst>
              <a:ext uri="{FF2B5EF4-FFF2-40B4-BE49-F238E27FC236}">
                <a16:creationId xmlns:a16="http://schemas.microsoft.com/office/drawing/2014/main" xmlns="" id="{D3A1C0AC-0285-4F9F-8E30-4FFD5FBD3420}"/>
              </a:ext>
            </a:extLst>
          </p:cNvPr>
          <p:cNvSpPr>
            <a:spLocks noGrp="1"/>
          </p:cNvSpPr>
          <p:nvPr>
            <p:ph type="subTitle" idx="1"/>
          </p:nvPr>
        </p:nvSpPr>
        <p:spPr/>
        <p:txBody>
          <a:bodyPr>
            <a:normAutofit/>
          </a:bodyPr>
          <a:lstStyle/>
          <a:p>
            <a:r>
              <a:rPr lang="en-GB" sz="3200" dirty="0"/>
              <a:t>Owusu-Ansah </a:t>
            </a:r>
            <a:r>
              <a:rPr lang="en-GB" sz="3200" dirty="0" err="1"/>
              <a:t>Debrah</a:t>
            </a:r>
            <a:r>
              <a:rPr lang="en-GB" sz="3200" dirty="0"/>
              <a:t> Esq &amp; </a:t>
            </a:r>
            <a:r>
              <a:rPr lang="en-GB" sz="3200" dirty="0" err="1"/>
              <a:t>Dr.</a:t>
            </a:r>
            <a:r>
              <a:rPr lang="en-GB" sz="3200" dirty="0"/>
              <a:t> Paul </a:t>
            </a:r>
            <a:r>
              <a:rPr lang="en-GB" sz="3200" dirty="0" err="1"/>
              <a:t>Kwadwo</a:t>
            </a:r>
            <a:r>
              <a:rPr lang="en-GB" sz="3200" dirty="0"/>
              <a:t> Addo</a:t>
            </a:r>
            <a:endParaRPr lang="en-US" sz="3200" dirty="0"/>
          </a:p>
        </p:txBody>
      </p:sp>
    </p:spTree>
    <p:extLst>
      <p:ext uri="{BB962C8B-B14F-4D97-AF65-F5344CB8AC3E}">
        <p14:creationId xmlns:p14="http://schemas.microsoft.com/office/powerpoint/2010/main" val="212757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D7F50-CEB6-FA4E-96C5-6FCD2B2976C3}"/>
              </a:ext>
            </a:extLst>
          </p:cNvPr>
          <p:cNvSpPr>
            <a:spLocks noGrp="1"/>
          </p:cNvSpPr>
          <p:nvPr>
            <p:ph type="title"/>
          </p:nvPr>
        </p:nvSpPr>
        <p:spPr/>
        <p:txBody>
          <a:bodyPr/>
          <a:lstStyle/>
          <a:p>
            <a:r>
              <a:rPr lang="en-US" dirty="0"/>
              <a:t>Cultural Leadership Styles:</a:t>
            </a:r>
            <a:br>
              <a:rPr lang="en-US" dirty="0"/>
            </a:br>
            <a:r>
              <a:rPr lang="en-US" b="1" dirty="0"/>
              <a:t> </a:t>
            </a:r>
            <a:r>
              <a:rPr lang="en-US" sz="3200" dirty="0"/>
              <a:t>Chancellor as the International Diplomat</a:t>
            </a:r>
          </a:p>
        </p:txBody>
      </p:sp>
      <p:sp>
        <p:nvSpPr>
          <p:cNvPr id="3" name="Content Placeholder 2">
            <a:extLst>
              <a:ext uri="{FF2B5EF4-FFF2-40B4-BE49-F238E27FC236}">
                <a16:creationId xmlns:a16="http://schemas.microsoft.com/office/drawing/2014/main" xmlns="" id="{B06149C4-B24C-CD48-BEF0-65DCD73513AF}"/>
              </a:ext>
            </a:extLst>
          </p:cNvPr>
          <p:cNvSpPr>
            <a:spLocks noGrp="1"/>
          </p:cNvSpPr>
          <p:nvPr>
            <p:ph idx="1"/>
          </p:nvPr>
        </p:nvSpPr>
        <p:spPr/>
        <p:txBody>
          <a:bodyPr>
            <a:normAutofit fontScale="92500" lnSpcReduction="20000"/>
          </a:bodyPr>
          <a:lstStyle/>
          <a:p>
            <a:r>
              <a:rPr lang="en-US" dirty="0"/>
              <a:t>The Chancellor uses his influence in the international arena to advance the cause of the university. </a:t>
            </a:r>
          </a:p>
          <a:p>
            <a:r>
              <a:rPr lang="en-GB" dirty="0"/>
              <a:t>The respect that is accorded to the Golden Stool has benefited the University. </a:t>
            </a:r>
          </a:p>
          <a:p>
            <a:r>
              <a:rPr lang="en-GB" dirty="0"/>
              <a:t>Since his appointment many high profile international diplomats have visited KNUST and such visits have resulted in the signing and implementation of memorandum of understanding to promote the core business of the university.</a:t>
            </a:r>
          </a:p>
          <a:p>
            <a:r>
              <a:rPr lang="en-GB" dirty="0"/>
              <a:t> </a:t>
            </a:r>
            <a:r>
              <a:rPr lang="en-US" dirty="0"/>
              <a:t>This is typical of a traditional leader whose duties include fostering good relationship with his/her </a:t>
            </a:r>
            <a:r>
              <a:rPr lang="en-US" dirty="0" err="1"/>
              <a:t>neighbours</a:t>
            </a:r>
            <a:r>
              <a:rPr lang="en-US" dirty="0"/>
              <a:t>.</a:t>
            </a:r>
          </a:p>
          <a:p>
            <a:r>
              <a:rPr lang="en-US" dirty="0"/>
              <a:t> For example, the Chancellor used his influence to let the visiting Prince of Wales, </a:t>
            </a:r>
            <a:r>
              <a:rPr lang="en-GB" dirty="0"/>
              <a:t>His Royal Highness </a:t>
            </a:r>
            <a:r>
              <a:rPr lang="en-US" dirty="0"/>
              <a:t>Prince Charles and the wife Pamela to visit KNUST during their recent visit to Ghana in 2018.</a:t>
            </a:r>
          </a:p>
        </p:txBody>
      </p:sp>
    </p:spTree>
    <p:extLst>
      <p:ext uri="{BB962C8B-B14F-4D97-AF65-F5344CB8AC3E}">
        <p14:creationId xmlns:p14="http://schemas.microsoft.com/office/powerpoint/2010/main" val="296973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D7F50-CEB6-FA4E-96C5-6FCD2B2976C3}"/>
              </a:ext>
            </a:extLst>
          </p:cNvPr>
          <p:cNvSpPr>
            <a:spLocks noGrp="1"/>
          </p:cNvSpPr>
          <p:nvPr>
            <p:ph type="title"/>
          </p:nvPr>
        </p:nvSpPr>
        <p:spPr/>
        <p:txBody>
          <a:bodyPr>
            <a:normAutofit/>
          </a:bodyPr>
          <a:lstStyle/>
          <a:p>
            <a:r>
              <a:rPr lang="en-US" dirty="0"/>
              <a:t>Cultural Leadership Styles:</a:t>
            </a:r>
            <a:br>
              <a:rPr lang="en-US" dirty="0"/>
            </a:br>
            <a:r>
              <a:rPr lang="en-US" b="1" dirty="0"/>
              <a:t> </a:t>
            </a:r>
            <a:r>
              <a:rPr lang="en-US" sz="3600" dirty="0"/>
              <a:t>The Chancellor as the Chief Public Relation Person</a:t>
            </a:r>
          </a:p>
        </p:txBody>
      </p:sp>
      <p:sp>
        <p:nvSpPr>
          <p:cNvPr id="3" name="Content Placeholder 2">
            <a:extLst>
              <a:ext uri="{FF2B5EF4-FFF2-40B4-BE49-F238E27FC236}">
                <a16:creationId xmlns:a16="http://schemas.microsoft.com/office/drawing/2014/main" xmlns="" id="{B06149C4-B24C-CD48-BEF0-65DCD73513AF}"/>
              </a:ext>
            </a:extLst>
          </p:cNvPr>
          <p:cNvSpPr>
            <a:spLocks noGrp="1"/>
          </p:cNvSpPr>
          <p:nvPr>
            <p:ph idx="1"/>
          </p:nvPr>
        </p:nvSpPr>
        <p:spPr/>
        <p:txBody>
          <a:bodyPr>
            <a:normAutofit/>
          </a:bodyPr>
          <a:lstStyle/>
          <a:p>
            <a:r>
              <a:rPr lang="en-US" dirty="0"/>
              <a:t>The King of Asante is highly respected around the world.</a:t>
            </a:r>
          </a:p>
          <a:p>
            <a:r>
              <a:rPr lang="en-US" dirty="0"/>
              <a:t> Being the Chancellor makes his positive relationship with the university advantageous. </a:t>
            </a:r>
          </a:p>
          <a:p>
            <a:r>
              <a:rPr lang="en-US" dirty="0"/>
              <a:t>He has used such influences to attract funding and projects to the benefit of the university. </a:t>
            </a:r>
          </a:p>
          <a:p>
            <a:r>
              <a:rPr lang="en-US" dirty="0"/>
              <a:t>This has supported governmental efforts in providing adequate financial resources to the university.</a:t>
            </a:r>
          </a:p>
        </p:txBody>
      </p:sp>
    </p:spTree>
    <p:extLst>
      <p:ext uri="{BB962C8B-B14F-4D97-AF65-F5344CB8AC3E}">
        <p14:creationId xmlns:p14="http://schemas.microsoft.com/office/powerpoint/2010/main" val="94949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D7F50-CEB6-FA4E-96C5-6FCD2B2976C3}"/>
              </a:ext>
            </a:extLst>
          </p:cNvPr>
          <p:cNvSpPr>
            <a:spLocks noGrp="1"/>
          </p:cNvSpPr>
          <p:nvPr>
            <p:ph type="title"/>
          </p:nvPr>
        </p:nvSpPr>
        <p:spPr/>
        <p:txBody>
          <a:bodyPr>
            <a:normAutofit fontScale="90000"/>
          </a:bodyPr>
          <a:lstStyle/>
          <a:p>
            <a:r>
              <a:rPr lang="en-US" dirty="0"/>
              <a:t>Cultural Leadership Styles:</a:t>
            </a:r>
            <a:br>
              <a:rPr lang="en-US" dirty="0"/>
            </a:br>
            <a:r>
              <a:rPr lang="en-US" b="1" dirty="0"/>
              <a:t> </a:t>
            </a:r>
            <a:r>
              <a:rPr lang="en-US" sz="3600" dirty="0"/>
              <a:t>Corporate Governance</a:t>
            </a:r>
            <a:r>
              <a:rPr lang="en-US" dirty="0"/>
              <a:t/>
            </a:r>
            <a:br>
              <a:rPr lang="en-US" dirty="0"/>
            </a:br>
            <a:endParaRPr lang="en-US" sz="3600" dirty="0"/>
          </a:p>
        </p:txBody>
      </p:sp>
      <p:sp>
        <p:nvSpPr>
          <p:cNvPr id="3" name="Content Placeholder 2">
            <a:extLst>
              <a:ext uri="{FF2B5EF4-FFF2-40B4-BE49-F238E27FC236}">
                <a16:creationId xmlns:a16="http://schemas.microsoft.com/office/drawing/2014/main" xmlns="" id="{B06149C4-B24C-CD48-BEF0-65DCD73513AF}"/>
              </a:ext>
            </a:extLst>
          </p:cNvPr>
          <p:cNvSpPr>
            <a:spLocks noGrp="1"/>
          </p:cNvSpPr>
          <p:nvPr>
            <p:ph idx="1"/>
          </p:nvPr>
        </p:nvSpPr>
        <p:spPr/>
        <p:txBody>
          <a:bodyPr>
            <a:normAutofit/>
          </a:bodyPr>
          <a:lstStyle/>
          <a:p>
            <a:r>
              <a:rPr lang="en-GB" dirty="0"/>
              <a:t>The University Council is the governing board of KNUST. </a:t>
            </a:r>
          </a:p>
          <a:p>
            <a:r>
              <a:rPr lang="en-GB" dirty="0"/>
              <a:t>Since the beginning of the 21</a:t>
            </a:r>
            <a:r>
              <a:rPr lang="en-GB" baseline="30000" dirty="0"/>
              <a:t>st</a:t>
            </a:r>
            <a:r>
              <a:rPr lang="en-GB" dirty="0"/>
              <a:t> Century, six Council chairpersons have been appointed by the government; three of them, including the current chairperson have been chiefs.</a:t>
            </a:r>
          </a:p>
          <a:p>
            <a:r>
              <a:rPr lang="en-GB" dirty="0"/>
              <a:t> The combination of their skills in governance as well as traditional leadership skills has been a success story of the governance in the university. </a:t>
            </a:r>
          </a:p>
          <a:p>
            <a:r>
              <a:rPr lang="en-GB" dirty="0"/>
              <a:t>Conflict resolution processes, other than the traditional adversarial litigation system, have been the preferred choice.</a:t>
            </a:r>
            <a:endParaRPr lang="en-US" dirty="0"/>
          </a:p>
          <a:p>
            <a:endParaRPr lang="en-US" dirty="0"/>
          </a:p>
        </p:txBody>
      </p:sp>
    </p:spTree>
    <p:extLst>
      <p:ext uri="{BB962C8B-B14F-4D97-AF65-F5344CB8AC3E}">
        <p14:creationId xmlns:p14="http://schemas.microsoft.com/office/powerpoint/2010/main" val="306705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31571-A879-3A43-8EE1-00860BB31038}"/>
              </a:ext>
            </a:extLst>
          </p:cNvPr>
          <p:cNvSpPr>
            <a:spLocks noGrp="1"/>
          </p:cNvSpPr>
          <p:nvPr>
            <p:ph type="title"/>
          </p:nvPr>
        </p:nvSpPr>
        <p:spPr>
          <a:xfrm>
            <a:off x="849923" y="382710"/>
            <a:ext cx="10515600" cy="1325563"/>
          </a:xfrm>
        </p:spPr>
        <p:txBody>
          <a:bodyPr>
            <a:normAutofit/>
          </a:bodyPr>
          <a:lstStyle/>
          <a:p>
            <a:r>
              <a:rPr lang="en-GB" sz="3200" b="1" dirty="0"/>
              <a:t>Implications for Educational Administration</a:t>
            </a:r>
            <a:endParaRPr lang="en-US" sz="3200" b="1" dirty="0"/>
          </a:p>
        </p:txBody>
      </p:sp>
      <p:sp>
        <p:nvSpPr>
          <p:cNvPr id="3" name="Content Placeholder 2">
            <a:extLst>
              <a:ext uri="{FF2B5EF4-FFF2-40B4-BE49-F238E27FC236}">
                <a16:creationId xmlns:a16="http://schemas.microsoft.com/office/drawing/2014/main" xmlns="" id="{33784C2B-7368-974F-A2F6-137E5C933A42}"/>
              </a:ext>
            </a:extLst>
          </p:cNvPr>
          <p:cNvSpPr>
            <a:spLocks noGrp="1"/>
          </p:cNvSpPr>
          <p:nvPr>
            <p:ph idx="1"/>
          </p:nvPr>
        </p:nvSpPr>
        <p:spPr>
          <a:xfrm>
            <a:off x="838200" y="1336431"/>
            <a:ext cx="10515600" cy="4840532"/>
          </a:xfrm>
        </p:spPr>
        <p:txBody>
          <a:bodyPr>
            <a:normAutofit/>
          </a:bodyPr>
          <a:lstStyle/>
          <a:p>
            <a:r>
              <a:rPr lang="en-US" dirty="0"/>
              <a:t>The experience of KNUST with traditional leaders has inured to its benefit, propelling the university on a path of growth and greatness.</a:t>
            </a:r>
          </a:p>
          <a:p>
            <a:r>
              <a:rPr lang="en-US" dirty="0"/>
              <a:t>Universities in Africa and the Caribbean do have historical ties and sharing the benefits of cultural governance with modern university governance system is important</a:t>
            </a:r>
          </a:p>
          <a:p>
            <a:r>
              <a:rPr lang="en-US" dirty="0"/>
              <a:t>More importantly, appreciating the cultural dynamics will help the universities to be even more relevant in the community it is located especially in its economic development. </a:t>
            </a:r>
          </a:p>
          <a:p>
            <a:r>
              <a:rPr lang="en-US" dirty="0"/>
              <a:t>Educational administrators must appreciate these dynamics in their quest to bring changes to their work.</a:t>
            </a:r>
          </a:p>
        </p:txBody>
      </p:sp>
    </p:spTree>
    <p:extLst>
      <p:ext uri="{BB962C8B-B14F-4D97-AF65-F5344CB8AC3E}">
        <p14:creationId xmlns:p14="http://schemas.microsoft.com/office/powerpoint/2010/main" val="368029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00885-2FAA-4E90-86D0-CAEBCC948327}"/>
              </a:ext>
            </a:extLst>
          </p:cNvPr>
          <p:cNvSpPr>
            <a:spLocks noGrp="1"/>
          </p:cNvSpPr>
          <p:nvPr>
            <p:ph type="title"/>
          </p:nvPr>
        </p:nvSpPr>
        <p:spPr>
          <a:xfrm>
            <a:off x="1981200" y="274638"/>
            <a:ext cx="8229600" cy="5722125"/>
          </a:xfrm>
        </p:spPr>
        <p:txBody>
          <a:bodyPr/>
          <a:lstStyle/>
          <a:p>
            <a:endParaRPr lang="en-GB" sz="2800" dirty="0"/>
          </a:p>
        </p:txBody>
      </p:sp>
      <p:pic>
        <p:nvPicPr>
          <p:cNvPr id="4" name="Picture 3">
            <a:extLst>
              <a:ext uri="{FF2B5EF4-FFF2-40B4-BE49-F238E27FC236}">
                <a16:creationId xmlns:a16="http://schemas.microsoft.com/office/drawing/2014/main" xmlns="" id="{E25C2F6D-AE1F-4323-AC8D-B08B1A63867D}"/>
              </a:ext>
            </a:extLst>
          </p:cNvPr>
          <p:cNvPicPr>
            <a:picLocks noChangeAspect="1"/>
          </p:cNvPicPr>
          <p:nvPr/>
        </p:nvPicPr>
        <p:blipFill>
          <a:blip r:embed="rId2"/>
          <a:stretch>
            <a:fillRect/>
          </a:stretch>
        </p:blipFill>
        <p:spPr>
          <a:xfrm>
            <a:off x="2156179" y="274639"/>
            <a:ext cx="7315200" cy="5719761"/>
          </a:xfrm>
          <a:prstGeom prst="rect">
            <a:avLst/>
          </a:prstGeom>
        </p:spPr>
      </p:pic>
    </p:spTree>
    <p:extLst>
      <p:ext uri="{BB962C8B-B14F-4D97-AF65-F5344CB8AC3E}">
        <p14:creationId xmlns:p14="http://schemas.microsoft.com/office/powerpoint/2010/main" val="94557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CDDE0-05CB-453E-9C9E-077168756182}"/>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xmlns="" id="{ABFE662A-EC71-429E-838E-5AD75C0A5F4E}"/>
              </a:ext>
            </a:extLst>
          </p:cNvPr>
          <p:cNvSpPr>
            <a:spLocks noGrp="1"/>
          </p:cNvSpPr>
          <p:nvPr>
            <p:ph idx="1"/>
          </p:nvPr>
        </p:nvSpPr>
        <p:spPr/>
        <p:txBody>
          <a:bodyPr/>
          <a:lstStyle/>
          <a:p>
            <a:r>
              <a:rPr lang="en-US" dirty="0"/>
              <a:t>Introduction</a:t>
            </a:r>
          </a:p>
          <a:p>
            <a:r>
              <a:rPr lang="en-US" dirty="0"/>
              <a:t>Role of Asante Kings in University Education</a:t>
            </a:r>
          </a:p>
          <a:p>
            <a:r>
              <a:rPr lang="en-US" dirty="0"/>
              <a:t>Involvement of Monarch in University Governance</a:t>
            </a:r>
          </a:p>
          <a:p>
            <a:r>
              <a:rPr lang="en-US" dirty="0"/>
              <a:t>Functions of the Chancellor</a:t>
            </a:r>
          </a:p>
          <a:p>
            <a:r>
              <a:rPr lang="en-US" dirty="0"/>
              <a:t>Cultural Leadership Styles</a:t>
            </a:r>
          </a:p>
          <a:p>
            <a:r>
              <a:rPr lang="en-US" dirty="0"/>
              <a:t>Implications for educational administration </a:t>
            </a:r>
          </a:p>
        </p:txBody>
      </p:sp>
    </p:spTree>
    <p:extLst>
      <p:ext uri="{BB962C8B-B14F-4D97-AF65-F5344CB8AC3E}">
        <p14:creationId xmlns:p14="http://schemas.microsoft.com/office/powerpoint/2010/main" val="392277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DAC85-44D1-F24C-A2F5-C2324FFF886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3E1D5614-6D4E-E545-BD72-B5A1325628F7}"/>
              </a:ext>
            </a:extLst>
          </p:cNvPr>
          <p:cNvSpPr>
            <a:spLocks noGrp="1"/>
          </p:cNvSpPr>
          <p:nvPr>
            <p:ph idx="1"/>
          </p:nvPr>
        </p:nvSpPr>
        <p:spPr/>
        <p:txBody>
          <a:bodyPr>
            <a:normAutofit fontScale="92500" lnSpcReduction="20000"/>
          </a:bodyPr>
          <a:lstStyle/>
          <a:p>
            <a:r>
              <a:rPr lang="en-GB" dirty="0"/>
              <a:t>Twentieth century leadership was seen as been lethargic to growth due to the slow adaptation to the rapidly changing organisational environment (Kotter, 1996; 161)</a:t>
            </a:r>
          </a:p>
          <a:p>
            <a:pPr marL="0" indent="0">
              <a:buNone/>
            </a:pPr>
            <a:endParaRPr lang="en-US" dirty="0"/>
          </a:p>
          <a:p>
            <a:r>
              <a:rPr lang="en-GB" dirty="0"/>
              <a:t>In Ghana the King or Chief is the epitome of culture and they often resist changes in the fast changing world</a:t>
            </a:r>
          </a:p>
          <a:p>
            <a:r>
              <a:rPr lang="en-GB" dirty="0"/>
              <a:t>However, this assertion seems to be changing due to leadership style and practices of some modern traditional leaders. </a:t>
            </a:r>
            <a:endParaRPr lang="en-US" dirty="0"/>
          </a:p>
          <a:p>
            <a:endParaRPr lang="en-US" dirty="0"/>
          </a:p>
          <a:p>
            <a:r>
              <a:rPr lang="en-US" dirty="0"/>
              <a:t>The purpose of this paper is to present the influence of the cultural governance practices on the management of KNUST and the lessons thereof to the management of a 21</a:t>
            </a:r>
            <a:r>
              <a:rPr lang="en-US" baseline="30000" dirty="0"/>
              <a:t>st</a:t>
            </a:r>
            <a:r>
              <a:rPr lang="en-US" dirty="0"/>
              <a:t> Century University. </a:t>
            </a:r>
          </a:p>
        </p:txBody>
      </p:sp>
    </p:spTree>
    <p:extLst>
      <p:ext uri="{BB962C8B-B14F-4D97-AF65-F5344CB8AC3E}">
        <p14:creationId xmlns:p14="http://schemas.microsoft.com/office/powerpoint/2010/main" val="165122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727D6-6907-ED4C-87F5-59CF4F6906F8}"/>
              </a:ext>
            </a:extLst>
          </p:cNvPr>
          <p:cNvSpPr>
            <a:spLocks noGrp="1"/>
          </p:cNvSpPr>
          <p:nvPr>
            <p:ph type="title"/>
          </p:nvPr>
        </p:nvSpPr>
        <p:spPr/>
        <p:txBody>
          <a:bodyPr/>
          <a:lstStyle/>
          <a:p>
            <a:pPr algn="ctr"/>
            <a:r>
              <a:rPr lang="en-US" dirty="0" err="1"/>
              <a:t>Otumfuo</a:t>
            </a:r>
            <a:r>
              <a:rPr lang="en-US" dirty="0"/>
              <a:t> Osei Tutu II</a:t>
            </a:r>
          </a:p>
        </p:txBody>
      </p:sp>
      <p:pic>
        <p:nvPicPr>
          <p:cNvPr id="5" name="Content Placeholder 4">
            <a:extLst>
              <a:ext uri="{FF2B5EF4-FFF2-40B4-BE49-F238E27FC236}">
                <a16:creationId xmlns:a16="http://schemas.microsoft.com/office/drawing/2014/main" xmlns="" id="{FA28C531-BA6B-DF44-B059-6695F261A2D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2503" y="1424353"/>
            <a:ext cx="2899157" cy="4323851"/>
          </a:xfrm>
        </p:spPr>
      </p:pic>
      <p:pic>
        <p:nvPicPr>
          <p:cNvPr id="7" name="Picture 6">
            <a:extLst>
              <a:ext uri="{FF2B5EF4-FFF2-40B4-BE49-F238E27FC236}">
                <a16:creationId xmlns:a16="http://schemas.microsoft.com/office/drawing/2014/main" xmlns="" id="{0D33E810-DB3F-6549-BF99-572F1C08E5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544" r="2980"/>
          <a:stretch/>
        </p:blipFill>
        <p:spPr>
          <a:xfrm>
            <a:off x="6295292" y="1352015"/>
            <a:ext cx="4114800" cy="4396189"/>
          </a:xfrm>
          <a:prstGeom prst="rect">
            <a:avLst/>
          </a:prstGeom>
        </p:spPr>
      </p:pic>
    </p:spTree>
    <p:extLst>
      <p:ext uri="{BB962C8B-B14F-4D97-AF65-F5344CB8AC3E}">
        <p14:creationId xmlns:p14="http://schemas.microsoft.com/office/powerpoint/2010/main" val="9208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4948A-07D7-2C4C-8EE7-E4B1B4041CC7}"/>
              </a:ext>
            </a:extLst>
          </p:cNvPr>
          <p:cNvSpPr>
            <a:spLocks noGrp="1"/>
          </p:cNvSpPr>
          <p:nvPr>
            <p:ph type="title"/>
          </p:nvPr>
        </p:nvSpPr>
        <p:spPr/>
        <p:txBody>
          <a:bodyPr/>
          <a:lstStyle/>
          <a:p>
            <a:pPr algn="ctr"/>
            <a:r>
              <a:rPr lang="en-US" dirty="0"/>
              <a:t>The Role of Asante Kings in University Education</a:t>
            </a:r>
          </a:p>
        </p:txBody>
      </p:sp>
      <p:sp>
        <p:nvSpPr>
          <p:cNvPr id="3" name="Content Placeholder 2">
            <a:extLst>
              <a:ext uri="{FF2B5EF4-FFF2-40B4-BE49-F238E27FC236}">
                <a16:creationId xmlns:a16="http://schemas.microsoft.com/office/drawing/2014/main" xmlns="" id="{9CA76E12-2B20-1F41-9B01-D9FB71CA1368}"/>
              </a:ext>
            </a:extLst>
          </p:cNvPr>
          <p:cNvSpPr>
            <a:spLocks noGrp="1"/>
          </p:cNvSpPr>
          <p:nvPr>
            <p:ph idx="1"/>
          </p:nvPr>
        </p:nvSpPr>
        <p:spPr/>
        <p:txBody>
          <a:bodyPr>
            <a:normAutofit/>
          </a:bodyPr>
          <a:lstStyle/>
          <a:p>
            <a:r>
              <a:rPr lang="en-GB" dirty="0" err="1"/>
              <a:t>Otumfuo</a:t>
            </a:r>
            <a:r>
              <a:rPr lang="en-GB" dirty="0"/>
              <a:t> Osei Agyemang Prempeh II who reigned from 1931 to 1970 requested the Colonial Government to establish a university in Kumasi</a:t>
            </a:r>
            <a:r>
              <a:rPr lang="en-US" dirty="0"/>
              <a:t> </a:t>
            </a:r>
          </a:p>
          <a:p>
            <a:r>
              <a:rPr lang="en-GB" dirty="0"/>
              <a:t>He donated about 16 </a:t>
            </a:r>
            <a:r>
              <a:rPr lang="en-GB" dirty="0" err="1"/>
              <a:t>kilometers</a:t>
            </a:r>
            <a:r>
              <a:rPr lang="en-GB" dirty="0"/>
              <a:t> square land for the College of Art, Science and Technology, now KNUST</a:t>
            </a:r>
          </a:p>
          <a:p>
            <a:r>
              <a:rPr lang="en-GB" dirty="0" err="1"/>
              <a:t>Otumfuo</a:t>
            </a:r>
            <a:r>
              <a:rPr lang="en-GB" dirty="0"/>
              <a:t> Opoku Ware succeeded </a:t>
            </a:r>
            <a:r>
              <a:rPr lang="en-GB" dirty="0" err="1"/>
              <a:t>Otumfuo</a:t>
            </a:r>
            <a:r>
              <a:rPr lang="en-GB" dirty="0"/>
              <a:t> Osei Agyemang Prempeh in 1970.</a:t>
            </a:r>
          </a:p>
          <a:p>
            <a:r>
              <a:rPr lang="en-GB" dirty="0"/>
              <a:t> He was instrumental in the establishment of the School of Medical Sciences in 1975 which has now grown to become KNUST School of Medicine and Dentistry</a:t>
            </a:r>
          </a:p>
        </p:txBody>
      </p:sp>
    </p:spTree>
    <p:extLst>
      <p:ext uri="{BB962C8B-B14F-4D97-AF65-F5344CB8AC3E}">
        <p14:creationId xmlns:p14="http://schemas.microsoft.com/office/powerpoint/2010/main" val="287997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471B6-4676-7744-87B2-98EAABC874F7}"/>
              </a:ext>
            </a:extLst>
          </p:cNvPr>
          <p:cNvSpPr>
            <a:spLocks noGrp="1"/>
          </p:cNvSpPr>
          <p:nvPr>
            <p:ph type="title"/>
          </p:nvPr>
        </p:nvSpPr>
        <p:spPr/>
        <p:txBody>
          <a:bodyPr/>
          <a:lstStyle/>
          <a:p>
            <a:pPr algn="ctr"/>
            <a:r>
              <a:rPr lang="en-US" dirty="0"/>
              <a:t>Involvement of the Monarch in University Governance</a:t>
            </a:r>
          </a:p>
        </p:txBody>
      </p:sp>
      <p:sp>
        <p:nvSpPr>
          <p:cNvPr id="3" name="Content Placeholder 2">
            <a:extLst>
              <a:ext uri="{FF2B5EF4-FFF2-40B4-BE49-F238E27FC236}">
                <a16:creationId xmlns:a16="http://schemas.microsoft.com/office/drawing/2014/main" xmlns="" id="{F3241F2A-275F-2A46-B89C-4AC0FCB77D9C}"/>
              </a:ext>
            </a:extLst>
          </p:cNvPr>
          <p:cNvSpPr>
            <a:spLocks noGrp="1"/>
          </p:cNvSpPr>
          <p:nvPr>
            <p:ph idx="1"/>
          </p:nvPr>
        </p:nvSpPr>
        <p:spPr/>
        <p:txBody>
          <a:bodyPr/>
          <a:lstStyle/>
          <a:p>
            <a:r>
              <a:rPr lang="en-GB" dirty="0"/>
              <a:t>The 1992 Constitution abolished the practice whereby the President of the Republic was the Chancellor of public universities in Ghana (Article 68(1) (b).</a:t>
            </a:r>
            <a:endParaRPr lang="en-US" dirty="0"/>
          </a:p>
          <a:p>
            <a:r>
              <a:rPr lang="en-GB" dirty="0"/>
              <a:t>KNUST Statute (2004) as amended, provided in Statute 10 and Schedule H for the appointment of a Chancellor. </a:t>
            </a:r>
          </a:p>
          <a:p>
            <a:r>
              <a:rPr lang="en-GB" dirty="0"/>
              <a:t>On the basis of the procedure, </a:t>
            </a:r>
            <a:r>
              <a:rPr lang="en-GB" dirty="0" err="1"/>
              <a:t>Otumfuo</a:t>
            </a:r>
            <a:r>
              <a:rPr lang="en-GB" dirty="0"/>
              <a:t> Osei Tutu II who succeeded </a:t>
            </a:r>
            <a:r>
              <a:rPr lang="en-GB" dirty="0" err="1"/>
              <a:t>Otumfuo</a:t>
            </a:r>
            <a:r>
              <a:rPr lang="en-GB" dirty="0"/>
              <a:t> Opoku Ware II was appointed the first Chancellor who was not the President of the Republic in December 2005.</a:t>
            </a:r>
            <a:endParaRPr lang="en-US" dirty="0"/>
          </a:p>
          <a:p>
            <a:pPr marL="0" indent="0">
              <a:buNone/>
            </a:pPr>
            <a:endParaRPr lang="en-US" dirty="0"/>
          </a:p>
        </p:txBody>
      </p:sp>
    </p:spTree>
    <p:extLst>
      <p:ext uri="{BB962C8B-B14F-4D97-AF65-F5344CB8AC3E}">
        <p14:creationId xmlns:p14="http://schemas.microsoft.com/office/powerpoint/2010/main" val="46689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E1846-B00F-604B-876E-978FC3E482C1}"/>
              </a:ext>
            </a:extLst>
          </p:cNvPr>
          <p:cNvSpPr>
            <a:spLocks noGrp="1"/>
          </p:cNvSpPr>
          <p:nvPr>
            <p:ph type="title"/>
          </p:nvPr>
        </p:nvSpPr>
        <p:spPr/>
        <p:txBody>
          <a:bodyPr/>
          <a:lstStyle/>
          <a:p>
            <a:r>
              <a:rPr lang="en-US" dirty="0"/>
              <a:t>Functions of the Chancellor</a:t>
            </a:r>
          </a:p>
        </p:txBody>
      </p:sp>
      <p:sp>
        <p:nvSpPr>
          <p:cNvPr id="3" name="Content Placeholder 2">
            <a:extLst>
              <a:ext uri="{FF2B5EF4-FFF2-40B4-BE49-F238E27FC236}">
                <a16:creationId xmlns:a16="http://schemas.microsoft.com/office/drawing/2014/main" xmlns="" id="{E8E574AC-988A-864C-9801-2BEFC23C1017}"/>
              </a:ext>
            </a:extLst>
          </p:cNvPr>
          <p:cNvSpPr>
            <a:spLocks noGrp="1"/>
          </p:cNvSpPr>
          <p:nvPr>
            <p:ph idx="1"/>
          </p:nvPr>
        </p:nvSpPr>
        <p:spPr/>
        <p:txBody>
          <a:bodyPr>
            <a:normAutofit/>
          </a:bodyPr>
          <a:lstStyle/>
          <a:p>
            <a:r>
              <a:rPr lang="en-GB" dirty="0"/>
              <a:t>The Chancellor is the number one officer of KNUST</a:t>
            </a:r>
          </a:p>
          <a:p>
            <a:r>
              <a:rPr lang="en-GB" dirty="0"/>
              <a:t>The office holder is not an employee of the University </a:t>
            </a:r>
          </a:p>
          <a:p>
            <a:r>
              <a:rPr lang="en-GB" dirty="0"/>
              <a:t>He presides over all the Committees of the University if present, including the Governing Council</a:t>
            </a:r>
          </a:p>
          <a:p>
            <a:r>
              <a:rPr lang="en-GB" dirty="0"/>
              <a:t> Since the appointment of the King of Asante as the Chancellor of KNUST, the Graduation Ceremonies of the University has been spiced with traditional performances that has attracted parents, especially of international students, to participate in the ceremony</a:t>
            </a:r>
            <a:endParaRPr lang="en-US" dirty="0"/>
          </a:p>
        </p:txBody>
      </p:sp>
    </p:spTree>
    <p:extLst>
      <p:ext uri="{BB962C8B-B14F-4D97-AF65-F5344CB8AC3E}">
        <p14:creationId xmlns:p14="http://schemas.microsoft.com/office/powerpoint/2010/main" val="22190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D7F50-CEB6-FA4E-96C5-6FCD2B2976C3}"/>
              </a:ext>
            </a:extLst>
          </p:cNvPr>
          <p:cNvSpPr>
            <a:spLocks noGrp="1"/>
          </p:cNvSpPr>
          <p:nvPr>
            <p:ph type="title"/>
          </p:nvPr>
        </p:nvSpPr>
        <p:spPr/>
        <p:txBody>
          <a:bodyPr/>
          <a:lstStyle/>
          <a:p>
            <a:r>
              <a:rPr lang="en-US" dirty="0"/>
              <a:t>Cultural Leadership Styles:</a:t>
            </a:r>
            <a:br>
              <a:rPr lang="en-US" dirty="0"/>
            </a:br>
            <a:r>
              <a:rPr lang="en-US" b="1" dirty="0"/>
              <a:t> </a:t>
            </a:r>
            <a:r>
              <a:rPr lang="en-US" sz="3200" dirty="0"/>
              <a:t>Final Arbiter in all disputes </a:t>
            </a:r>
          </a:p>
        </p:txBody>
      </p:sp>
      <p:sp>
        <p:nvSpPr>
          <p:cNvPr id="3" name="Content Placeholder 2">
            <a:extLst>
              <a:ext uri="{FF2B5EF4-FFF2-40B4-BE49-F238E27FC236}">
                <a16:creationId xmlns:a16="http://schemas.microsoft.com/office/drawing/2014/main" xmlns="" id="{B06149C4-B24C-CD48-BEF0-65DCD73513AF}"/>
              </a:ext>
            </a:extLst>
          </p:cNvPr>
          <p:cNvSpPr>
            <a:spLocks noGrp="1"/>
          </p:cNvSpPr>
          <p:nvPr>
            <p:ph idx="1"/>
          </p:nvPr>
        </p:nvSpPr>
        <p:spPr/>
        <p:txBody>
          <a:bodyPr>
            <a:normAutofit lnSpcReduction="10000"/>
          </a:bodyPr>
          <a:lstStyle/>
          <a:p>
            <a:r>
              <a:rPr lang="en-US" dirty="0"/>
              <a:t>The Chancellor is at the apex of the organogram of the governing structure of the university.</a:t>
            </a:r>
          </a:p>
          <a:p>
            <a:r>
              <a:rPr lang="en-US" dirty="0"/>
              <a:t>Due to this unique role, he receives all petitions and concerns of all major stakeholders and find amicable settlement to it. </a:t>
            </a:r>
          </a:p>
          <a:p>
            <a:r>
              <a:rPr lang="en-US" dirty="0"/>
              <a:t>This special role gives hope to all aggrieved person(s) who may be dissatisfied with any issue. </a:t>
            </a:r>
          </a:p>
          <a:p>
            <a:r>
              <a:rPr lang="en-US" dirty="0"/>
              <a:t>This prevents the university from unnecessary litigation even with the government. </a:t>
            </a:r>
          </a:p>
          <a:p>
            <a:r>
              <a:rPr lang="en-US" dirty="0"/>
              <a:t>This approach is an inheritance from the Akan culture where a chief’s ruling is seen to be final and akin to a Supreme Court ruling.</a:t>
            </a:r>
          </a:p>
        </p:txBody>
      </p:sp>
    </p:spTree>
    <p:extLst>
      <p:ext uri="{BB962C8B-B14F-4D97-AF65-F5344CB8AC3E}">
        <p14:creationId xmlns:p14="http://schemas.microsoft.com/office/powerpoint/2010/main" val="233079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D7F50-CEB6-FA4E-96C5-6FCD2B2976C3}"/>
              </a:ext>
            </a:extLst>
          </p:cNvPr>
          <p:cNvSpPr>
            <a:spLocks noGrp="1"/>
          </p:cNvSpPr>
          <p:nvPr>
            <p:ph type="title"/>
          </p:nvPr>
        </p:nvSpPr>
        <p:spPr/>
        <p:txBody>
          <a:bodyPr/>
          <a:lstStyle/>
          <a:p>
            <a:r>
              <a:rPr lang="en-US" dirty="0"/>
              <a:t>Cultural Leadership Styles:</a:t>
            </a:r>
            <a:br>
              <a:rPr lang="en-US" dirty="0"/>
            </a:br>
            <a:r>
              <a:rPr lang="en-US" b="1" dirty="0"/>
              <a:t> </a:t>
            </a:r>
            <a:r>
              <a:rPr lang="en-US" sz="3200" dirty="0"/>
              <a:t>The Use of the Committee System</a:t>
            </a:r>
          </a:p>
        </p:txBody>
      </p:sp>
      <p:sp>
        <p:nvSpPr>
          <p:cNvPr id="3" name="Content Placeholder 2">
            <a:extLst>
              <a:ext uri="{FF2B5EF4-FFF2-40B4-BE49-F238E27FC236}">
                <a16:creationId xmlns:a16="http://schemas.microsoft.com/office/drawing/2014/main" xmlns="" id="{B06149C4-B24C-CD48-BEF0-65DCD73513AF}"/>
              </a:ext>
            </a:extLst>
          </p:cNvPr>
          <p:cNvSpPr>
            <a:spLocks noGrp="1"/>
          </p:cNvSpPr>
          <p:nvPr>
            <p:ph idx="1"/>
          </p:nvPr>
        </p:nvSpPr>
        <p:spPr/>
        <p:txBody>
          <a:bodyPr>
            <a:normAutofit/>
          </a:bodyPr>
          <a:lstStyle/>
          <a:p>
            <a:r>
              <a:rPr lang="en-US" dirty="0"/>
              <a:t>Universities strive on committee systems. </a:t>
            </a:r>
          </a:p>
          <a:p>
            <a:r>
              <a:rPr lang="en-US" dirty="0"/>
              <a:t>This concept is highly used by traditional leaders who have various divisions in their kingdom. </a:t>
            </a:r>
          </a:p>
          <a:p>
            <a:r>
              <a:rPr lang="en-US" dirty="0"/>
              <a:t>The rationale behind this concept is that, knowledge does not reside in one person’s head. </a:t>
            </a:r>
          </a:p>
          <a:p>
            <a:r>
              <a:rPr lang="en-US" dirty="0"/>
              <a:t>The consultative approach used by traditional leaders is also used by the university governance system. </a:t>
            </a:r>
          </a:p>
          <a:p>
            <a:r>
              <a:rPr lang="en-US" dirty="0"/>
              <a:t>Committees are often set up based on expert opinion to address an issue for the benefit of the entire university.</a:t>
            </a:r>
          </a:p>
          <a:p>
            <a:endParaRPr lang="en-US" dirty="0"/>
          </a:p>
        </p:txBody>
      </p:sp>
    </p:spTree>
    <p:extLst>
      <p:ext uri="{BB962C8B-B14F-4D97-AF65-F5344CB8AC3E}">
        <p14:creationId xmlns:p14="http://schemas.microsoft.com/office/powerpoint/2010/main" val="33879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948</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Helvetica</vt:lpstr>
      <vt:lpstr>Office Theme</vt:lpstr>
      <vt:lpstr>            Examination of the Influence of Cultural Leadership Practices for 21st Century Universities: The Ghanaian Perspectives  By</vt:lpstr>
      <vt:lpstr>Presentation Outline</vt:lpstr>
      <vt:lpstr>Introduction</vt:lpstr>
      <vt:lpstr>Otumfuo Osei Tutu II</vt:lpstr>
      <vt:lpstr>The Role of Asante Kings in University Education</vt:lpstr>
      <vt:lpstr>Involvement of the Monarch in University Governance</vt:lpstr>
      <vt:lpstr>Functions of the Chancellor</vt:lpstr>
      <vt:lpstr>Cultural Leadership Styles:  Final Arbiter in all disputes </vt:lpstr>
      <vt:lpstr>Cultural Leadership Styles:  The Use of the Committee System</vt:lpstr>
      <vt:lpstr>Cultural Leadership Styles:  Chancellor as the International Diplomat</vt:lpstr>
      <vt:lpstr>Cultural Leadership Styles:  The Chancellor as the Chief Public Relation Person</vt:lpstr>
      <vt:lpstr>Cultural Leadership Styles:  Corporate Governance </vt:lpstr>
      <vt:lpstr>Implications for Educational Administration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NAIRNE-POWELL, Darien</dc:creator>
  <cp:lastModifiedBy>ROSE-PARKES,Marjorie E</cp:lastModifiedBy>
  <cp:revision>18</cp:revision>
  <dcterms:created xsi:type="dcterms:W3CDTF">2019-06-14T23:00:47Z</dcterms:created>
  <dcterms:modified xsi:type="dcterms:W3CDTF">2019-07-08T15:02:50Z</dcterms:modified>
</cp:coreProperties>
</file>