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notesMasterIdLst>
    <p:notesMasterId r:id="rId18"/>
  </p:notesMasterIdLst>
  <p:sldIdLst>
    <p:sldId id="665" r:id="rId2"/>
    <p:sldId id="259" r:id="rId3"/>
    <p:sldId id="260" r:id="rId4"/>
    <p:sldId id="267" r:id="rId5"/>
    <p:sldId id="266" r:id="rId6"/>
    <p:sldId id="653" r:id="rId7"/>
    <p:sldId id="642" r:id="rId8"/>
    <p:sldId id="643" r:id="rId9"/>
    <p:sldId id="655" r:id="rId10"/>
    <p:sldId id="620" r:id="rId11"/>
    <p:sldId id="656" r:id="rId12"/>
    <p:sldId id="657" r:id="rId13"/>
    <p:sldId id="658" r:id="rId14"/>
    <p:sldId id="659" r:id="rId15"/>
    <p:sldId id="662" r:id="rId16"/>
    <p:sldId id="65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8" autoAdjust="0"/>
    <p:restoredTop sz="85696" autoAdjust="0"/>
  </p:normalViewPr>
  <p:slideViewPr>
    <p:cSldViewPr snapToGrid="0">
      <p:cViewPr varScale="1">
        <p:scale>
          <a:sx n="48" d="100"/>
          <a:sy n="48" d="100"/>
        </p:scale>
        <p:origin x="547"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7/9/2019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45450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2799139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One of the areas where work will need to be done is with regard to the role of middle managers such as Heads of Departments, who now complain they are overwhelmed with administrative responsibilities. As noted by Thornton, Walton, Wilson and Jones (2018), supporting Heads of Departments to become more effective and to help support more distributive leadership may require strategies such as “reducing workload, providing learning and development programs, and clarifying the balance of professional and personal competencies” (p.208).</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197694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Quinn and Cameron (2006) note specifically that the effective human resource manager must ensure that each of the four cultures are represented in the organization and more importantly, that the roles and competencies emphasized by the human resources department reflect and reinforce the desired culture of the organization. </a:t>
            </a:r>
            <a:r>
              <a:rPr lang="en-CA" sz="1200" kern="1200" dirty="0" err="1" smtClean="0">
                <a:solidFill>
                  <a:schemeClr val="tx1"/>
                </a:solidFill>
                <a:effectLst/>
                <a:latin typeface="+mn-lt"/>
                <a:ea typeface="+mn-ea"/>
                <a:cs typeface="+mn-cs"/>
              </a:rPr>
              <a:t>Goedegebuure</a:t>
            </a:r>
            <a:r>
              <a:rPr lang="en-CA" sz="1200" kern="1200" dirty="0" smtClean="0">
                <a:solidFill>
                  <a:schemeClr val="tx1"/>
                </a:solidFill>
                <a:effectLst/>
                <a:latin typeface="+mn-lt"/>
                <a:ea typeface="+mn-ea"/>
                <a:cs typeface="+mn-cs"/>
              </a:rPr>
              <a:t> and Schoen (2014) state the importance of talent development and specifically defining the skills, capacity, relationships and behaviours required of staff. </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1976948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Quinn and Cameron (2006) note specifically that the effective human resource manager must ensure that each of the four cultures are represented in the organization and more importantly, that the roles and competencies emphasized by the human resources department reflect and reinforce the desired culture of the organization. </a:t>
            </a:r>
            <a:r>
              <a:rPr lang="en-CA" sz="1200" kern="1200" dirty="0" err="1" smtClean="0">
                <a:solidFill>
                  <a:schemeClr val="tx1"/>
                </a:solidFill>
                <a:effectLst/>
                <a:latin typeface="+mn-lt"/>
                <a:ea typeface="+mn-ea"/>
                <a:cs typeface="+mn-cs"/>
              </a:rPr>
              <a:t>Goedegebuure</a:t>
            </a:r>
            <a:r>
              <a:rPr lang="en-CA" sz="1200" kern="1200" dirty="0" smtClean="0">
                <a:solidFill>
                  <a:schemeClr val="tx1"/>
                </a:solidFill>
                <a:effectLst/>
                <a:latin typeface="+mn-lt"/>
                <a:ea typeface="+mn-ea"/>
                <a:cs typeface="+mn-cs"/>
              </a:rPr>
              <a:t> and Schoen (2014) state the importance of talent development and specifically defining the skills, capacity, relationships and behaviours required of staff. </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197694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role of administrators should start with </a:t>
            </a:r>
          </a:p>
          <a:p>
            <a:r>
              <a:rPr lang="en-CA" sz="1200" kern="1200" dirty="0" smtClean="0">
                <a:solidFill>
                  <a:schemeClr val="tx1"/>
                </a:solidFill>
                <a:effectLst/>
                <a:latin typeface="+mn-lt"/>
                <a:ea typeface="+mn-ea"/>
                <a:cs typeface="+mn-cs"/>
              </a:rPr>
              <a:t>appropriate self-assessment to gauge the actual internal and external environment. </a:t>
            </a:r>
          </a:p>
          <a:p>
            <a:r>
              <a:rPr lang="en-CA" sz="1200" kern="1200" dirty="0" smtClean="0">
                <a:solidFill>
                  <a:schemeClr val="tx1"/>
                </a:solidFill>
                <a:effectLst/>
                <a:latin typeface="+mn-lt"/>
                <a:ea typeface="+mn-ea"/>
                <a:cs typeface="+mn-cs"/>
              </a:rPr>
              <a:t>There will also be a need to adjust the human resource element in the organization to bring about cultural change and revitalization. </a:t>
            </a:r>
          </a:p>
          <a:p>
            <a:r>
              <a:rPr lang="en-CA" sz="1200" kern="1200" dirty="0" smtClean="0">
                <a:solidFill>
                  <a:schemeClr val="tx1"/>
                </a:solidFill>
                <a:effectLst/>
                <a:latin typeface="+mn-lt"/>
                <a:ea typeface="+mn-ea"/>
                <a:cs typeface="+mn-cs"/>
              </a:rPr>
              <a:t>Roles and responsibilities of academic and non-academic administrators need to be clarified and continuous, relevant professional development for administrators at all levels must be undertaken. </a:t>
            </a:r>
          </a:p>
          <a:p>
            <a:r>
              <a:rPr lang="en-CA" sz="1200" kern="1200" dirty="0" smtClean="0">
                <a:solidFill>
                  <a:schemeClr val="tx1"/>
                </a:solidFill>
                <a:effectLst/>
                <a:latin typeface="+mn-lt"/>
                <a:ea typeface="+mn-ea"/>
                <a:cs typeface="+mn-cs"/>
              </a:rPr>
              <a:t>In order to get buy-in from staff, administrators in the role of leaders and operational managers, need to demonstrate specific attributes, which earn respect and loyalty, define governance and management structures and ensure there is credible, clear communication. </a:t>
            </a:r>
          </a:p>
          <a:p>
            <a:r>
              <a:rPr lang="en-CA" sz="1200" kern="1200" dirty="0" smtClean="0">
                <a:solidFill>
                  <a:schemeClr val="tx1"/>
                </a:solidFill>
                <a:effectLst/>
                <a:latin typeface="+mn-lt"/>
                <a:ea typeface="+mn-ea"/>
                <a:cs typeface="+mn-cs"/>
              </a:rPr>
              <a:t>Most importantly, the institution needs to consider building change capability by perhaps setting up a dedicated unit or administrator to serve as change agent to implement and monitor change management.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197694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role of administrators should start with </a:t>
            </a:r>
          </a:p>
          <a:p>
            <a:r>
              <a:rPr lang="en-CA" sz="1200" kern="1200" dirty="0" smtClean="0">
                <a:solidFill>
                  <a:schemeClr val="tx1"/>
                </a:solidFill>
                <a:effectLst/>
                <a:latin typeface="+mn-lt"/>
                <a:ea typeface="+mn-ea"/>
                <a:cs typeface="+mn-cs"/>
              </a:rPr>
              <a:t>appropriate self-assessment to gauge the actual internal and external environment. </a:t>
            </a:r>
          </a:p>
          <a:p>
            <a:r>
              <a:rPr lang="en-CA" sz="1200" kern="1200" dirty="0" smtClean="0">
                <a:solidFill>
                  <a:schemeClr val="tx1"/>
                </a:solidFill>
                <a:effectLst/>
                <a:latin typeface="+mn-lt"/>
                <a:ea typeface="+mn-ea"/>
                <a:cs typeface="+mn-cs"/>
              </a:rPr>
              <a:t>There will also be a need to adjust the human resource element in the organization to bring about cultural change and revitalization. </a:t>
            </a:r>
          </a:p>
          <a:p>
            <a:r>
              <a:rPr lang="en-CA" sz="1200" kern="1200" dirty="0" smtClean="0">
                <a:solidFill>
                  <a:schemeClr val="tx1"/>
                </a:solidFill>
                <a:effectLst/>
                <a:latin typeface="+mn-lt"/>
                <a:ea typeface="+mn-ea"/>
                <a:cs typeface="+mn-cs"/>
              </a:rPr>
              <a:t>Roles and responsibilities of academic and non-academic administrators need to be clarified and continuous, relevant professional development for administrators at all levels must be undertaken. </a:t>
            </a:r>
          </a:p>
          <a:p>
            <a:r>
              <a:rPr lang="en-CA" sz="1200" kern="1200" dirty="0" smtClean="0">
                <a:solidFill>
                  <a:schemeClr val="tx1"/>
                </a:solidFill>
                <a:effectLst/>
                <a:latin typeface="+mn-lt"/>
                <a:ea typeface="+mn-ea"/>
                <a:cs typeface="+mn-cs"/>
              </a:rPr>
              <a:t>In order to get buy-in from staff, administrators in the role of leaders and operational managers, need to demonstrate specific attributes, which earn respect and loyalty, define governance and management structures and ensure there is credible, clear communication. </a:t>
            </a:r>
          </a:p>
          <a:p>
            <a:r>
              <a:rPr lang="en-CA" sz="1200" kern="1200" dirty="0" smtClean="0">
                <a:solidFill>
                  <a:schemeClr val="tx1"/>
                </a:solidFill>
                <a:effectLst/>
                <a:latin typeface="+mn-lt"/>
                <a:ea typeface="+mn-ea"/>
                <a:cs typeface="+mn-cs"/>
              </a:rPr>
              <a:t>Most importantly, the institution needs to consider building change capability by perhaps setting up a dedicated unit or administrator to serve as change agent to implement and monitor change management.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1976948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17091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327420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Dill (2012) has pointed out that in the current global context where many institutions are having greater autonomy over their internal affairs, the successful management of academic culture is crucial to the success of the university.  Other theorists have also expressed the view that culture impacts organizational success, with the most notable among these perhaps being Cameron and Quinn (2006), who conclude that “…organizational culture has a powerful effect on the performance and long-term effectiveness of organizations.” (p.5). In the case of UWISTA therefore this suggests it is important not only to define the organizational culture but also to determine how best to manage it to achieve objectives.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369778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Cameron and Quinn (2006) offer a tool for developing a profile of organizational culture, called the Organisational Culture Assessment Instrument  (OCAI), which is based on the Competing Values Framework  (CVF) developed by Quinn and </a:t>
            </a:r>
            <a:r>
              <a:rPr lang="en-CA" sz="1200" kern="1200" dirty="0" err="1" smtClean="0">
                <a:solidFill>
                  <a:schemeClr val="tx1"/>
                </a:solidFill>
                <a:effectLst/>
                <a:latin typeface="+mn-lt"/>
                <a:ea typeface="+mn-ea"/>
                <a:cs typeface="+mn-cs"/>
              </a:rPr>
              <a:t>Rohrbaugh</a:t>
            </a:r>
            <a:r>
              <a:rPr lang="en-CA" sz="1200" kern="1200" dirty="0" smtClean="0">
                <a:solidFill>
                  <a:schemeClr val="tx1"/>
                </a:solidFill>
                <a:effectLst/>
                <a:latin typeface="+mn-lt"/>
                <a:ea typeface="+mn-ea"/>
                <a:cs typeface="+mn-cs"/>
              </a:rPr>
              <a:t> (1983).  To arrive at the CVF, Quinn and </a:t>
            </a:r>
            <a:r>
              <a:rPr lang="en-CA" sz="1200" kern="1200" dirty="0" err="1" smtClean="0">
                <a:solidFill>
                  <a:schemeClr val="tx1"/>
                </a:solidFill>
                <a:effectLst/>
                <a:latin typeface="+mn-lt"/>
                <a:ea typeface="+mn-ea"/>
                <a:cs typeface="+mn-cs"/>
              </a:rPr>
              <a:t>Rohrbaugh</a:t>
            </a:r>
            <a:r>
              <a:rPr lang="en-CA" sz="1200" kern="1200" dirty="0" smtClean="0">
                <a:solidFill>
                  <a:schemeClr val="tx1"/>
                </a:solidFill>
                <a:effectLst/>
                <a:latin typeface="+mn-lt"/>
                <a:ea typeface="+mn-ea"/>
                <a:cs typeface="+mn-cs"/>
              </a:rPr>
              <a:t> (1983) analysed a list of 39 indicators that represented possible measures of organizational effectiveness. Out of this statistical analysis they derived two major dimensions and organized the indicators into four main clusters. The two dimensions were: 1) Internal focus and integration or external focus and differentiation and 2) Stability and control or flexibility and discretion. These competing values were used to develop a matrix and from this the CVF emerged, with each quadrant corresponding with four organizational culture types represented in Figure 1.</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210684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https://</a:t>
            </a:r>
            <a:r>
              <a:rPr lang="en-CA" sz="1200" kern="1200" dirty="0" err="1" smtClean="0">
                <a:solidFill>
                  <a:schemeClr val="tx1"/>
                </a:solidFill>
                <a:effectLst/>
                <a:latin typeface="+mn-lt"/>
                <a:ea typeface="+mn-ea"/>
                <a:cs typeface="+mn-cs"/>
              </a:rPr>
              <a:t>www.ocai-online.com</a:t>
            </a:r>
            <a:r>
              <a:rPr lang="en-CA" sz="1200" kern="1200" dirty="0" smtClean="0">
                <a:solidFill>
                  <a:schemeClr val="tx1"/>
                </a:solidFill>
                <a:effectLst/>
                <a:latin typeface="+mn-lt"/>
                <a:ea typeface="+mn-ea"/>
                <a:cs typeface="+mn-cs"/>
              </a:rPr>
              <a:t>/about-the-Organizational-Culture-Assessment-Instrument-OCAI/OCAI-Assessment</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Organisational Culture Assessment Instrument OCAI developed by Cameron and Quinn (2006) is a 6-item questionnaire, which can be used to develop an organizational profile, which can be used to guide change management.  The profile derived from the instrument provides a picture of the fundamental assumptions on which one’s organization operates and the values that characterize it.   The OCAI was considered a useful tool to determine the organizational culture of the UWISTA, because of its widespread use and endorsement by several researchers (</a:t>
            </a:r>
            <a:r>
              <a:rPr lang="en-CA" sz="1200" kern="1200" dirty="0" err="1" smtClean="0">
                <a:solidFill>
                  <a:schemeClr val="tx1"/>
                </a:solidFill>
                <a:effectLst/>
                <a:latin typeface="+mn-lt"/>
                <a:ea typeface="+mn-ea"/>
                <a:cs typeface="+mn-cs"/>
              </a:rPr>
              <a:t>Suderman</a:t>
            </a:r>
            <a:r>
              <a:rPr lang="en-CA" sz="1200" kern="1200" dirty="0" smtClean="0">
                <a:solidFill>
                  <a:schemeClr val="tx1"/>
                </a:solidFill>
                <a:effectLst/>
                <a:latin typeface="+mn-lt"/>
                <a:ea typeface="+mn-ea"/>
                <a:cs typeface="+mn-cs"/>
              </a:rPr>
              <a:t>, 2012; Yu and Wu, 2009; Garman, 2006).  Yu and Wu (2009) point out that the OCAI has several advantages over other such tools. It has few dimensions but broad implications; empirical validation in cross-cultural research; and it has one of the most succinct questionnaires.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84099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1777767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92727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exhaustive list</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80802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197694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47BE255-6094-407B-A487-EACA9E01441B}" type="datetime1">
              <a:rPr lang="en-US" smtClean="0"/>
              <a:t>7/9/2019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299433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44CB9E-7922-4EBA-94C8-D99296FC8C1D}" type="datetime1">
              <a:rPr lang="en-US" smtClean="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7437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678604-31C1-41D3-862D-8849F5665F55}" type="datetime1">
              <a:rPr lang="en-US" smtClean="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3441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4E5B12-0D2D-4EF6-8391-7E224F8CF8EF}" type="datetime1">
              <a:rPr lang="en-US" smtClean="0"/>
              <a:t>7/9/2019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1252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E8FC26DD-0B52-49E8-BD19-73382A371BD1}" type="datetime1">
              <a:rPr lang="en-US" smtClean="0"/>
              <a:t>7/9/2019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04723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DA80A52-39EF-4123-93F4-491D0EACA488}" type="datetime1">
              <a:rPr lang="en-US" smtClean="0"/>
              <a:t>7/9/2019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3248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8E1D6C50-CED4-439E-969E-A497FAC9CBCF}" type="datetime1">
              <a:rPr lang="en-US" smtClean="0"/>
              <a:t>7/9/2019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6779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CC3F63-1634-464C-8CE2-D5E050FB5070}" type="datetime1">
              <a:rPr lang="en-US" smtClean="0"/>
              <a:t>7/9/2019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4183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86869-B26B-4885-A376-DAEA6A7F25D5}" type="datetime1">
              <a:rPr lang="en-US" smtClean="0"/>
              <a:t>7/9/2019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903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B8C92A20-AAF6-44D6-AECF-8875D47F2D3C}" type="datetime1">
              <a:rPr lang="en-US" smtClean="0"/>
              <a:t>7/9/2019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5877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8005CBF-A918-4582-8D40-783923C73436}" type="datetime1">
              <a:rPr lang="en-US" smtClean="0"/>
              <a:t>7/9/2019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2845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6EC62B7-B206-4BE4-9AF3-11CD5E78ED5B}" type="datetime1">
              <a:rPr lang="en-US" smtClean="0"/>
              <a:t>7/9/2019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388671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E4096F7-465B-43E7-8692-15F4FF54D5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Content Placeholder 4" descr="admin-building-camp-reg.jpg"/>
          <p:cNvPicPr>
            <a:picLocks noGrp="1" noChangeAspect="1"/>
          </p:cNvPicPr>
          <p:nvPr/>
        </p:nvPicPr>
        <p:blipFill>
          <a:blip r:embed="rId4">
            <a:extLst>
              <a:ext uri="{28A0092B-C50C-407E-A947-70E740481C1C}">
                <a14:useLocalDpi xmlns:a14="http://schemas.microsoft.com/office/drawing/2010/main" val="0"/>
              </a:ext>
            </a:extLst>
          </a:blip>
          <a:srcRect l="7789" r="7789"/>
          <a:stretch>
            <a:fillRect/>
          </a:stretch>
        </p:blipFill>
        <p:spPr>
          <a:xfrm>
            <a:off x="744550" y="2254986"/>
            <a:ext cx="10708375" cy="3423136"/>
          </a:xfrm>
          <a:prstGeom prst="rect">
            <a:avLst/>
          </a:prstGeom>
        </p:spPr>
      </p:pic>
      <p:sp>
        <p:nvSpPr>
          <p:cNvPr id="7" name="Title 1"/>
          <p:cNvSpPr>
            <a:spLocks noGrp="1"/>
          </p:cNvSpPr>
          <p:nvPr>
            <p:ph type="ctrTitle"/>
          </p:nvPr>
        </p:nvSpPr>
        <p:spPr>
          <a:xfrm>
            <a:off x="2430736" y="218931"/>
            <a:ext cx="9175479" cy="1882804"/>
          </a:xfrm>
        </p:spPr>
        <p:txBody>
          <a:bodyPr>
            <a:noAutofit/>
          </a:bodyPr>
          <a:lstStyle/>
          <a:p>
            <a:r>
              <a:rPr lang="en-CA" sz="3200" dirty="0" smtClean="0"/>
              <a:t>Changing </a:t>
            </a:r>
            <a:r>
              <a:rPr lang="en-CA" sz="3200" dirty="0"/>
              <a:t>Organizational Culture: The Role of Administrators in Transforming The </a:t>
            </a:r>
            <a:r>
              <a:rPr lang="en-CA" sz="3200" dirty="0" smtClean="0"/>
              <a:t>UWI</a:t>
            </a:r>
            <a:br>
              <a:rPr lang="en-CA" sz="3200" dirty="0" smtClean="0"/>
            </a:br>
            <a:r>
              <a:rPr lang="en-CA" sz="3200" dirty="0" smtClean="0"/>
              <a:t>[</a:t>
            </a:r>
            <a:r>
              <a:rPr lang="en-CA" sz="3200" i="1" dirty="0" smtClean="0"/>
              <a:t>The Case of UWISTA</a:t>
            </a:r>
            <a:r>
              <a:rPr lang="en-CA" sz="3200" dirty="0" smtClean="0"/>
              <a:t>]</a:t>
            </a:r>
            <a:endParaRPr lang="en-US" sz="3200" dirty="0"/>
          </a:p>
        </p:txBody>
      </p:sp>
    </p:spTree>
    <p:extLst>
      <p:ext uri="{BB962C8B-B14F-4D97-AF65-F5344CB8AC3E}">
        <p14:creationId xmlns:p14="http://schemas.microsoft.com/office/powerpoint/2010/main" val="3360415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949" y="445926"/>
            <a:ext cx="7729728" cy="1188720"/>
          </a:xfrm>
        </p:spPr>
        <p:txBody>
          <a:bodyPr/>
          <a:lstStyle/>
          <a:p>
            <a:r>
              <a:rPr lang="en-US" dirty="0" smtClean="0"/>
              <a:t>The Role and Relevance of Administrators</a:t>
            </a:r>
            <a:endParaRPr lang="en-US" dirty="0"/>
          </a:p>
        </p:txBody>
      </p:sp>
      <p:sp>
        <p:nvSpPr>
          <p:cNvPr id="3" name="Content Placeholder 2"/>
          <p:cNvSpPr>
            <a:spLocks noGrp="1"/>
          </p:cNvSpPr>
          <p:nvPr>
            <p:ph idx="1"/>
          </p:nvPr>
        </p:nvSpPr>
        <p:spPr>
          <a:xfrm>
            <a:off x="661807" y="1731940"/>
            <a:ext cx="4728323" cy="4599262"/>
          </a:xfrm>
        </p:spPr>
        <p:txBody>
          <a:bodyPr>
            <a:noAutofit/>
          </a:bodyPr>
          <a:lstStyle/>
          <a:p>
            <a:pPr algn="just"/>
            <a:r>
              <a:rPr lang="en-TT" sz="3200" dirty="0" smtClean="0"/>
              <a:t>Function as good leaders and cope with inherent tensions of academic vs </a:t>
            </a:r>
            <a:r>
              <a:rPr lang="en-TT" sz="3200" dirty="0"/>
              <a:t>administrative roles. </a:t>
            </a:r>
            <a:endParaRPr lang="en-TT" sz="3200" dirty="0" smtClean="0"/>
          </a:p>
          <a:p>
            <a:pPr algn="just"/>
            <a:r>
              <a:rPr lang="en-TT" sz="3200" dirty="0"/>
              <a:t>A</a:t>
            </a:r>
            <a:r>
              <a:rPr lang="en-TT" sz="3200" dirty="0" smtClean="0"/>
              <a:t>llow </a:t>
            </a:r>
            <a:r>
              <a:rPr lang="en-TT" sz="3200" dirty="0"/>
              <a:t>for more clan and adhocracy values to support the organizational change required, </a:t>
            </a:r>
            <a:endParaRPr lang="en-US" sz="3200" dirty="0"/>
          </a:p>
        </p:txBody>
      </p:sp>
      <p:sp>
        <p:nvSpPr>
          <p:cNvPr id="4" name="Slide Number Placeholder 3"/>
          <p:cNvSpPr>
            <a:spLocks noGrp="1"/>
          </p:cNvSpPr>
          <p:nvPr>
            <p:ph type="sldNum" sz="quarter" idx="12"/>
          </p:nvPr>
        </p:nvSpPr>
        <p:spPr/>
        <p:txBody>
          <a:bodyPr/>
          <a:lstStyle/>
          <a:p>
            <a:fld id="{C1FA4CA7-D494-4A19-9147-68789CC246CB}" type="slidenum">
              <a:rPr lang="en-US" altLang="en-US" smtClean="0"/>
              <a:pPr/>
              <a:t>10</a:t>
            </a:fld>
            <a:endParaRPr lang="en-US" altLang="en-US" dirty="0"/>
          </a:p>
        </p:txBody>
      </p:sp>
      <p:pic>
        <p:nvPicPr>
          <p:cNvPr id="5" name="Picture 4" descr="Screen Shot 2019-06-19 at 1.06.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680" y="1725165"/>
            <a:ext cx="6733320" cy="4947996"/>
          </a:xfrm>
          <a:prstGeom prst="rect">
            <a:avLst/>
          </a:prstGeom>
        </p:spPr>
      </p:pic>
    </p:spTree>
    <p:extLst>
      <p:ext uri="{BB962C8B-B14F-4D97-AF65-F5344CB8AC3E}">
        <p14:creationId xmlns:p14="http://schemas.microsoft.com/office/powerpoint/2010/main" val="36940800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377" y="210069"/>
            <a:ext cx="7729728" cy="1188720"/>
          </a:xfrm>
        </p:spPr>
        <p:txBody>
          <a:bodyPr/>
          <a:lstStyle/>
          <a:p>
            <a:r>
              <a:rPr lang="en-US" dirty="0" smtClean="0"/>
              <a:t>The Role and Relevance of Administrators Cont’d…</a:t>
            </a:r>
            <a:endParaRPr lang="en-US" dirty="0"/>
          </a:p>
        </p:txBody>
      </p:sp>
      <p:sp>
        <p:nvSpPr>
          <p:cNvPr id="3" name="Content Placeholder 2"/>
          <p:cNvSpPr>
            <a:spLocks noGrp="1"/>
          </p:cNvSpPr>
          <p:nvPr>
            <p:ph idx="1"/>
          </p:nvPr>
        </p:nvSpPr>
        <p:spPr>
          <a:xfrm>
            <a:off x="1687286" y="5446740"/>
            <a:ext cx="8400143" cy="1574546"/>
          </a:xfrm>
        </p:spPr>
        <p:txBody>
          <a:bodyPr>
            <a:noAutofit/>
          </a:bodyPr>
          <a:lstStyle/>
          <a:p>
            <a:pPr marL="0" indent="0" algn="just">
              <a:buNone/>
            </a:pPr>
            <a:r>
              <a:rPr lang="en-TT" sz="2800" b="1" dirty="0" smtClean="0">
                <a:solidFill>
                  <a:srgbClr val="FF0000"/>
                </a:solidFill>
              </a:rPr>
              <a:t>Understand, participate in and encourage shared leadership- can reduce burden on some and develop others</a:t>
            </a:r>
          </a:p>
        </p:txBody>
      </p:sp>
      <p:sp>
        <p:nvSpPr>
          <p:cNvPr id="4" name="Slide Number Placeholder 3"/>
          <p:cNvSpPr>
            <a:spLocks noGrp="1"/>
          </p:cNvSpPr>
          <p:nvPr>
            <p:ph type="sldNum" sz="quarter" idx="12"/>
          </p:nvPr>
        </p:nvSpPr>
        <p:spPr/>
        <p:txBody>
          <a:bodyPr/>
          <a:lstStyle/>
          <a:p>
            <a:fld id="{C1FA4CA7-D494-4A19-9147-68789CC246CB}" type="slidenum">
              <a:rPr lang="en-US" altLang="en-US" smtClean="0"/>
              <a:pPr/>
              <a:t>11</a:t>
            </a:fld>
            <a:endParaRPr lang="en-US" altLang="en-US" dirty="0"/>
          </a:p>
        </p:txBody>
      </p:sp>
      <p:pic>
        <p:nvPicPr>
          <p:cNvPr id="6" name="Picture 5" descr="Screen Shot 2019-06-19 at 1.12.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05858"/>
            <a:ext cx="10972800" cy="3755572"/>
          </a:xfrm>
          <a:prstGeom prst="rect">
            <a:avLst/>
          </a:prstGeom>
        </p:spPr>
      </p:pic>
    </p:spTree>
    <p:extLst>
      <p:ext uri="{BB962C8B-B14F-4D97-AF65-F5344CB8AC3E}">
        <p14:creationId xmlns:p14="http://schemas.microsoft.com/office/powerpoint/2010/main" val="1624723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949" y="445926"/>
            <a:ext cx="7729728" cy="1188720"/>
          </a:xfrm>
        </p:spPr>
        <p:txBody>
          <a:bodyPr/>
          <a:lstStyle/>
          <a:p>
            <a:r>
              <a:rPr lang="en-US" dirty="0" smtClean="0"/>
              <a:t>The Role and Relevance of Administrators Cont’d…</a:t>
            </a:r>
            <a:endParaRPr lang="en-US" dirty="0"/>
          </a:p>
        </p:txBody>
      </p:sp>
      <p:sp>
        <p:nvSpPr>
          <p:cNvPr id="3" name="Content Placeholder 2"/>
          <p:cNvSpPr>
            <a:spLocks noGrp="1"/>
          </p:cNvSpPr>
          <p:nvPr>
            <p:ph idx="1"/>
          </p:nvPr>
        </p:nvSpPr>
        <p:spPr>
          <a:xfrm>
            <a:off x="661807" y="1712696"/>
            <a:ext cx="4728323" cy="4476721"/>
          </a:xfrm>
        </p:spPr>
        <p:txBody>
          <a:bodyPr>
            <a:noAutofit/>
          </a:bodyPr>
          <a:lstStyle/>
          <a:p>
            <a:pPr algn="just"/>
            <a:r>
              <a:rPr lang="en-TT" sz="3200" dirty="0"/>
              <a:t>D</a:t>
            </a:r>
            <a:r>
              <a:rPr lang="en-TT" sz="3200" dirty="0" smtClean="0"/>
              <a:t>rive the HR function </a:t>
            </a:r>
            <a:r>
              <a:rPr lang="en-TT" sz="3200" dirty="0"/>
              <a:t>to </a:t>
            </a:r>
            <a:r>
              <a:rPr lang="en-TT" sz="3200" dirty="0" smtClean="0"/>
              <a:t>ensure the </a:t>
            </a:r>
            <a:r>
              <a:rPr lang="en-TT" sz="3200" dirty="0"/>
              <a:t>roles and competencies </a:t>
            </a:r>
            <a:r>
              <a:rPr lang="en-TT" sz="3200" dirty="0" smtClean="0"/>
              <a:t>of hires reflect </a:t>
            </a:r>
            <a:r>
              <a:rPr lang="en-TT" sz="3200" dirty="0"/>
              <a:t>and reinforce the desired culture of the </a:t>
            </a:r>
            <a:r>
              <a:rPr lang="en-TT" sz="3200" dirty="0" smtClean="0"/>
              <a:t>organization</a:t>
            </a:r>
          </a:p>
          <a:p>
            <a:pPr algn="just"/>
            <a:r>
              <a:rPr lang="en-TT" sz="3200" dirty="0" smtClean="0"/>
              <a:t>Develop change capability</a:t>
            </a:r>
          </a:p>
        </p:txBody>
      </p:sp>
      <p:sp>
        <p:nvSpPr>
          <p:cNvPr id="4" name="Slide Number Placeholder 3"/>
          <p:cNvSpPr>
            <a:spLocks noGrp="1"/>
          </p:cNvSpPr>
          <p:nvPr>
            <p:ph type="sldNum" sz="quarter" idx="12"/>
          </p:nvPr>
        </p:nvSpPr>
        <p:spPr/>
        <p:txBody>
          <a:bodyPr/>
          <a:lstStyle/>
          <a:p>
            <a:fld id="{C1FA4CA7-D494-4A19-9147-68789CC246CB}" type="slidenum">
              <a:rPr lang="en-US" altLang="en-US" smtClean="0"/>
              <a:pPr/>
              <a:t>12</a:t>
            </a:fld>
            <a:endParaRPr lang="en-US" altLang="en-US" dirty="0"/>
          </a:p>
        </p:txBody>
      </p:sp>
      <p:pic>
        <p:nvPicPr>
          <p:cNvPr id="6" name="Picture 5" descr="Screen Shot 2019-06-19 at 1.21.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057" y="1693452"/>
            <a:ext cx="6184900" cy="4667434"/>
          </a:xfrm>
          <a:prstGeom prst="rect">
            <a:avLst/>
          </a:prstGeom>
        </p:spPr>
      </p:pic>
    </p:spTree>
    <p:extLst>
      <p:ext uri="{BB962C8B-B14F-4D97-AF65-F5344CB8AC3E}">
        <p14:creationId xmlns:p14="http://schemas.microsoft.com/office/powerpoint/2010/main" val="41227345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949" y="445926"/>
            <a:ext cx="7729728" cy="1188720"/>
          </a:xfrm>
        </p:spPr>
        <p:txBody>
          <a:bodyPr/>
          <a:lstStyle/>
          <a:p>
            <a:r>
              <a:rPr lang="en-US" dirty="0" smtClean="0"/>
              <a:t>The Role and Relevance of Administrators Cont’d…</a:t>
            </a:r>
            <a:endParaRPr lang="en-US" dirty="0"/>
          </a:p>
        </p:txBody>
      </p:sp>
      <p:sp>
        <p:nvSpPr>
          <p:cNvPr id="3" name="Content Placeholder 2"/>
          <p:cNvSpPr>
            <a:spLocks noGrp="1"/>
          </p:cNvSpPr>
          <p:nvPr>
            <p:ph idx="1"/>
          </p:nvPr>
        </p:nvSpPr>
        <p:spPr>
          <a:xfrm>
            <a:off x="661807" y="1731939"/>
            <a:ext cx="4728323" cy="4618505"/>
          </a:xfrm>
        </p:spPr>
        <p:txBody>
          <a:bodyPr>
            <a:noAutofit/>
          </a:bodyPr>
          <a:lstStyle/>
          <a:p>
            <a:pPr algn="just"/>
            <a:r>
              <a:rPr lang="en-TT" sz="2800" dirty="0" smtClean="0"/>
              <a:t>Develop change capability</a:t>
            </a:r>
          </a:p>
          <a:p>
            <a:pPr lvl="1" algn="just"/>
            <a:r>
              <a:rPr lang="en-CA" sz="2800" dirty="0"/>
              <a:t>The key areas identified by the organization for operationalizing the strategic plan need to be addressed </a:t>
            </a:r>
            <a:endParaRPr lang="en-CA" sz="2800" dirty="0" smtClean="0"/>
          </a:p>
          <a:p>
            <a:pPr lvl="1" algn="just"/>
            <a:r>
              <a:rPr lang="en-CA" sz="2800" dirty="0"/>
              <a:t>G</a:t>
            </a:r>
            <a:r>
              <a:rPr lang="en-CA" sz="2800" dirty="0" smtClean="0"/>
              <a:t>et </a:t>
            </a:r>
            <a:r>
              <a:rPr lang="en-CA" sz="2800" dirty="0"/>
              <a:t>buy-in from all levels of staff for change to take place. </a:t>
            </a:r>
            <a:endParaRPr lang="en-TT" sz="2600" dirty="0" smtClean="0"/>
          </a:p>
        </p:txBody>
      </p:sp>
      <p:sp>
        <p:nvSpPr>
          <p:cNvPr id="4" name="Slide Number Placeholder 3"/>
          <p:cNvSpPr>
            <a:spLocks noGrp="1"/>
          </p:cNvSpPr>
          <p:nvPr>
            <p:ph type="sldNum" sz="quarter" idx="12"/>
          </p:nvPr>
        </p:nvSpPr>
        <p:spPr/>
        <p:txBody>
          <a:bodyPr/>
          <a:lstStyle/>
          <a:p>
            <a:fld id="{C1FA4CA7-D494-4A19-9147-68789CC246CB}" type="slidenum">
              <a:rPr lang="en-US" altLang="en-US" smtClean="0"/>
              <a:pPr/>
              <a:t>13</a:t>
            </a:fld>
            <a:endParaRPr lang="en-US" altLang="en-US" dirty="0"/>
          </a:p>
        </p:txBody>
      </p:sp>
      <p:pic>
        <p:nvPicPr>
          <p:cNvPr id="5" name="Picture 4" descr="Screen Shot 2019-06-19 at 1.25.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243" y="1683658"/>
            <a:ext cx="6261100" cy="4470400"/>
          </a:xfrm>
          <a:prstGeom prst="rect">
            <a:avLst/>
          </a:prstGeom>
        </p:spPr>
      </p:pic>
    </p:spTree>
    <p:extLst>
      <p:ext uri="{BB962C8B-B14F-4D97-AF65-F5344CB8AC3E}">
        <p14:creationId xmlns:p14="http://schemas.microsoft.com/office/powerpoint/2010/main" val="24198026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949" y="445926"/>
            <a:ext cx="7729728" cy="1188720"/>
          </a:xfrm>
        </p:spPr>
        <p:txBody>
          <a:bodyPr/>
          <a:lstStyle/>
          <a:p>
            <a:r>
              <a:rPr lang="en-US" dirty="0" smtClean="0"/>
              <a:t>CONCLUSION</a:t>
            </a:r>
            <a:endParaRPr lang="en-US" dirty="0"/>
          </a:p>
        </p:txBody>
      </p:sp>
      <p:sp>
        <p:nvSpPr>
          <p:cNvPr id="3" name="Content Placeholder 2"/>
          <p:cNvSpPr>
            <a:spLocks noGrp="1"/>
          </p:cNvSpPr>
          <p:nvPr>
            <p:ph idx="1"/>
          </p:nvPr>
        </p:nvSpPr>
        <p:spPr>
          <a:xfrm>
            <a:off x="584840" y="1769772"/>
            <a:ext cx="4728323" cy="5088228"/>
          </a:xfrm>
        </p:spPr>
        <p:txBody>
          <a:bodyPr>
            <a:noAutofit/>
          </a:bodyPr>
          <a:lstStyle/>
          <a:p>
            <a:r>
              <a:rPr lang="en-CA" sz="2800" dirty="0" smtClean="0">
                <a:solidFill>
                  <a:schemeClr val="tx1"/>
                </a:solidFill>
              </a:rPr>
              <a:t>Need to be more strategic-starting with appropriate </a:t>
            </a:r>
            <a:r>
              <a:rPr lang="en-CA" sz="2800" dirty="0">
                <a:solidFill>
                  <a:schemeClr val="tx1"/>
                </a:solidFill>
              </a:rPr>
              <a:t>self-</a:t>
            </a:r>
            <a:r>
              <a:rPr lang="en-CA" sz="2800" dirty="0" smtClean="0">
                <a:solidFill>
                  <a:schemeClr val="tx1"/>
                </a:solidFill>
              </a:rPr>
              <a:t>assessment. </a:t>
            </a:r>
            <a:endParaRPr lang="en-CA" sz="2800" dirty="0">
              <a:solidFill>
                <a:schemeClr val="tx1"/>
              </a:solidFill>
            </a:endParaRPr>
          </a:p>
          <a:p>
            <a:r>
              <a:rPr lang="en-CA" sz="2800" dirty="0" smtClean="0">
                <a:solidFill>
                  <a:schemeClr val="tx1"/>
                </a:solidFill>
              </a:rPr>
              <a:t>adjust </a:t>
            </a:r>
            <a:r>
              <a:rPr lang="en-CA" sz="2800" dirty="0">
                <a:solidFill>
                  <a:schemeClr val="tx1"/>
                </a:solidFill>
              </a:rPr>
              <a:t>the human resource element in the organization to bring about cultural change and revitalization. </a:t>
            </a:r>
          </a:p>
          <a:p>
            <a:r>
              <a:rPr lang="en-CA" sz="2800" dirty="0">
                <a:solidFill>
                  <a:schemeClr val="tx1"/>
                </a:solidFill>
              </a:rPr>
              <a:t>Roles and responsibilities of academic and non-academic administrators need to be </a:t>
            </a:r>
            <a:r>
              <a:rPr lang="en-CA" sz="2800" dirty="0" smtClean="0">
                <a:solidFill>
                  <a:schemeClr val="tx1"/>
                </a:solidFill>
              </a:rPr>
              <a:t>clarified and rationalized</a:t>
            </a:r>
            <a:endParaRPr lang="en-US" sz="2800" dirty="0"/>
          </a:p>
          <a:p>
            <a:pPr algn="just"/>
            <a:endParaRPr lang="en-TT" sz="2600" dirty="0" smtClean="0"/>
          </a:p>
        </p:txBody>
      </p:sp>
      <p:sp>
        <p:nvSpPr>
          <p:cNvPr id="4" name="Slide Number Placeholder 3"/>
          <p:cNvSpPr>
            <a:spLocks noGrp="1"/>
          </p:cNvSpPr>
          <p:nvPr>
            <p:ph type="sldNum" sz="quarter" idx="12"/>
          </p:nvPr>
        </p:nvSpPr>
        <p:spPr/>
        <p:txBody>
          <a:bodyPr/>
          <a:lstStyle/>
          <a:p>
            <a:fld id="{C1FA4CA7-D494-4A19-9147-68789CC246CB}" type="slidenum">
              <a:rPr lang="en-US" altLang="en-US" smtClean="0"/>
              <a:pPr/>
              <a:t>14</a:t>
            </a:fld>
            <a:endParaRPr lang="en-US" altLang="en-US" dirty="0"/>
          </a:p>
        </p:txBody>
      </p:sp>
      <p:pic>
        <p:nvPicPr>
          <p:cNvPr id="6" name="Picture 5" descr="Screen Shot 2019-06-19 at 1.42.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143" y="1814286"/>
            <a:ext cx="6005286" cy="4626428"/>
          </a:xfrm>
          <a:prstGeom prst="rect">
            <a:avLst/>
          </a:prstGeom>
        </p:spPr>
      </p:pic>
    </p:spTree>
    <p:extLst>
      <p:ext uri="{BB962C8B-B14F-4D97-AF65-F5344CB8AC3E}">
        <p14:creationId xmlns:p14="http://schemas.microsoft.com/office/powerpoint/2010/main" val="25928753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949" y="445926"/>
            <a:ext cx="7729728" cy="1188720"/>
          </a:xfrm>
        </p:spPr>
        <p:txBody>
          <a:bodyPr/>
          <a:lstStyle/>
          <a:p>
            <a:r>
              <a:rPr lang="en-US" dirty="0" smtClean="0"/>
              <a:t>CONCLUSION cont’d</a:t>
            </a:r>
            <a:endParaRPr lang="en-US" dirty="0"/>
          </a:p>
        </p:txBody>
      </p:sp>
      <p:sp>
        <p:nvSpPr>
          <p:cNvPr id="3" name="Content Placeholder 2"/>
          <p:cNvSpPr>
            <a:spLocks noGrp="1"/>
          </p:cNvSpPr>
          <p:nvPr>
            <p:ph idx="1"/>
          </p:nvPr>
        </p:nvSpPr>
        <p:spPr>
          <a:xfrm>
            <a:off x="661807" y="1981454"/>
            <a:ext cx="4728323" cy="4205260"/>
          </a:xfrm>
        </p:spPr>
        <p:txBody>
          <a:bodyPr>
            <a:noAutofit/>
          </a:bodyPr>
          <a:lstStyle/>
          <a:p>
            <a:r>
              <a:rPr lang="en-CA" sz="2800" dirty="0">
                <a:solidFill>
                  <a:schemeClr val="tx1"/>
                </a:solidFill>
              </a:rPr>
              <a:t>relevant professional development for administrators at all levels </a:t>
            </a:r>
            <a:endParaRPr lang="en-CA" sz="2800" dirty="0" smtClean="0">
              <a:solidFill>
                <a:schemeClr val="tx1"/>
              </a:solidFill>
            </a:endParaRPr>
          </a:p>
          <a:p>
            <a:r>
              <a:rPr lang="en-CA" sz="2800" dirty="0" smtClean="0">
                <a:solidFill>
                  <a:schemeClr val="tx1"/>
                </a:solidFill>
              </a:rPr>
              <a:t>credible</a:t>
            </a:r>
            <a:r>
              <a:rPr lang="en-CA" sz="2800" dirty="0">
                <a:solidFill>
                  <a:schemeClr val="tx1"/>
                </a:solidFill>
              </a:rPr>
              <a:t>, clear communication. </a:t>
            </a:r>
          </a:p>
          <a:p>
            <a:r>
              <a:rPr lang="en-CA" sz="2800" dirty="0" smtClean="0">
                <a:solidFill>
                  <a:schemeClr val="tx1"/>
                </a:solidFill>
              </a:rPr>
              <a:t>building </a:t>
            </a:r>
            <a:r>
              <a:rPr lang="en-CA" sz="2800" dirty="0">
                <a:solidFill>
                  <a:schemeClr val="tx1"/>
                </a:solidFill>
              </a:rPr>
              <a:t>change capability </a:t>
            </a:r>
            <a:br>
              <a:rPr lang="en-CA" sz="2800" dirty="0">
                <a:solidFill>
                  <a:schemeClr val="tx1"/>
                </a:solidFill>
              </a:rPr>
            </a:br>
            <a:r>
              <a:rPr lang="en-CA" sz="2800" dirty="0" smtClean="0">
                <a:solidFill>
                  <a:schemeClr val="tx1"/>
                </a:solidFill>
              </a:rPr>
              <a:t>-either through relevant individual staff or unit</a:t>
            </a:r>
            <a:r>
              <a:rPr lang="en-CA" sz="2800" dirty="0">
                <a:solidFill>
                  <a:schemeClr val="tx1"/>
                </a:solidFill>
              </a:rPr>
              <a:t> </a:t>
            </a:r>
            <a:endParaRPr lang="en-US" sz="2800" dirty="0">
              <a:solidFill>
                <a:schemeClr val="tx1"/>
              </a:solidFill>
            </a:endParaRPr>
          </a:p>
          <a:p>
            <a:pPr algn="just"/>
            <a:endParaRPr lang="en-TT" sz="2600" dirty="0" smtClean="0"/>
          </a:p>
        </p:txBody>
      </p:sp>
      <p:sp>
        <p:nvSpPr>
          <p:cNvPr id="4" name="Slide Number Placeholder 3"/>
          <p:cNvSpPr>
            <a:spLocks noGrp="1"/>
          </p:cNvSpPr>
          <p:nvPr>
            <p:ph type="sldNum" sz="quarter" idx="12"/>
          </p:nvPr>
        </p:nvSpPr>
        <p:spPr/>
        <p:txBody>
          <a:bodyPr/>
          <a:lstStyle/>
          <a:p>
            <a:fld id="{C1FA4CA7-D494-4A19-9147-68789CC246CB}" type="slidenum">
              <a:rPr lang="en-US" altLang="en-US" smtClean="0"/>
              <a:pPr/>
              <a:t>15</a:t>
            </a:fld>
            <a:endParaRPr lang="en-US" altLang="en-US" dirty="0"/>
          </a:p>
        </p:txBody>
      </p:sp>
      <p:pic>
        <p:nvPicPr>
          <p:cNvPr id="6" name="Picture 5" descr="Screen Shot 2019-06-19 at 1.42.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143" y="1814286"/>
            <a:ext cx="6005286" cy="4626428"/>
          </a:xfrm>
          <a:prstGeom prst="rect">
            <a:avLst/>
          </a:prstGeom>
        </p:spPr>
      </p:pic>
    </p:spTree>
    <p:extLst>
      <p:ext uri="{BB962C8B-B14F-4D97-AF65-F5344CB8AC3E}">
        <p14:creationId xmlns:p14="http://schemas.microsoft.com/office/powerpoint/2010/main" val="31436686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9BF81BC-D895-4435-890A-D49F9C4AE295}"/>
              </a:ext>
            </a:extLst>
          </p:cNvPr>
          <p:cNvPicPr>
            <a:picLocks noChangeAspect="1"/>
          </p:cNvPicPr>
          <p:nvPr/>
        </p:nvPicPr>
        <p:blipFill rotWithShape="1">
          <a:blip r:embed="rId3"/>
          <a:srcRect t="19379" b="5621"/>
          <a:stretch/>
        </p:blipFill>
        <p:spPr>
          <a:xfrm>
            <a:off x="20" y="10"/>
            <a:ext cx="12191980" cy="6857990"/>
          </a:xfrm>
          <a:prstGeom prst="rect">
            <a:avLst/>
          </a:prstGeom>
        </p:spPr>
      </p:pic>
      <p:sp>
        <p:nvSpPr>
          <p:cNvPr id="8" name="Slide Number Placeholder 7">
            <a:extLst>
              <a:ext uri="{FF2B5EF4-FFF2-40B4-BE49-F238E27FC236}">
                <a16:creationId xmlns="" xmlns:a16="http://schemas.microsoft.com/office/drawing/2014/main" id="{E8231C42-DA9C-4774-B119-16DA8B732A93}"/>
              </a:ext>
            </a:extLst>
          </p:cNvPr>
          <p:cNvSpPr>
            <a:spLocks noGrp="1"/>
          </p:cNvSpPr>
          <p:nvPr>
            <p:ph type="sldNum" sz="quarter" idx="12"/>
          </p:nvPr>
        </p:nvSpPr>
        <p:spPr/>
        <p:txBody>
          <a:bodyPr/>
          <a:lstStyle/>
          <a:p>
            <a:fld id="{8A7A6979-0714-4377-B894-6BE4C2D6E202}" type="slidenum">
              <a:rPr lang="en-US" smtClean="0"/>
              <a:t>16</a:t>
            </a:fld>
            <a:endParaRPr lang="en-US" dirty="0"/>
          </a:p>
        </p:txBody>
      </p:sp>
      <p:sp>
        <p:nvSpPr>
          <p:cNvPr id="4" name="TextBox 3"/>
          <p:cNvSpPr txBox="1"/>
          <p:nvPr/>
        </p:nvSpPr>
        <p:spPr>
          <a:xfrm>
            <a:off x="2808207" y="5563320"/>
            <a:ext cx="7512401" cy="400110"/>
          </a:xfrm>
          <a:prstGeom prst="rect">
            <a:avLst/>
          </a:prstGeom>
          <a:noFill/>
        </p:spPr>
        <p:txBody>
          <a:bodyPr wrap="square" rtlCol="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Author: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Dianne Thurab-Nkhosi, The University of the West Indies,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035370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5436DB-4E8B-43A5-AE55-1C527B62E2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5935" y="909977"/>
            <a:ext cx="4946929" cy="4568840"/>
          </a:xfrm>
          <a:prstGeom prst="ellipse">
            <a:avLst/>
          </a:prstGeom>
          <a:solidFill>
            <a:schemeClr val="accent2"/>
          </a:solidFill>
          <a:ln>
            <a:noFill/>
          </a:ln>
        </p:spPr>
        <p:txBody>
          <a:bodyPr>
            <a:normAutofit/>
          </a:bodyPr>
          <a:lstStyle/>
          <a:p>
            <a:r>
              <a:rPr lang="en-US" sz="3000" dirty="0" smtClean="0">
                <a:solidFill>
                  <a:srgbClr val="FFFFFF"/>
                </a:solidFill>
              </a:rPr>
              <a:t>Structure of Presentation</a:t>
            </a:r>
            <a:endParaRPr lang="en-US" sz="3000" dirty="0">
              <a:solidFill>
                <a:srgbClr val="FFFFFF"/>
              </a:solidFill>
            </a:endParaRPr>
          </a:p>
        </p:txBody>
      </p:sp>
      <p:sp>
        <p:nvSpPr>
          <p:cNvPr id="3" name="Content Placeholder 2"/>
          <p:cNvSpPr>
            <a:spLocks noGrp="1"/>
          </p:cNvSpPr>
          <p:nvPr>
            <p:ph idx="1"/>
          </p:nvPr>
        </p:nvSpPr>
        <p:spPr>
          <a:xfrm>
            <a:off x="6063580" y="1287971"/>
            <a:ext cx="4954607" cy="4436346"/>
          </a:xfrm>
        </p:spPr>
        <p:txBody>
          <a:bodyPr anchor="ctr">
            <a:normAutofit/>
          </a:bodyPr>
          <a:lstStyle/>
          <a:p>
            <a:r>
              <a:rPr lang="en-US" sz="2400" dirty="0" smtClean="0">
                <a:solidFill>
                  <a:srgbClr val="404040"/>
                </a:solidFill>
              </a:rPr>
              <a:t>The Context </a:t>
            </a:r>
          </a:p>
          <a:p>
            <a:r>
              <a:rPr lang="en-US" sz="2400" dirty="0" smtClean="0">
                <a:solidFill>
                  <a:srgbClr val="404040"/>
                </a:solidFill>
              </a:rPr>
              <a:t>The Organizational Culture of The UWI</a:t>
            </a:r>
            <a:endParaRPr lang="en-US" sz="2400" dirty="0">
              <a:solidFill>
                <a:srgbClr val="404040"/>
              </a:solidFill>
            </a:endParaRPr>
          </a:p>
          <a:p>
            <a:r>
              <a:rPr lang="en-US" sz="2400" dirty="0" smtClean="0">
                <a:solidFill>
                  <a:srgbClr val="404040"/>
                </a:solidFill>
              </a:rPr>
              <a:t>Operationalizing Transformation- Strategic Initiatives</a:t>
            </a:r>
          </a:p>
          <a:p>
            <a:r>
              <a:rPr lang="en-US" sz="2400" dirty="0" smtClean="0">
                <a:solidFill>
                  <a:srgbClr val="404040"/>
                </a:solidFill>
              </a:rPr>
              <a:t>The Role of Administrators- Why we are relevant</a:t>
            </a:r>
            <a:endParaRPr lang="en-US" sz="2400" dirty="0">
              <a:solidFill>
                <a:srgbClr val="404040"/>
              </a:solidFill>
            </a:endParaRPr>
          </a:p>
          <a:p>
            <a:pPr lvl="0"/>
            <a:endParaRPr lang="en-US" dirty="0">
              <a:solidFill>
                <a:srgbClr val="404040"/>
              </a:solidFill>
            </a:endParaRPr>
          </a:p>
        </p:txBody>
      </p:sp>
      <p:sp>
        <p:nvSpPr>
          <p:cNvPr id="4" name="Slide Number Placeholder 3">
            <a:extLst>
              <a:ext uri="{FF2B5EF4-FFF2-40B4-BE49-F238E27FC236}">
                <a16:creationId xmlns="" xmlns:a16="http://schemas.microsoft.com/office/drawing/2014/main" id="{0CD363BE-3772-45D4-80D9-5A2B73C8C103}"/>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35198236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71609" y="338666"/>
            <a:ext cx="2107692" cy="2075857"/>
          </a:xfrm>
          <a:prstGeom prst="ellipse">
            <a:avLst/>
          </a:prstGeom>
          <a:noFill/>
          <a:ln>
            <a:solidFill>
              <a:schemeClr val="bg1"/>
            </a:solidFill>
          </a:ln>
        </p:spPr>
        <p:style>
          <a:lnRef idx="3">
            <a:schemeClr val="lt1"/>
          </a:lnRef>
          <a:fillRef idx="1">
            <a:schemeClr val="accent4"/>
          </a:fillRef>
          <a:effectRef idx="1">
            <a:schemeClr val="accent4"/>
          </a:effectRef>
          <a:fontRef idx="minor">
            <a:schemeClr val="lt1"/>
          </a:fontRef>
        </p:style>
        <p:txBody>
          <a:bodyPr wrap="square">
            <a:normAutofit/>
          </a:bodyPr>
          <a:lstStyle/>
          <a:p>
            <a:r>
              <a:rPr lang="en-TT" sz="1400" dirty="0">
                <a:solidFill>
                  <a:schemeClr val="bg1"/>
                </a:solidFill>
              </a:rPr>
              <a:t>CONTEXT</a:t>
            </a:r>
            <a:endParaRPr lang="en-US" sz="1400" dirty="0">
              <a:solidFill>
                <a:schemeClr val="bg1"/>
              </a:solidFill>
            </a:endParaRPr>
          </a:p>
        </p:txBody>
      </p:sp>
      <p:sp>
        <p:nvSpPr>
          <p:cNvPr id="3" name="Content Placeholder 2"/>
          <p:cNvSpPr>
            <a:spLocks noGrp="1"/>
          </p:cNvSpPr>
          <p:nvPr>
            <p:ph idx="1"/>
          </p:nvPr>
        </p:nvSpPr>
        <p:spPr>
          <a:xfrm>
            <a:off x="246400" y="2824719"/>
            <a:ext cx="4292800" cy="3767167"/>
          </a:xfrm>
        </p:spPr>
        <p:txBody>
          <a:bodyPr>
            <a:noAutofit/>
          </a:bodyPr>
          <a:lstStyle/>
          <a:p>
            <a:pPr lvl="1"/>
            <a:r>
              <a:rPr lang="en-TT" sz="2800" i="1" dirty="0">
                <a:solidFill>
                  <a:schemeClr val="bg1"/>
                </a:solidFill>
              </a:rPr>
              <a:t>“From its inception, The UWI has been searching for an identity that is “consonant with West Indian sensibility and historical experience” (Nettleford 1986, p.9). . </a:t>
            </a:r>
            <a:endParaRPr lang="en-US" sz="2800" dirty="0">
              <a:solidFill>
                <a:schemeClr val="bg1"/>
              </a:solidFill>
            </a:endParaRPr>
          </a:p>
        </p:txBody>
      </p:sp>
      <p:sp>
        <p:nvSpPr>
          <p:cNvPr id="4" name="Slide Number Placeholder 3">
            <a:extLst>
              <a:ext uri="{FF2B5EF4-FFF2-40B4-BE49-F238E27FC236}">
                <a16:creationId xmlns="" xmlns:a16="http://schemas.microsoft.com/office/drawing/2014/main" id="{7F3342C6-92D2-4197-AF04-52D40F70A979}"/>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6" name="Picture 5" descr="Screen Shot 2019-06-19 at 12.3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391" y="1763079"/>
            <a:ext cx="7434610" cy="5094921"/>
          </a:xfrm>
          <a:prstGeom prst="rect">
            <a:avLst/>
          </a:prstGeom>
        </p:spPr>
      </p:pic>
      <p:sp>
        <p:nvSpPr>
          <p:cNvPr id="7" name="TextBox 6"/>
          <p:cNvSpPr txBox="1"/>
          <p:nvPr/>
        </p:nvSpPr>
        <p:spPr>
          <a:xfrm>
            <a:off x="4719483" y="0"/>
            <a:ext cx="7282979" cy="1754327"/>
          </a:xfrm>
          <a:prstGeom prst="rect">
            <a:avLst/>
          </a:prstGeom>
          <a:noFill/>
        </p:spPr>
        <p:txBody>
          <a:bodyPr wrap="square" rtlCol="0">
            <a:spAutoFit/>
          </a:bodyPr>
          <a:lstStyle/>
          <a:p>
            <a:pPr algn="ctr"/>
            <a:r>
              <a:rPr lang="en-CA" sz="3600" dirty="0"/>
              <a:t>O</a:t>
            </a:r>
            <a:r>
              <a:rPr lang="en-CA" sz="3600" dirty="0" smtClean="0"/>
              <a:t>rganizational </a:t>
            </a:r>
            <a:r>
              <a:rPr lang="en-CA" sz="3600" dirty="0"/>
              <a:t>C</a:t>
            </a:r>
            <a:r>
              <a:rPr lang="en-CA" sz="3600" dirty="0" smtClean="0"/>
              <a:t>ulture Impacts Performance </a:t>
            </a:r>
            <a:r>
              <a:rPr lang="en-CA" sz="3600" dirty="0"/>
              <a:t>and E</a:t>
            </a:r>
            <a:r>
              <a:rPr lang="en-CA" sz="3600" dirty="0" smtClean="0"/>
              <a:t>ffectiveness </a:t>
            </a:r>
            <a:r>
              <a:rPr lang="en-CA" sz="3600" dirty="0"/>
              <a:t>of </a:t>
            </a:r>
            <a:r>
              <a:rPr lang="en-CA" sz="3600" dirty="0" smtClean="0"/>
              <a:t>Organizations</a:t>
            </a:r>
            <a:r>
              <a:rPr lang="en-US" sz="3600" dirty="0" smtClean="0"/>
              <a:t> </a:t>
            </a:r>
            <a:endParaRPr lang="en-US" sz="3600" dirty="0"/>
          </a:p>
        </p:txBody>
      </p:sp>
    </p:spTree>
    <p:extLst>
      <p:ext uri="{BB962C8B-B14F-4D97-AF65-F5344CB8AC3E}">
        <p14:creationId xmlns:p14="http://schemas.microsoft.com/office/powerpoint/2010/main" val="19510594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75621" y="1"/>
            <a:ext cx="4096046" cy="6711076"/>
          </a:xfrm>
        </p:spPr>
        <p:txBody>
          <a:bodyPr>
            <a:normAutofit fontScale="92500" lnSpcReduction="10000"/>
          </a:bodyPr>
          <a:lstStyle/>
          <a:p>
            <a:pPr algn="just">
              <a:lnSpc>
                <a:spcPct val="90000"/>
              </a:lnSpc>
            </a:pPr>
            <a:r>
              <a:rPr lang="en-TT" sz="2000" dirty="0" smtClean="0">
                <a:solidFill>
                  <a:schemeClr val="bg1"/>
                </a:solidFill>
              </a:rPr>
              <a:t>DEVELOPING A PROFILE OF ORGANIZATIONAL CULTURE</a:t>
            </a:r>
            <a:endParaRPr lang="en-TT" sz="2000" dirty="0">
              <a:solidFill>
                <a:schemeClr val="bg1"/>
              </a:solidFill>
            </a:endParaRPr>
          </a:p>
          <a:p>
            <a:pPr lvl="1" algn="just">
              <a:lnSpc>
                <a:spcPct val="90000"/>
              </a:lnSpc>
            </a:pPr>
            <a:r>
              <a:rPr lang="en-TT" sz="2000" i="1" dirty="0">
                <a:solidFill>
                  <a:schemeClr val="bg1"/>
                </a:solidFill>
              </a:rPr>
              <a:t>Clan Culture</a:t>
            </a:r>
          </a:p>
          <a:p>
            <a:pPr marL="228600" lvl="1" indent="0" algn="just">
              <a:lnSpc>
                <a:spcPct val="90000"/>
              </a:lnSpc>
              <a:buNone/>
            </a:pPr>
            <a:r>
              <a:rPr lang="en-TT" sz="2000" i="1" dirty="0">
                <a:solidFill>
                  <a:schemeClr val="bg1"/>
                </a:solidFill>
              </a:rPr>
              <a:t>T</a:t>
            </a:r>
            <a:r>
              <a:rPr lang="en-TT" sz="2000" i="1" dirty="0" smtClean="0">
                <a:solidFill>
                  <a:schemeClr val="bg1"/>
                </a:solidFill>
              </a:rPr>
              <a:t>he </a:t>
            </a:r>
            <a:r>
              <a:rPr lang="en-TT" sz="2000" i="1" dirty="0">
                <a:solidFill>
                  <a:schemeClr val="bg1"/>
                </a:solidFill>
              </a:rPr>
              <a:t>environment is a friendly, collaborative </a:t>
            </a:r>
            <a:r>
              <a:rPr lang="en-TT" sz="2000" i="1" dirty="0" smtClean="0">
                <a:solidFill>
                  <a:schemeClr val="bg1"/>
                </a:solidFill>
              </a:rPr>
              <a:t>(Like a family). </a:t>
            </a:r>
            <a:r>
              <a:rPr lang="en-TT" sz="2000" i="1" dirty="0">
                <a:solidFill>
                  <a:schemeClr val="bg1"/>
                </a:solidFill>
              </a:rPr>
              <a:t>Leaders are considered mentors, and collaboration and loyalty to the organization are critical. </a:t>
            </a:r>
            <a:endParaRPr lang="en-TT" sz="2000" i="1" dirty="0" smtClean="0">
              <a:solidFill>
                <a:schemeClr val="bg1"/>
              </a:solidFill>
            </a:endParaRPr>
          </a:p>
          <a:p>
            <a:pPr lvl="1" algn="just">
              <a:lnSpc>
                <a:spcPct val="90000"/>
              </a:lnSpc>
            </a:pPr>
            <a:r>
              <a:rPr lang="en-TT" sz="2000" i="1" dirty="0" smtClean="0">
                <a:solidFill>
                  <a:schemeClr val="bg1"/>
                </a:solidFill>
              </a:rPr>
              <a:t>Adhocracy </a:t>
            </a:r>
            <a:r>
              <a:rPr lang="en-TT" sz="2000" i="1" dirty="0">
                <a:solidFill>
                  <a:schemeClr val="bg1"/>
                </a:solidFill>
              </a:rPr>
              <a:t>Culture</a:t>
            </a:r>
          </a:p>
          <a:p>
            <a:pPr marL="228600" lvl="1" indent="0" algn="just">
              <a:lnSpc>
                <a:spcPct val="90000"/>
              </a:lnSpc>
              <a:buNone/>
            </a:pPr>
            <a:r>
              <a:rPr lang="en-TT" sz="2000" i="1" dirty="0" smtClean="0">
                <a:solidFill>
                  <a:schemeClr val="bg1"/>
                </a:solidFill>
              </a:rPr>
              <a:t>The focus </a:t>
            </a:r>
            <a:r>
              <a:rPr lang="en-TT" sz="2000" i="1" dirty="0">
                <a:solidFill>
                  <a:schemeClr val="bg1"/>
                </a:solidFill>
              </a:rPr>
              <a:t>is on creativity and dynamism. Leaders are seen as innovators and leaders and employees are risk takers</a:t>
            </a:r>
            <a:r>
              <a:rPr lang="en-TT" sz="2000" i="1" dirty="0" smtClean="0">
                <a:solidFill>
                  <a:schemeClr val="bg1"/>
                </a:solidFill>
              </a:rPr>
              <a:t>.</a:t>
            </a:r>
            <a:endParaRPr lang="en-TT" sz="2000" i="1" dirty="0">
              <a:solidFill>
                <a:schemeClr val="bg1"/>
              </a:solidFill>
            </a:endParaRPr>
          </a:p>
          <a:p>
            <a:pPr lvl="1" algn="just">
              <a:lnSpc>
                <a:spcPct val="90000"/>
              </a:lnSpc>
            </a:pPr>
            <a:r>
              <a:rPr lang="en-TT" sz="2000" i="1" dirty="0">
                <a:solidFill>
                  <a:schemeClr val="bg1"/>
                </a:solidFill>
              </a:rPr>
              <a:t>Market Culture</a:t>
            </a:r>
          </a:p>
          <a:p>
            <a:pPr marL="228600" lvl="1" indent="0" algn="just">
              <a:lnSpc>
                <a:spcPct val="90000"/>
              </a:lnSpc>
              <a:buNone/>
            </a:pPr>
            <a:r>
              <a:rPr lang="en-TT" sz="2000" i="1" dirty="0" smtClean="0">
                <a:solidFill>
                  <a:schemeClr val="bg1"/>
                </a:solidFill>
              </a:rPr>
              <a:t>The focus is on </a:t>
            </a:r>
            <a:r>
              <a:rPr lang="en-TT" sz="2000" i="1" dirty="0">
                <a:solidFill>
                  <a:schemeClr val="bg1"/>
                </a:solidFill>
              </a:rPr>
              <a:t>results and goal achievement. People are competitive and leaders are hard taskmasters with high expectations of staff. Reputation and success are critical. </a:t>
            </a:r>
          </a:p>
          <a:p>
            <a:pPr lvl="1" algn="just">
              <a:lnSpc>
                <a:spcPct val="90000"/>
              </a:lnSpc>
            </a:pPr>
            <a:r>
              <a:rPr lang="en-TT" sz="2000" i="1" dirty="0">
                <a:solidFill>
                  <a:schemeClr val="bg1"/>
                </a:solidFill>
              </a:rPr>
              <a:t>Hierarchy Culture</a:t>
            </a:r>
          </a:p>
          <a:p>
            <a:pPr marL="228600" lvl="1" indent="0" algn="just">
              <a:lnSpc>
                <a:spcPct val="90000"/>
              </a:lnSpc>
              <a:buNone/>
            </a:pPr>
            <a:r>
              <a:rPr lang="en-TT" sz="2000" i="1" dirty="0" smtClean="0">
                <a:solidFill>
                  <a:schemeClr val="bg1"/>
                </a:solidFill>
              </a:rPr>
              <a:t>A highly </a:t>
            </a:r>
            <a:r>
              <a:rPr lang="en-TT" sz="2000" i="1" dirty="0">
                <a:solidFill>
                  <a:schemeClr val="bg1"/>
                </a:solidFill>
              </a:rPr>
              <a:t>structured work environment, where rules and formal procedures guide activities. Leaders encourage efficiency-based </a:t>
            </a:r>
            <a:r>
              <a:rPr lang="en-TT" sz="2000" i="1" dirty="0" smtClean="0">
                <a:solidFill>
                  <a:schemeClr val="bg1"/>
                </a:solidFill>
              </a:rPr>
              <a:t>organization.</a:t>
            </a:r>
            <a:endParaRPr lang="en-TT" sz="1400" i="1" dirty="0">
              <a:solidFill>
                <a:schemeClr val="bg1"/>
              </a:solidFill>
            </a:endParaRPr>
          </a:p>
        </p:txBody>
      </p:sp>
      <p:sp>
        <p:nvSpPr>
          <p:cNvPr id="13" name="Slide Number Placeholder 12">
            <a:extLst>
              <a:ext uri="{FF2B5EF4-FFF2-40B4-BE49-F238E27FC236}">
                <a16:creationId xmlns="" xmlns:a16="http://schemas.microsoft.com/office/drawing/2014/main" id="{8FE6563D-5B67-4E35-8060-4BEA8CE7DE80}"/>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4" name="Picture 3" descr="Screen Shot 2019-06-19 at 12.42.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160" y="132705"/>
            <a:ext cx="7339839" cy="6502539"/>
          </a:xfrm>
          <a:prstGeom prst="rect">
            <a:avLst/>
          </a:prstGeom>
        </p:spPr>
      </p:pic>
    </p:spTree>
    <p:extLst>
      <p:ext uri="{BB962C8B-B14F-4D97-AF65-F5344CB8AC3E}">
        <p14:creationId xmlns:p14="http://schemas.microsoft.com/office/powerpoint/2010/main" val="3187060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675" y="1459754"/>
            <a:ext cx="4188779" cy="3535834"/>
          </a:xfrm>
          <a:prstGeom prst="flowChartConnector">
            <a:avLst/>
          </a:prstGeom>
          <a:solidFill>
            <a:schemeClr val="accent2"/>
          </a:solidFill>
          <a:ln w="76200" cmpd="thickThin">
            <a:solidFill>
              <a:schemeClr val="bg1"/>
            </a:solidFill>
            <a:bevel/>
          </a:ln>
        </p:spPr>
        <p:txBody>
          <a:bodyPr>
            <a:noAutofit/>
          </a:bodyPr>
          <a:lstStyle/>
          <a:p>
            <a:r>
              <a:rPr lang="en-US" sz="1800" dirty="0" smtClean="0">
                <a:solidFill>
                  <a:srgbClr val="FFFFFF"/>
                </a:solidFill>
              </a:rPr>
              <a:t>THE ORGANIZATIONAL CULTURE OF THE UWI FROM THE AUTHOR’S PERSPECTIVE USING THE COMPETING VALUES FRAMEWORK (CVF)</a:t>
            </a:r>
            <a:endParaRPr lang="en-US" sz="1800" dirty="0">
              <a:solidFill>
                <a:srgbClr val="FFFFFF"/>
              </a:solidFill>
            </a:endParaRPr>
          </a:p>
        </p:txBody>
      </p:sp>
      <p:sp>
        <p:nvSpPr>
          <p:cNvPr id="12" name="Slide Number Placeholder 11">
            <a:extLst>
              <a:ext uri="{FF2B5EF4-FFF2-40B4-BE49-F238E27FC236}">
                <a16:creationId xmlns="" xmlns:a16="http://schemas.microsoft.com/office/drawing/2014/main" id="{17B8438D-FA26-4B08-8BEF-C07295FDA4F8}"/>
              </a:ext>
            </a:extLst>
          </p:cNvPr>
          <p:cNvSpPr>
            <a:spLocks noGrp="1"/>
          </p:cNvSpPr>
          <p:nvPr>
            <p:ph type="sldNum" sz="quarter" idx="12"/>
          </p:nvPr>
        </p:nvSpPr>
        <p:spPr/>
        <p:txBody>
          <a:bodyPr/>
          <a:lstStyle/>
          <a:p>
            <a:fld id="{8A7A6979-0714-4377-B894-6BE4C2D6E202}" type="slidenum">
              <a:rPr lang="en-US" smtClean="0"/>
              <a:t>5</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532481" y="0"/>
            <a:ext cx="5486400" cy="2540351"/>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416224" y="2237027"/>
            <a:ext cx="7775776" cy="4620974"/>
          </a:xfrm>
          <a:prstGeom prst="rect">
            <a:avLst/>
          </a:prstGeom>
        </p:spPr>
      </p:pic>
    </p:spTree>
    <p:extLst>
      <p:ext uri="{BB962C8B-B14F-4D97-AF65-F5344CB8AC3E}">
        <p14:creationId xmlns:p14="http://schemas.microsoft.com/office/powerpoint/2010/main" val="28649515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08F8419-DD50-4B2D-A80F-74EA27C0F88D}"/>
              </a:ext>
            </a:extLst>
          </p:cNvPr>
          <p:cNvPicPr>
            <a:picLocks noChangeAspect="1"/>
          </p:cNvPicPr>
          <p:nvPr/>
        </p:nvPicPr>
        <p:blipFill rotWithShape="1">
          <a:blip r:embed="rId2"/>
          <a:srcRect b="10000"/>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B635972B-9E75-4297-A905-336489363332}"/>
              </a:ext>
            </a:extLst>
          </p:cNvPr>
          <p:cNvSpPr>
            <a:spLocks noGrp="1"/>
          </p:cNvSpPr>
          <p:nvPr>
            <p:ph type="title"/>
          </p:nvPr>
        </p:nvSpPr>
        <p:spPr>
          <a:xfrm>
            <a:off x="1600200" y="2386744"/>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a:solidFill>
                  <a:schemeClr val="tx1"/>
                </a:solidFill>
              </a:rPr>
              <a:t>A change is needed</a:t>
            </a:r>
          </a:p>
        </p:txBody>
      </p:sp>
      <p:sp>
        <p:nvSpPr>
          <p:cNvPr id="6" name="Slide Number Placeholder 5">
            <a:extLst>
              <a:ext uri="{FF2B5EF4-FFF2-40B4-BE49-F238E27FC236}">
                <a16:creationId xmlns="" xmlns:a16="http://schemas.microsoft.com/office/drawing/2014/main" id="{2959C9CE-158B-482F-81FC-5CA545E7EBB5}"/>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33773010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690AC73-CCC8-4375-8D5D-77F7E741E557}"/>
              </a:ext>
            </a:extLst>
          </p:cNvPr>
          <p:cNvSpPr>
            <a:spLocks noGrp="1"/>
          </p:cNvSpPr>
          <p:nvPr>
            <p:ph type="title"/>
          </p:nvPr>
        </p:nvSpPr>
        <p:spPr>
          <a:xfrm>
            <a:off x="1894236" y="145809"/>
            <a:ext cx="7729728" cy="1188720"/>
          </a:xfrm>
        </p:spPr>
        <p:txBody>
          <a:bodyPr/>
          <a:lstStyle/>
          <a:p>
            <a:r>
              <a:rPr lang="en-TT" dirty="0"/>
              <a:t>A change is needed</a:t>
            </a:r>
          </a:p>
        </p:txBody>
      </p:sp>
      <p:sp>
        <p:nvSpPr>
          <p:cNvPr id="4" name="Content Placeholder 3">
            <a:extLst>
              <a:ext uri="{FF2B5EF4-FFF2-40B4-BE49-F238E27FC236}">
                <a16:creationId xmlns="" xmlns:a16="http://schemas.microsoft.com/office/drawing/2014/main" id="{A0BDFD14-A4C7-4B36-8AE1-AA1A5DAC734B}"/>
              </a:ext>
            </a:extLst>
          </p:cNvPr>
          <p:cNvSpPr>
            <a:spLocks noGrp="1"/>
          </p:cNvSpPr>
          <p:nvPr>
            <p:ph idx="1"/>
          </p:nvPr>
        </p:nvSpPr>
        <p:spPr>
          <a:xfrm>
            <a:off x="473845" y="1372846"/>
            <a:ext cx="11315388" cy="5300315"/>
          </a:xfrm>
        </p:spPr>
        <p:txBody>
          <a:bodyPr>
            <a:noAutofit/>
          </a:bodyPr>
          <a:lstStyle/>
          <a:p>
            <a:pPr marL="0" indent="0" algn="just">
              <a:buNone/>
            </a:pPr>
            <a:r>
              <a:rPr lang="en-US" sz="2400" dirty="0"/>
              <a:t>The UWISTA has recognized that to achieve this goal of access, alignment and agility there must be “ cultural change and revitalization” (Copeland, 2018, p.4)</a:t>
            </a:r>
            <a:r>
              <a:rPr lang="en-US" sz="2400" dirty="0" smtClean="0"/>
              <a:t>.</a:t>
            </a:r>
          </a:p>
          <a:p>
            <a:pPr marL="0" indent="0" algn="just">
              <a:buNone/>
            </a:pPr>
            <a:endParaRPr lang="en-TT" sz="2400" dirty="0">
              <a:ln w="0"/>
              <a:solidFill>
                <a:schemeClr val="accent1"/>
              </a:solidFill>
              <a:effectLst>
                <a:outerShdw blurRad="38100" dist="25400" dir="5400000" algn="ctr" rotWithShape="0">
                  <a:srgbClr val="6E747A">
                    <a:alpha val="43000"/>
                  </a:srgbClr>
                </a:outerShdw>
              </a:effectLst>
            </a:endParaRPr>
          </a:p>
          <a:p>
            <a:pPr marL="0" indent="0" algn="just">
              <a:buNone/>
            </a:pPr>
            <a:r>
              <a:rPr lang="en-US" sz="2400" dirty="0" smtClean="0"/>
              <a:t>In </a:t>
            </a:r>
            <a:r>
              <a:rPr lang="en-US" sz="2400" dirty="0"/>
              <a:t>order to operationalize transformation, key strategic initiatives have been premised on a vision that is encapsulated in six thematic areas:</a:t>
            </a:r>
          </a:p>
          <a:p>
            <a:pPr algn="just"/>
            <a:r>
              <a:rPr lang="en-US" sz="2400" dirty="0"/>
              <a:t>1.	Innovation and Entrepreneurship</a:t>
            </a:r>
          </a:p>
          <a:p>
            <a:pPr algn="just"/>
            <a:r>
              <a:rPr lang="en-US" sz="2400" dirty="0"/>
              <a:t>2.	Curriculum and Pedagogical Reform</a:t>
            </a:r>
          </a:p>
          <a:p>
            <a:pPr algn="just"/>
            <a:r>
              <a:rPr lang="en-US" sz="2400" dirty="0"/>
              <a:t>3.	Systems and Processes Review</a:t>
            </a:r>
          </a:p>
          <a:p>
            <a:pPr algn="just"/>
            <a:r>
              <a:rPr lang="en-US" sz="2400" dirty="0"/>
              <a:t>4.	Financial Model Review</a:t>
            </a:r>
          </a:p>
          <a:p>
            <a:pPr algn="just"/>
            <a:r>
              <a:rPr lang="en-US" sz="2400" dirty="0"/>
              <a:t>5.	HR Systems Review to bring about cultural change and </a:t>
            </a:r>
            <a:r>
              <a:rPr lang="en-US" sz="2400" dirty="0" err="1"/>
              <a:t>revitalisation</a:t>
            </a:r>
            <a:endParaRPr lang="en-US" sz="2400" dirty="0"/>
          </a:p>
          <a:p>
            <a:pPr algn="just"/>
            <a:r>
              <a:rPr lang="en-US" sz="2400" dirty="0"/>
              <a:t>6.	Brand and </a:t>
            </a:r>
            <a:r>
              <a:rPr lang="en-US" sz="2400" dirty="0" smtClean="0"/>
              <a:t>Soul</a:t>
            </a:r>
            <a:endParaRPr lang="en-US" sz="2400" dirty="0"/>
          </a:p>
        </p:txBody>
      </p:sp>
      <p:sp>
        <p:nvSpPr>
          <p:cNvPr id="5" name="Slide Number Placeholder 4">
            <a:extLst>
              <a:ext uri="{FF2B5EF4-FFF2-40B4-BE49-F238E27FC236}">
                <a16:creationId xmlns="" xmlns:a16="http://schemas.microsoft.com/office/drawing/2014/main" id="{5A17795F-0C8A-49A9-B569-7F2351341C79}"/>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286603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 xmlns:a16="http://schemas.microsoft.com/office/drawing/2014/main" id="{C7BD4C9D-601B-4886-83B1-9D76572F8FA3}"/>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TT" sz="3000" dirty="0">
                <a:solidFill>
                  <a:srgbClr val="FFFFFF"/>
                </a:solidFill>
              </a:rPr>
              <a:t>What </a:t>
            </a:r>
            <a:r>
              <a:rPr lang="en-TT" sz="3000" dirty="0" smtClean="0">
                <a:solidFill>
                  <a:srgbClr val="FFFFFF"/>
                </a:solidFill>
              </a:rPr>
              <a:t>NEEDS TO CHANGE?</a:t>
            </a:r>
            <a:endParaRPr lang="en-TT" sz="3000" dirty="0">
              <a:solidFill>
                <a:srgbClr val="FFFFFF"/>
              </a:solidFill>
            </a:endParaRPr>
          </a:p>
        </p:txBody>
      </p:sp>
      <p:sp>
        <p:nvSpPr>
          <p:cNvPr id="11" name="Rectangle 10">
            <a:extLst>
              <a:ext uri="{FF2B5EF4-FFF2-40B4-BE49-F238E27FC236}">
                <a16:creationId xmlns="" xmlns:a16="http://schemas.microsoft.com/office/drawing/2014/main" id="{5E5436DB-4E8B-43A5-AE55-1C527B62E2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 xmlns:a16="http://schemas.microsoft.com/office/drawing/2014/main" id="{651A9999-7074-4D43-91D0-E3FCB246F1F1}"/>
              </a:ext>
            </a:extLst>
          </p:cNvPr>
          <p:cNvSpPr>
            <a:spLocks noGrp="1"/>
          </p:cNvSpPr>
          <p:nvPr>
            <p:ph idx="1"/>
          </p:nvPr>
        </p:nvSpPr>
        <p:spPr>
          <a:xfrm>
            <a:off x="5099042" y="423363"/>
            <a:ext cx="6348426" cy="5830864"/>
          </a:xfrm>
        </p:spPr>
        <p:txBody>
          <a:bodyPr anchor="ctr">
            <a:normAutofit/>
          </a:bodyPr>
          <a:lstStyle/>
          <a:p>
            <a:r>
              <a:rPr lang="en-CA" sz="2800" dirty="0" smtClean="0"/>
              <a:t>Change our </a:t>
            </a:r>
            <a:r>
              <a:rPr lang="en-CA" sz="2800" dirty="0"/>
              <a:t>current </a:t>
            </a:r>
            <a:r>
              <a:rPr lang="en-CA" sz="2800" dirty="0" smtClean="0"/>
              <a:t>culture</a:t>
            </a:r>
          </a:p>
          <a:p>
            <a:r>
              <a:rPr lang="en-CA" sz="2800" dirty="0" smtClean="0"/>
              <a:t>Encourage </a:t>
            </a:r>
            <a:r>
              <a:rPr lang="en-CA" sz="2800" dirty="0"/>
              <a:t>the development of more creative thinkers and problem solvers, while stimulating </a:t>
            </a:r>
            <a:r>
              <a:rPr lang="en-CA" sz="2800" dirty="0" smtClean="0"/>
              <a:t>collaboration &amp; human </a:t>
            </a:r>
            <a:r>
              <a:rPr lang="en-CA" sz="2800" dirty="0"/>
              <a:t>resource </a:t>
            </a:r>
            <a:r>
              <a:rPr lang="en-CA" sz="2800" dirty="0" smtClean="0"/>
              <a:t>investment </a:t>
            </a:r>
          </a:p>
          <a:p>
            <a:r>
              <a:rPr lang="en-CA" sz="2800" b="1" dirty="0">
                <a:solidFill>
                  <a:srgbClr val="FF0000"/>
                </a:solidFill>
              </a:rPr>
              <a:t>A</a:t>
            </a:r>
            <a:r>
              <a:rPr lang="en-CA" sz="2800" b="1" dirty="0" smtClean="0">
                <a:solidFill>
                  <a:srgbClr val="FF0000"/>
                </a:solidFill>
              </a:rPr>
              <a:t>dministrators </a:t>
            </a:r>
            <a:r>
              <a:rPr lang="en-CA" sz="2800" b="1" dirty="0">
                <a:solidFill>
                  <a:srgbClr val="FF0000"/>
                </a:solidFill>
              </a:rPr>
              <a:t>who occupy key positions in various layers of the organisation </a:t>
            </a:r>
            <a:r>
              <a:rPr lang="en-CA" sz="2800" b="1" dirty="0" smtClean="0">
                <a:solidFill>
                  <a:srgbClr val="FF0000"/>
                </a:solidFill>
              </a:rPr>
              <a:t>need to adapt and accept a </a:t>
            </a:r>
            <a:r>
              <a:rPr lang="en-CA" sz="2800" b="1" dirty="0">
                <a:solidFill>
                  <a:srgbClr val="FF0000"/>
                </a:solidFill>
              </a:rPr>
              <a:t>role in driving </a:t>
            </a:r>
            <a:r>
              <a:rPr lang="en-CA" sz="2800" b="1" dirty="0" smtClean="0">
                <a:solidFill>
                  <a:srgbClr val="FF0000"/>
                </a:solidFill>
              </a:rPr>
              <a:t>change</a:t>
            </a:r>
            <a:endParaRPr lang="en-TT" b="1" dirty="0">
              <a:solidFill>
                <a:srgbClr val="FF0000"/>
              </a:solidFill>
            </a:endParaRPr>
          </a:p>
        </p:txBody>
      </p:sp>
      <p:sp>
        <p:nvSpPr>
          <p:cNvPr id="5" name="Slide Number Placeholder 4">
            <a:extLst>
              <a:ext uri="{FF2B5EF4-FFF2-40B4-BE49-F238E27FC236}">
                <a16:creationId xmlns="" xmlns:a16="http://schemas.microsoft.com/office/drawing/2014/main" id="{49A35786-6224-43B0-857A-FF27BFF3AB23}"/>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40061804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B60A58-0C52-4980-A10E-C34952951ACB}"/>
              </a:ext>
            </a:extLst>
          </p:cNvPr>
          <p:cNvSpPr>
            <a:spLocks noGrp="1"/>
          </p:cNvSpPr>
          <p:nvPr>
            <p:ph type="title"/>
          </p:nvPr>
        </p:nvSpPr>
        <p:spPr>
          <a:xfrm>
            <a:off x="1997840" y="138261"/>
            <a:ext cx="7729728" cy="1188720"/>
          </a:xfrm>
        </p:spPr>
        <p:txBody>
          <a:bodyPr/>
          <a:lstStyle/>
          <a:p>
            <a:r>
              <a:rPr lang="en-TT" dirty="0" smtClean="0"/>
              <a:t>Who are our ADMINISTRATORs</a:t>
            </a:r>
            <a:endParaRPr lang="en-TT" dirty="0"/>
          </a:p>
        </p:txBody>
      </p:sp>
      <p:sp>
        <p:nvSpPr>
          <p:cNvPr id="3" name="Content Placeholder 2">
            <a:extLst>
              <a:ext uri="{FF2B5EF4-FFF2-40B4-BE49-F238E27FC236}">
                <a16:creationId xmlns="" xmlns:a16="http://schemas.microsoft.com/office/drawing/2014/main" id="{9D7305EE-4AA0-4D26-BDD0-8975593ACD37}"/>
              </a:ext>
            </a:extLst>
          </p:cNvPr>
          <p:cNvSpPr>
            <a:spLocks noGrp="1"/>
          </p:cNvSpPr>
          <p:nvPr>
            <p:ph idx="1"/>
          </p:nvPr>
        </p:nvSpPr>
        <p:spPr>
          <a:xfrm>
            <a:off x="362857" y="1487714"/>
            <a:ext cx="11139714" cy="5370286"/>
          </a:xfrm>
        </p:spPr>
        <p:txBody>
          <a:bodyPr>
            <a:noAutofit/>
          </a:bodyPr>
          <a:lstStyle/>
          <a:p>
            <a:pPr lvl="0"/>
            <a:r>
              <a:rPr lang="en-CA" sz="3600" dirty="0"/>
              <a:t>The Principal and Deputy Principal </a:t>
            </a:r>
            <a:endParaRPr lang="en-CA" sz="3600" dirty="0" smtClean="0"/>
          </a:p>
          <a:p>
            <a:pPr lvl="0"/>
            <a:r>
              <a:rPr lang="en-CA" sz="3600" dirty="0" smtClean="0"/>
              <a:t>Deans</a:t>
            </a:r>
            <a:r>
              <a:rPr lang="en-CA" sz="3600" dirty="0"/>
              <a:t>, and Heads of Departments </a:t>
            </a:r>
            <a:endParaRPr lang="en-CA" sz="3600" dirty="0" smtClean="0"/>
          </a:p>
          <a:p>
            <a:pPr lvl="0"/>
            <a:r>
              <a:rPr lang="en-CA" sz="3600" dirty="0" smtClean="0"/>
              <a:t>Registrars</a:t>
            </a:r>
            <a:r>
              <a:rPr lang="en-CA" sz="3600" dirty="0"/>
              <a:t>, Bursars, Senior Administrative Staff (connected to operational units</a:t>
            </a:r>
            <a:r>
              <a:rPr lang="en-CA" sz="3600" dirty="0" smtClean="0"/>
              <a:t>) Other </a:t>
            </a:r>
            <a:r>
              <a:rPr lang="en-CA" sz="3600" dirty="0"/>
              <a:t>Categories of Professional Staff who also enjoy similar benefits are Information Technology (IT) professionals; Research Fellows; and Librarians. </a:t>
            </a:r>
            <a:endParaRPr lang="en-US" sz="3600" dirty="0"/>
          </a:p>
          <a:p>
            <a:pPr lvl="0"/>
            <a:r>
              <a:rPr lang="en-CA" sz="3600" dirty="0"/>
              <a:t>A</a:t>
            </a:r>
            <a:r>
              <a:rPr lang="en-CA" sz="3600" dirty="0" smtClean="0"/>
              <a:t>dministrative support staff (Administrative </a:t>
            </a:r>
            <a:r>
              <a:rPr lang="en-CA" sz="3600" dirty="0"/>
              <a:t>Assistants, O</a:t>
            </a:r>
            <a:r>
              <a:rPr lang="en-CA" sz="3600" dirty="0" smtClean="0"/>
              <a:t>ffice </a:t>
            </a:r>
            <a:r>
              <a:rPr lang="en-CA" sz="3600" dirty="0"/>
              <a:t>M</a:t>
            </a:r>
            <a:r>
              <a:rPr lang="en-CA" sz="3600" dirty="0" smtClean="0"/>
              <a:t>anagers </a:t>
            </a:r>
            <a:r>
              <a:rPr lang="en-CA" sz="3600" dirty="0"/>
              <a:t>within </a:t>
            </a:r>
            <a:r>
              <a:rPr lang="en-CA" sz="3600" dirty="0" smtClean="0"/>
              <a:t>departments). </a:t>
            </a:r>
            <a:endParaRPr lang="en-US" sz="3600" dirty="0"/>
          </a:p>
          <a:p>
            <a:pPr marL="0" indent="0" algn="just">
              <a:buNone/>
            </a:pPr>
            <a:endParaRPr lang="en-TT" sz="3600" dirty="0"/>
          </a:p>
        </p:txBody>
      </p:sp>
      <p:sp>
        <p:nvSpPr>
          <p:cNvPr id="4" name="Slide Number Placeholder 3">
            <a:extLst>
              <a:ext uri="{FF2B5EF4-FFF2-40B4-BE49-F238E27FC236}">
                <a16:creationId xmlns="" xmlns:a16="http://schemas.microsoft.com/office/drawing/2014/main" id="{A0FBCC65-A0BE-4071-8BEF-A33F04F86A75}"/>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148089274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645</TotalTime>
  <Words>1570</Words>
  <Application>Microsoft Office PowerPoint</Application>
  <PresentationFormat>Widescreen</PresentationFormat>
  <Paragraphs>113</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 MT</vt:lpstr>
      <vt:lpstr>Parcel</vt:lpstr>
      <vt:lpstr>Changing Organizational Culture: The Role of Administrators in Transforming The UWI [The Case of UWISTA]</vt:lpstr>
      <vt:lpstr>Structure of Presentation</vt:lpstr>
      <vt:lpstr>CONTEXT</vt:lpstr>
      <vt:lpstr>PowerPoint Presentation</vt:lpstr>
      <vt:lpstr>THE ORGANIZATIONAL CULTURE OF THE UWI FROM THE AUTHOR’S PERSPECTIVE USING THE COMPETING VALUES FRAMEWORK (CVF)</vt:lpstr>
      <vt:lpstr>A change is needed</vt:lpstr>
      <vt:lpstr>A change is needed</vt:lpstr>
      <vt:lpstr>What NEEDS TO CHANGE?</vt:lpstr>
      <vt:lpstr>Who are our ADMINISTRATORs</vt:lpstr>
      <vt:lpstr>The Role and Relevance of Administrators</vt:lpstr>
      <vt:lpstr>The Role and Relevance of Administrators Cont’d…</vt:lpstr>
      <vt:lpstr>The Role and Relevance of Administrators Cont’d…</vt:lpstr>
      <vt:lpstr>The Role and Relevance of Administrators Cont’d…</vt:lpstr>
      <vt:lpstr>CONCLUSION</vt:lpstr>
      <vt:lpstr>CONCLUSION cont’d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Maria Mason-Roberts</dc:creator>
  <cp:lastModifiedBy>ROSE-PARKES,Marjorie E</cp:lastModifiedBy>
  <cp:revision>63</cp:revision>
  <dcterms:created xsi:type="dcterms:W3CDTF">2018-07-10T14:05:29Z</dcterms:created>
  <dcterms:modified xsi:type="dcterms:W3CDTF">2019-07-09T16:38:03Z</dcterms:modified>
</cp:coreProperties>
</file>