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2"/>
  </p:handoutMasterIdLst>
  <p:sldIdLst>
    <p:sldId id="256" r:id="rId2"/>
    <p:sldId id="257" r:id="rId3"/>
    <p:sldId id="282" r:id="rId4"/>
    <p:sldId id="258" r:id="rId5"/>
    <p:sldId id="288" r:id="rId6"/>
    <p:sldId id="259" r:id="rId7"/>
    <p:sldId id="289" r:id="rId8"/>
    <p:sldId id="290" r:id="rId9"/>
    <p:sldId id="291" r:id="rId10"/>
    <p:sldId id="292" r:id="rId11"/>
    <p:sldId id="293" r:id="rId12"/>
    <p:sldId id="294" r:id="rId13"/>
    <p:sldId id="295" r:id="rId14"/>
    <p:sldId id="296" r:id="rId15"/>
    <p:sldId id="297" r:id="rId16"/>
    <p:sldId id="299" r:id="rId17"/>
    <p:sldId id="260" r:id="rId18"/>
    <p:sldId id="261" r:id="rId19"/>
    <p:sldId id="262" r:id="rId20"/>
    <p:sldId id="263" r:id="rId21"/>
    <p:sldId id="264" r:id="rId22"/>
    <p:sldId id="266" r:id="rId23"/>
    <p:sldId id="267" r:id="rId24"/>
    <p:sldId id="268" r:id="rId25"/>
    <p:sldId id="269" r:id="rId26"/>
    <p:sldId id="270" r:id="rId27"/>
    <p:sldId id="281" r:id="rId28"/>
    <p:sldId id="285" r:id="rId29"/>
    <p:sldId id="283" r:id="rId30"/>
    <p:sldId id="272" r:id="rId31"/>
    <p:sldId id="273" r:id="rId32"/>
    <p:sldId id="274" r:id="rId33"/>
    <p:sldId id="271" r:id="rId34"/>
    <p:sldId id="275" r:id="rId35"/>
    <p:sldId id="276" r:id="rId36"/>
    <p:sldId id="277" r:id="rId37"/>
    <p:sldId id="284" r:id="rId38"/>
    <p:sldId id="279" r:id="rId39"/>
    <p:sldId id="265" r:id="rId40"/>
    <p:sldId id="298" r:id="rId41"/>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90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57" d="100"/>
          <a:sy n="57" d="100"/>
        </p:scale>
        <p:origin x="331" y="4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3177" tIns="46589" rIns="93177" bIns="46589" rtlCol="0"/>
          <a:lstStyle>
            <a:lvl1pPr algn="l">
              <a:defRPr sz="1200"/>
            </a:lvl1pPr>
          </a:lstStyle>
          <a:p>
            <a:endParaRPr lang="en-JM"/>
          </a:p>
        </p:txBody>
      </p:sp>
      <p:sp>
        <p:nvSpPr>
          <p:cNvPr id="3" name="Date Placeholder 2"/>
          <p:cNvSpPr>
            <a:spLocks noGrp="1"/>
          </p:cNvSpPr>
          <p:nvPr>
            <p:ph type="dt" sz="quarter" idx="1"/>
          </p:nvPr>
        </p:nvSpPr>
        <p:spPr>
          <a:xfrm>
            <a:off x="3939466" y="0"/>
            <a:ext cx="3013763" cy="465455"/>
          </a:xfrm>
          <a:prstGeom prst="rect">
            <a:avLst/>
          </a:prstGeom>
        </p:spPr>
        <p:txBody>
          <a:bodyPr vert="horz" lIns="93177" tIns="46589" rIns="93177" bIns="46589" rtlCol="0"/>
          <a:lstStyle>
            <a:lvl1pPr algn="r">
              <a:defRPr sz="1200"/>
            </a:lvl1pPr>
          </a:lstStyle>
          <a:p>
            <a:fld id="{20D2AFBE-44B9-4F81-A314-7F481AC7DB70}" type="datetimeFigureOut">
              <a:rPr lang="en-JM" smtClean="0"/>
              <a:t>9/7/2019</a:t>
            </a:fld>
            <a:endParaRPr lang="en-JM"/>
          </a:p>
        </p:txBody>
      </p:sp>
      <p:sp>
        <p:nvSpPr>
          <p:cNvPr id="4" name="Footer Placeholder 3"/>
          <p:cNvSpPr>
            <a:spLocks noGrp="1"/>
          </p:cNvSpPr>
          <p:nvPr>
            <p:ph type="ftr" sz="quarter" idx="2"/>
          </p:nvPr>
        </p:nvSpPr>
        <p:spPr>
          <a:xfrm>
            <a:off x="0" y="8842030"/>
            <a:ext cx="3013763" cy="465455"/>
          </a:xfrm>
          <a:prstGeom prst="rect">
            <a:avLst/>
          </a:prstGeom>
        </p:spPr>
        <p:txBody>
          <a:bodyPr vert="horz" lIns="93177" tIns="46589" rIns="93177" bIns="46589" rtlCol="0" anchor="b"/>
          <a:lstStyle>
            <a:lvl1pPr algn="l">
              <a:defRPr sz="1200"/>
            </a:lvl1pPr>
          </a:lstStyle>
          <a:p>
            <a:endParaRPr lang="en-JM"/>
          </a:p>
        </p:txBody>
      </p:sp>
      <p:sp>
        <p:nvSpPr>
          <p:cNvPr id="5" name="Slide Number Placeholder 4"/>
          <p:cNvSpPr>
            <a:spLocks noGrp="1"/>
          </p:cNvSpPr>
          <p:nvPr>
            <p:ph type="sldNum" sz="quarter" idx="3"/>
          </p:nvPr>
        </p:nvSpPr>
        <p:spPr>
          <a:xfrm>
            <a:off x="3939466" y="8842030"/>
            <a:ext cx="3013763" cy="465455"/>
          </a:xfrm>
          <a:prstGeom prst="rect">
            <a:avLst/>
          </a:prstGeom>
        </p:spPr>
        <p:txBody>
          <a:bodyPr vert="horz" lIns="93177" tIns="46589" rIns="93177" bIns="46589" rtlCol="0" anchor="b"/>
          <a:lstStyle>
            <a:lvl1pPr algn="r">
              <a:defRPr sz="1200"/>
            </a:lvl1pPr>
          </a:lstStyle>
          <a:p>
            <a:fld id="{1F05BFC8-B4EE-4C30-B915-A2339A68C4B6}" type="slidenum">
              <a:rPr lang="en-JM" smtClean="0"/>
              <a:t>‹#›</a:t>
            </a:fld>
            <a:endParaRPr lang="en-JM"/>
          </a:p>
        </p:txBody>
      </p:sp>
    </p:spTree>
    <p:extLst>
      <p:ext uri="{BB962C8B-B14F-4D97-AF65-F5344CB8AC3E}">
        <p14:creationId xmlns:p14="http://schemas.microsoft.com/office/powerpoint/2010/main" val="31202833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170408-CB00-493F-9726-0EDA895950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B8E9F7E1-9F32-422B-872D-4C48A087C8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BDE1EF7D-2E8E-4818-A245-076E06A27746}"/>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5" name="Footer Placeholder 4">
            <a:extLst>
              <a:ext uri="{FF2B5EF4-FFF2-40B4-BE49-F238E27FC236}">
                <a16:creationId xmlns="" xmlns:a16="http://schemas.microsoft.com/office/drawing/2014/main" id="{4235EBBE-05B3-4C29-A6B3-DABE0E7A5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4CDA636-4C66-40A8-88AF-390D1D284601}"/>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77084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B1C1CD-AF00-4D26-840A-BC2C4DD77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7F64122-6736-49A9-88AB-0568CB81C6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5B746C9-7D51-4E6A-8FFE-320F83C2C09E}"/>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5" name="Footer Placeholder 4">
            <a:extLst>
              <a:ext uri="{FF2B5EF4-FFF2-40B4-BE49-F238E27FC236}">
                <a16:creationId xmlns="" xmlns:a16="http://schemas.microsoft.com/office/drawing/2014/main" id="{BF1623E6-6B12-4307-A003-966B33B4B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8DCB8DC-1529-44E6-B381-C4EB53C65013}"/>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172009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5B9698C-7CE6-44F1-B775-3D46777619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BB246072-0DE0-4B31-8470-5702BA82D9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05FD8A2-B955-46BF-808C-A9A2F3347A18}"/>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5" name="Footer Placeholder 4">
            <a:extLst>
              <a:ext uri="{FF2B5EF4-FFF2-40B4-BE49-F238E27FC236}">
                <a16:creationId xmlns="" xmlns:a16="http://schemas.microsoft.com/office/drawing/2014/main" id="{68B5606C-4AB3-4EE8-A0EC-7BBAFE3257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E2D305C-C213-4951-AE7B-8121D91163E3}"/>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423794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159C6B-7A95-4F94-B645-105007EDC9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16D2086-90C6-4185-ACFC-328E1B4DF5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1877159-020B-4A83-9162-C51494FAA552}"/>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5" name="Footer Placeholder 4">
            <a:extLst>
              <a:ext uri="{FF2B5EF4-FFF2-40B4-BE49-F238E27FC236}">
                <a16:creationId xmlns="" xmlns:a16="http://schemas.microsoft.com/office/drawing/2014/main" id="{0D374987-4E4E-41A4-A41E-46BA25777D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41EA257-1F77-4AE9-B037-53D7B55424E5}"/>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266789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3212C5-8AF3-45C5-91DA-DDA6FEFE4F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BED09BCB-B477-4331-AA3F-960C47D09C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155360C1-EBFE-410F-9A7D-5CBFB816F87A}"/>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5" name="Footer Placeholder 4">
            <a:extLst>
              <a:ext uri="{FF2B5EF4-FFF2-40B4-BE49-F238E27FC236}">
                <a16:creationId xmlns="" xmlns:a16="http://schemas.microsoft.com/office/drawing/2014/main" id="{606517A0-EE25-452A-83C3-F10DAB4CEC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595FDF6-E1BD-4E98-AAAD-85A7B7D095E9}"/>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861096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DCDB44-2D0D-4A17-8564-02D2A5F0EA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9C74405-F3BD-4FDA-A72F-00E85AC5E8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007936E-0296-4FEF-AAF2-AA63059DDF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6858EAF4-ABCB-4E78-8FDD-C3001CD0535B}"/>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6" name="Footer Placeholder 5">
            <a:extLst>
              <a:ext uri="{FF2B5EF4-FFF2-40B4-BE49-F238E27FC236}">
                <a16:creationId xmlns="" xmlns:a16="http://schemas.microsoft.com/office/drawing/2014/main" id="{CB006619-B1EB-4D70-BE26-2E2062F606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668BAB5-7771-4A6C-912D-17B134B65F97}"/>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288313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E9623C-1EB1-4F75-B744-DD1D6EB4BE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28ECB767-D8A4-45F5-AB31-997E2F24DD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9D1D8781-153A-453F-ABFA-2C08D68E4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F2BE043-9C1C-4377-88DC-3DE09E6ADB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DF677EE-8983-4443-8C88-B66D98D13E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916CDA5-5EBF-4824-AFEA-3A8A164C2D4C}"/>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8" name="Footer Placeholder 7">
            <a:extLst>
              <a:ext uri="{FF2B5EF4-FFF2-40B4-BE49-F238E27FC236}">
                <a16:creationId xmlns="" xmlns:a16="http://schemas.microsoft.com/office/drawing/2014/main" id="{117ECE30-021C-492B-99D5-5EB281C364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D344AA13-84FF-4F2B-960F-E2A27A8CCF24}"/>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2259695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778DEC-2F40-4E76-AF83-BE57ED0A90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678351AA-3850-4221-90C5-388FC3CC6F53}"/>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4" name="Footer Placeholder 3">
            <a:extLst>
              <a:ext uri="{FF2B5EF4-FFF2-40B4-BE49-F238E27FC236}">
                <a16:creationId xmlns="" xmlns:a16="http://schemas.microsoft.com/office/drawing/2014/main" id="{55B0DFCE-93CA-4952-8267-6434702532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AD0F6CB-3B6A-4CA4-A7AA-25ECB557E836}"/>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664363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E332A28-826C-4F22-8BBC-E01D81C3D46C}"/>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3" name="Footer Placeholder 2">
            <a:extLst>
              <a:ext uri="{FF2B5EF4-FFF2-40B4-BE49-F238E27FC236}">
                <a16:creationId xmlns="" xmlns:a16="http://schemas.microsoft.com/office/drawing/2014/main" id="{4C85F571-0417-4579-90FA-53DD7D84BE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B22F0287-6CE0-4B1F-B001-40A4A0B2A86F}"/>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449080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E0E294-A602-46C8-B0E3-8ED524C9CF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A15583DD-1310-4F49-BB73-3BAF8F0A4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A0BB1656-AD96-4B38-98C6-6EB70BE7F5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E116F55-0E58-4EE2-855D-6765609249CF}"/>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6" name="Footer Placeholder 5">
            <a:extLst>
              <a:ext uri="{FF2B5EF4-FFF2-40B4-BE49-F238E27FC236}">
                <a16:creationId xmlns="" xmlns:a16="http://schemas.microsoft.com/office/drawing/2014/main" id="{AF4AFABA-4856-4C80-874C-01297BFCD2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F2D8FD2-8D49-4477-86F0-4046316E3730}"/>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110183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8333DB-D97D-4D91-A76A-5E3F0481BA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C74330B2-8D21-4698-A798-6B0A35F65E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4C0B17C0-C1C5-4200-8DAD-AF1D4EC35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50217B2-3948-43EC-9A56-FD95402AF889}"/>
              </a:ext>
            </a:extLst>
          </p:cNvPr>
          <p:cNvSpPr>
            <a:spLocks noGrp="1"/>
          </p:cNvSpPr>
          <p:nvPr>
            <p:ph type="dt" sz="half" idx="10"/>
          </p:nvPr>
        </p:nvSpPr>
        <p:spPr/>
        <p:txBody>
          <a:bodyPr/>
          <a:lstStyle/>
          <a:p>
            <a:fld id="{57368A0C-CB95-493A-B5C4-5FD6B5EC5CFD}" type="datetimeFigureOut">
              <a:rPr lang="en-US" smtClean="0"/>
              <a:pPr/>
              <a:t>7/9/2019</a:t>
            </a:fld>
            <a:endParaRPr lang="en-US"/>
          </a:p>
        </p:txBody>
      </p:sp>
      <p:sp>
        <p:nvSpPr>
          <p:cNvPr id="6" name="Footer Placeholder 5">
            <a:extLst>
              <a:ext uri="{FF2B5EF4-FFF2-40B4-BE49-F238E27FC236}">
                <a16:creationId xmlns="" xmlns:a16="http://schemas.microsoft.com/office/drawing/2014/main" id="{8F3980B8-5EF7-45AD-9FB2-818BAE09FE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0C972F2-8CA9-43DC-92B9-649D57932212}"/>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292091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738AC37-6E4A-4D15-B1CE-A271D0AFA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BB3D84F5-0523-4752-9084-2FCFEBFFE7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38C6671-1D94-4954-B292-38B94044B2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68A0C-CB95-493A-B5C4-5FD6B5EC5CFD}" type="datetimeFigureOut">
              <a:rPr lang="en-US" smtClean="0"/>
              <a:pPr/>
              <a:t>7/9/2019</a:t>
            </a:fld>
            <a:endParaRPr lang="en-US"/>
          </a:p>
        </p:txBody>
      </p:sp>
      <p:sp>
        <p:nvSpPr>
          <p:cNvPr id="5" name="Footer Placeholder 4">
            <a:extLst>
              <a:ext uri="{FF2B5EF4-FFF2-40B4-BE49-F238E27FC236}">
                <a16:creationId xmlns="" xmlns:a16="http://schemas.microsoft.com/office/drawing/2014/main" id="{42DCE217-235E-4CA3-A5E7-0B251C3C76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B7FA3B9F-EB21-4EF9-856B-6063A86890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A60F7-A674-42A8-BCF3-224D7B1B3124}" type="slidenum">
              <a:rPr lang="en-US" smtClean="0"/>
              <a:pPr/>
              <a:t>‹#›</a:t>
            </a:fld>
            <a:endParaRPr lang="en-US"/>
          </a:p>
        </p:txBody>
      </p:sp>
    </p:spTree>
    <p:extLst>
      <p:ext uri="{BB962C8B-B14F-4D97-AF65-F5344CB8AC3E}">
        <p14:creationId xmlns:p14="http://schemas.microsoft.com/office/powerpoint/2010/main" val="314697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p:txBody>
          <a:bodyPr>
            <a:normAutofit/>
          </a:bodyPr>
          <a:lstStyle/>
          <a:p>
            <a:r>
              <a:rPr lang="en-US" sz="4400" dirty="0" smtClean="0"/>
              <a:t>Bridging the Divide between Administration and Academia</a:t>
            </a:r>
            <a:endParaRPr lang="en-US" sz="44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4453666"/>
            <a:ext cx="9144000" cy="804134"/>
          </a:xfrm>
        </p:spPr>
        <p:txBody>
          <a:bodyPr>
            <a:normAutofit fontScale="92500" lnSpcReduction="10000"/>
          </a:bodyPr>
          <a:lstStyle/>
          <a:p>
            <a:pPr algn="r"/>
            <a:r>
              <a:rPr lang="en-US" dirty="0" smtClean="0"/>
              <a:t>Presenters:    Denise Stephenson-</a:t>
            </a:r>
            <a:r>
              <a:rPr lang="en-US" dirty="0" err="1" smtClean="0"/>
              <a:t>Hammil</a:t>
            </a:r>
            <a:endParaRPr lang="en-US" dirty="0" smtClean="0"/>
          </a:p>
          <a:p>
            <a:pPr algn="r"/>
            <a:r>
              <a:rPr lang="en-US" dirty="0" smtClean="0"/>
              <a:t>       Michelle Holness</a:t>
            </a:r>
            <a:endParaRPr lang="en-US" dirty="0"/>
          </a:p>
        </p:txBody>
      </p:sp>
    </p:spTree>
    <p:extLst>
      <p:ext uri="{BB962C8B-B14F-4D97-AF65-F5344CB8AC3E}">
        <p14:creationId xmlns:p14="http://schemas.microsoft.com/office/powerpoint/2010/main" val="2127576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Q2: What </a:t>
            </a:r>
            <a:r>
              <a:rPr lang="en-US" sz="3600" b="1" dirty="0"/>
              <a:t>are the causes of the </a:t>
            </a:r>
            <a:r>
              <a:rPr lang="en-US" sz="3600" b="1" dirty="0" smtClean="0"/>
              <a:t>divide	between Administration and Academia?</a:t>
            </a:r>
            <a:r>
              <a:rPr lang="en-US" sz="3600" b="1" dirty="0"/>
              <a:t/>
            </a:r>
            <a:br>
              <a:rPr lang="en-US" sz="3600" b="1" dirty="0"/>
            </a:br>
            <a:endParaRPr lang="en-US" sz="3600" b="1" dirty="0"/>
          </a:p>
        </p:txBody>
      </p:sp>
      <p:sp>
        <p:nvSpPr>
          <p:cNvPr id="3" name="Content Placeholder 2"/>
          <p:cNvSpPr>
            <a:spLocks noGrp="1"/>
          </p:cNvSpPr>
          <p:nvPr>
            <p:ph idx="1"/>
          </p:nvPr>
        </p:nvSpPr>
        <p:spPr/>
        <p:txBody>
          <a:bodyPr>
            <a:normAutofit fontScale="70000" lnSpcReduction="20000"/>
          </a:bodyPr>
          <a:lstStyle/>
          <a:p>
            <a:pPr marL="0" indent="0">
              <a:buNone/>
            </a:pPr>
            <a:r>
              <a:rPr lang="en-US" sz="3100" b="1" dirty="0" smtClean="0"/>
              <a:t>Administrators’ Responses:</a:t>
            </a:r>
          </a:p>
          <a:p>
            <a:pPr lvl="0">
              <a:buFont typeface="Wingdings" pitchFamily="2" charset="2"/>
              <a:buChar char="v"/>
            </a:pPr>
            <a:r>
              <a:rPr lang="en-US" b="1" i="1" dirty="0"/>
              <a:t>Lack of communication </a:t>
            </a:r>
            <a:r>
              <a:rPr lang="en-US" dirty="0"/>
              <a:t>i.e. conflicting, unable to see eye to eye and lack of clarification on the path to be taken to achieve desired outcomes.</a:t>
            </a:r>
          </a:p>
          <a:p>
            <a:pPr lvl="0">
              <a:buFont typeface="Wingdings" pitchFamily="2" charset="2"/>
              <a:buChar char="v"/>
            </a:pPr>
            <a:r>
              <a:rPr lang="en-US" dirty="0"/>
              <a:t>Role </a:t>
            </a:r>
            <a:r>
              <a:rPr lang="en-US" dirty="0" smtClean="0"/>
              <a:t>segregation.</a:t>
            </a:r>
            <a:endParaRPr lang="en-US" dirty="0"/>
          </a:p>
          <a:p>
            <a:pPr lvl="0">
              <a:buFont typeface="Wingdings" pitchFamily="2" charset="2"/>
              <a:buChar char="v"/>
            </a:pPr>
            <a:r>
              <a:rPr lang="en-US" dirty="0"/>
              <a:t>Policies implemented not being </a:t>
            </a:r>
            <a:r>
              <a:rPr lang="en-US" dirty="0" smtClean="0"/>
              <a:t>enforced.</a:t>
            </a:r>
            <a:endParaRPr lang="en-US" dirty="0"/>
          </a:p>
          <a:p>
            <a:pPr lvl="0">
              <a:buFont typeface="Wingdings" pitchFamily="2" charset="2"/>
              <a:buChar char="v"/>
            </a:pPr>
            <a:r>
              <a:rPr lang="en-US" dirty="0" smtClean="0"/>
              <a:t>Inadequate resources </a:t>
            </a:r>
            <a:r>
              <a:rPr lang="en-US" dirty="0"/>
              <a:t>to assist in the achievement of </a:t>
            </a:r>
            <a:r>
              <a:rPr lang="en-US" dirty="0" smtClean="0"/>
              <a:t>desired outcomes </a:t>
            </a:r>
            <a:r>
              <a:rPr lang="en-US" dirty="0"/>
              <a:t>at a given </a:t>
            </a:r>
            <a:r>
              <a:rPr lang="en-US" dirty="0" smtClean="0"/>
              <a:t>standard.</a:t>
            </a:r>
            <a:endParaRPr lang="en-US" dirty="0"/>
          </a:p>
          <a:p>
            <a:pPr lvl="0">
              <a:buFont typeface="Wingdings" pitchFamily="2" charset="2"/>
              <a:buChar char="v"/>
            </a:pPr>
            <a:r>
              <a:rPr lang="en-US" b="1" i="1" dirty="0"/>
              <a:t>Insufficient recognition of the primary role of the academic </a:t>
            </a:r>
            <a:r>
              <a:rPr lang="en-US" b="1" i="1" dirty="0" smtClean="0"/>
              <a:t>staff.</a:t>
            </a:r>
            <a:endParaRPr lang="en-US" b="1" i="1" dirty="0"/>
          </a:p>
          <a:p>
            <a:pPr lvl="0">
              <a:buFont typeface="Wingdings" pitchFamily="2" charset="2"/>
              <a:buChar char="v"/>
            </a:pPr>
            <a:r>
              <a:rPr lang="en-US" dirty="0"/>
              <a:t>The tendency in the faculties/colleges to be self-absorbed at times to the detriment of the bigger </a:t>
            </a:r>
            <a:r>
              <a:rPr lang="en-US" dirty="0" smtClean="0"/>
              <a:t>picture.</a:t>
            </a:r>
            <a:endParaRPr lang="en-US" dirty="0"/>
          </a:p>
          <a:p>
            <a:pPr lvl="0">
              <a:buFont typeface="Wingdings" pitchFamily="2" charset="2"/>
              <a:buChar char="v"/>
            </a:pPr>
            <a:r>
              <a:rPr lang="en-US" dirty="0"/>
              <a:t>Appreciation of the functions and impact </a:t>
            </a:r>
            <a:r>
              <a:rPr lang="en-US" dirty="0" smtClean="0"/>
              <a:t>that each </a:t>
            </a:r>
            <a:r>
              <a:rPr lang="en-US" dirty="0"/>
              <a:t>role has on the delivery of the </a:t>
            </a:r>
            <a:r>
              <a:rPr lang="en-US" dirty="0" smtClean="0"/>
              <a:t>product.</a:t>
            </a:r>
            <a:endParaRPr lang="en-US" dirty="0"/>
          </a:p>
          <a:p>
            <a:pPr lvl="0">
              <a:buFont typeface="Wingdings" pitchFamily="2" charset="2"/>
              <a:buChar char="v"/>
            </a:pPr>
            <a:r>
              <a:rPr lang="en-US" b="1" i="1" dirty="0"/>
              <a:t>Lack of </a:t>
            </a:r>
            <a:r>
              <a:rPr lang="en-US" b="1" i="1" dirty="0" smtClean="0"/>
              <a:t>accountability.</a:t>
            </a:r>
          </a:p>
          <a:p>
            <a:pPr>
              <a:buFont typeface="Wingdings" pitchFamily="2" charset="2"/>
              <a:buChar char="v"/>
            </a:pPr>
            <a:r>
              <a:rPr lang="en-US" dirty="0"/>
              <a:t>Strategic and operational planning </a:t>
            </a:r>
            <a:r>
              <a:rPr lang="en-US" dirty="0" smtClean="0"/>
              <a:t>not generally </a:t>
            </a:r>
            <a:r>
              <a:rPr lang="en-US" dirty="0"/>
              <a:t>known and </a:t>
            </a:r>
            <a:r>
              <a:rPr lang="en-US" dirty="0" smtClean="0"/>
              <a:t>accepted.</a:t>
            </a:r>
            <a:endParaRPr lang="en-US" dirty="0"/>
          </a:p>
          <a:p>
            <a:pPr lvl="0"/>
            <a:endParaRPr lang="en-US" dirty="0"/>
          </a:p>
          <a:p>
            <a:endParaRPr lang="en-US" dirty="0"/>
          </a:p>
        </p:txBody>
      </p:sp>
    </p:spTree>
    <p:extLst>
      <p:ext uri="{BB962C8B-B14F-4D97-AF65-F5344CB8AC3E}">
        <p14:creationId xmlns:p14="http://schemas.microsoft.com/office/powerpoint/2010/main" val="1571670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Q2: </a:t>
            </a:r>
            <a:r>
              <a:rPr lang="en-US" sz="3600" b="1" dirty="0"/>
              <a:t>What are the causes of the </a:t>
            </a:r>
            <a:r>
              <a:rPr lang="en-US" sz="3600" b="1" dirty="0" smtClean="0"/>
              <a:t>divide</a:t>
            </a:r>
            <a:r>
              <a:rPr lang="en-US" sz="3600" b="1" dirty="0"/>
              <a:t>	between </a:t>
            </a:r>
            <a:r>
              <a:rPr lang="en-US" sz="3600" b="1" dirty="0" smtClean="0"/>
              <a:t>Administration and Academia?</a:t>
            </a:r>
            <a:endParaRPr lang="en-US" sz="3600" b="1" dirty="0"/>
          </a:p>
        </p:txBody>
      </p:sp>
      <p:sp>
        <p:nvSpPr>
          <p:cNvPr id="3" name="Content Placeholder 2"/>
          <p:cNvSpPr>
            <a:spLocks noGrp="1"/>
          </p:cNvSpPr>
          <p:nvPr>
            <p:ph idx="1"/>
          </p:nvPr>
        </p:nvSpPr>
        <p:spPr>
          <a:xfrm>
            <a:off x="849086" y="1825624"/>
            <a:ext cx="10504714" cy="4689475"/>
          </a:xfrm>
        </p:spPr>
        <p:txBody>
          <a:bodyPr>
            <a:normAutofit fontScale="25000" lnSpcReduction="20000"/>
          </a:bodyPr>
          <a:lstStyle/>
          <a:p>
            <a:pPr marL="0" indent="0">
              <a:buNone/>
            </a:pPr>
            <a:r>
              <a:rPr lang="en-US" sz="9600" b="1" dirty="0" smtClean="0"/>
              <a:t>Academia’s Responses:</a:t>
            </a:r>
          </a:p>
          <a:p>
            <a:pPr lvl="0">
              <a:buFont typeface="Wingdings" pitchFamily="2" charset="2"/>
              <a:buChar char="Ø"/>
            </a:pPr>
            <a:r>
              <a:rPr lang="en-US" sz="9600" dirty="0"/>
              <a:t>Lack of and conflicting information</a:t>
            </a:r>
          </a:p>
          <a:p>
            <a:pPr lvl="0">
              <a:buFont typeface="Wingdings" pitchFamily="2" charset="2"/>
              <a:buChar char="Ø"/>
            </a:pPr>
            <a:r>
              <a:rPr lang="en-US" sz="9600" dirty="0"/>
              <a:t>Lack of respect</a:t>
            </a:r>
          </a:p>
          <a:p>
            <a:pPr lvl="0">
              <a:buFont typeface="Wingdings" pitchFamily="2" charset="2"/>
              <a:buChar char="Ø"/>
            </a:pPr>
            <a:r>
              <a:rPr lang="en-US" sz="9600" dirty="0"/>
              <a:t>Upward mobility </a:t>
            </a:r>
            <a:r>
              <a:rPr lang="en-US" sz="9600" dirty="0" smtClean="0"/>
              <a:t>of Administrative staff in the faculties/colleges stunted</a:t>
            </a:r>
            <a:endParaRPr lang="en-US" sz="9600" dirty="0"/>
          </a:p>
          <a:p>
            <a:pPr lvl="0">
              <a:buFont typeface="Wingdings" pitchFamily="2" charset="2"/>
              <a:buChar char="Ø"/>
            </a:pPr>
            <a:r>
              <a:rPr lang="en-US" sz="9600" b="1" i="1" dirty="0"/>
              <a:t>Lack of appreciation of each individual/ </a:t>
            </a:r>
            <a:r>
              <a:rPr lang="en-US" sz="9600" b="1" i="1" dirty="0" smtClean="0"/>
              <a:t>group’s </a:t>
            </a:r>
            <a:r>
              <a:rPr lang="en-US" sz="9600" b="1" i="1" dirty="0"/>
              <a:t>role</a:t>
            </a:r>
          </a:p>
          <a:p>
            <a:pPr lvl="0">
              <a:buFont typeface="Wingdings" pitchFamily="2" charset="2"/>
              <a:buChar char="Ø"/>
            </a:pPr>
            <a:r>
              <a:rPr lang="en-US" sz="9600" dirty="0"/>
              <a:t>Leadership</a:t>
            </a:r>
          </a:p>
          <a:p>
            <a:pPr lvl="0">
              <a:buFont typeface="Wingdings" pitchFamily="2" charset="2"/>
              <a:buChar char="Ø"/>
            </a:pPr>
            <a:r>
              <a:rPr lang="en-US" sz="9600" b="1" i="1" dirty="0"/>
              <a:t>Lack of accountability</a:t>
            </a:r>
          </a:p>
          <a:p>
            <a:pPr lvl="0">
              <a:buFont typeface="Wingdings" pitchFamily="2" charset="2"/>
              <a:buChar char="Ø"/>
            </a:pPr>
            <a:r>
              <a:rPr lang="en-US" sz="9600" b="1" i="1" dirty="0"/>
              <a:t>Inefficiencies</a:t>
            </a:r>
          </a:p>
          <a:p>
            <a:pPr lvl="0">
              <a:buFont typeface="Wingdings" pitchFamily="2" charset="2"/>
              <a:buChar char="Ø"/>
            </a:pPr>
            <a:r>
              <a:rPr lang="en-US" sz="9600" dirty="0" smtClean="0"/>
              <a:t>Inequality </a:t>
            </a:r>
            <a:r>
              <a:rPr lang="en-US" sz="9600" dirty="0"/>
              <a:t>of spread of resources</a:t>
            </a:r>
          </a:p>
          <a:p>
            <a:pPr lvl="0">
              <a:buFont typeface="Wingdings" pitchFamily="2" charset="2"/>
              <a:buChar char="Ø"/>
            </a:pPr>
            <a:r>
              <a:rPr lang="en-US" sz="9600" dirty="0"/>
              <a:t>Silos</a:t>
            </a:r>
          </a:p>
          <a:p>
            <a:pPr lvl="0">
              <a:buFont typeface="Wingdings" pitchFamily="2" charset="2"/>
              <a:buChar char="Ø"/>
            </a:pPr>
            <a:r>
              <a:rPr lang="en-US" sz="9600" dirty="0"/>
              <a:t>Organisational structure</a:t>
            </a:r>
          </a:p>
          <a:p>
            <a:pPr marL="0" indent="0">
              <a:buNone/>
            </a:pPr>
            <a:r>
              <a:rPr lang="en-US" sz="9600" dirty="0"/>
              <a:t> </a:t>
            </a:r>
          </a:p>
          <a:p>
            <a:endParaRPr lang="en-US" dirty="0"/>
          </a:p>
        </p:txBody>
      </p:sp>
    </p:spTree>
    <p:extLst>
      <p:ext uri="{BB962C8B-B14F-4D97-AF65-F5344CB8AC3E}">
        <p14:creationId xmlns:p14="http://schemas.microsoft.com/office/powerpoint/2010/main" val="41972561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Q2: </a:t>
            </a:r>
            <a:r>
              <a:rPr lang="en-US" sz="3600" b="1" dirty="0"/>
              <a:t>What are the causes of the </a:t>
            </a:r>
            <a:r>
              <a:rPr lang="en-US" sz="3600" b="1" dirty="0" smtClean="0"/>
              <a:t>divide</a:t>
            </a:r>
            <a:r>
              <a:rPr lang="en-US" sz="3600" b="1" dirty="0"/>
              <a:t>	between </a:t>
            </a:r>
            <a:r>
              <a:rPr lang="en-US" sz="3600" b="1" dirty="0" smtClean="0"/>
              <a:t>Administration and Academia?</a:t>
            </a:r>
            <a:endParaRPr lang="en-US" sz="3600" b="1" dirty="0"/>
          </a:p>
        </p:txBody>
      </p:sp>
      <p:sp>
        <p:nvSpPr>
          <p:cNvPr id="3" name="Content Placeholder 2"/>
          <p:cNvSpPr>
            <a:spLocks noGrp="1"/>
          </p:cNvSpPr>
          <p:nvPr>
            <p:ph idx="1"/>
          </p:nvPr>
        </p:nvSpPr>
        <p:spPr/>
        <p:txBody>
          <a:bodyPr>
            <a:normAutofit/>
          </a:bodyPr>
          <a:lstStyle/>
          <a:p>
            <a:pPr marL="0" indent="0">
              <a:buNone/>
            </a:pPr>
            <a:r>
              <a:rPr lang="en-US" b="1" dirty="0" smtClean="0"/>
              <a:t>Key Informants Responses :</a:t>
            </a:r>
          </a:p>
          <a:p>
            <a:pPr>
              <a:buFont typeface="Wingdings" pitchFamily="2" charset="2"/>
              <a:buChar char="q"/>
            </a:pPr>
            <a:r>
              <a:rPr lang="en-US" dirty="0" smtClean="0"/>
              <a:t>Administration’s primary focus – organizational effectiveness and </a:t>
            </a:r>
          </a:p>
          <a:p>
            <a:pPr>
              <a:buNone/>
            </a:pPr>
            <a:r>
              <a:rPr lang="en-US" dirty="0" smtClean="0"/>
              <a:t>    Academia’s – Academic quality. Improper alignment</a:t>
            </a:r>
          </a:p>
          <a:p>
            <a:pPr>
              <a:buFont typeface="Wingdings" pitchFamily="2" charset="2"/>
              <a:buChar char="q"/>
            </a:pPr>
            <a:r>
              <a:rPr lang="en-US" dirty="0" smtClean="0"/>
              <a:t>No clear separation of responsibilities based on qualification and expertise</a:t>
            </a:r>
          </a:p>
          <a:p>
            <a:pPr>
              <a:buFont typeface="Wingdings" pitchFamily="2" charset="2"/>
              <a:buChar char="q"/>
            </a:pPr>
            <a:r>
              <a:rPr lang="en-US" b="1" i="1" dirty="0" smtClean="0"/>
              <a:t>Lack of communication.</a:t>
            </a:r>
          </a:p>
          <a:p>
            <a:pPr>
              <a:buFont typeface="Wingdings" pitchFamily="2" charset="2"/>
              <a:buChar char="q"/>
            </a:pPr>
            <a:r>
              <a:rPr lang="en-US" dirty="0" smtClean="0"/>
              <a:t> Unresponsiveness-issues not resolved in a timely way.</a:t>
            </a:r>
          </a:p>
          <a:p>
            <a:pPr>
              <a:buNone/>
            </a:pPr>
            <a:endParaRPr lang="en-US" dirty="0" smtClean="0"/>
          </a:p>
          <a:p>
            <a:pPr>
              <a:buFont typeface="Wingdings" pitchFamily="2" charset="2"/>
              <a:buChar char="q"/>
            </a:pPr>
            <a:endParaRPr lang="en-US" dirty="0" smtClean="0"/>
          </a:p>
          <a:p>
            <a:endParaRPr lang="en-US" dirty="0"/>
          </a:p>
        </p:txBody>
      </p:sp>
    </p:spTree>
    <p:extLst>
      <p:ext uri="{BB962C8B-B14F-4D97-AF65-F5344CB8AC3E}">
        <p14:creationId xmlns:p14="http://schemas.microsoft.com/office/powerpoint/2010/main" val="1323809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4528" y="267153"/>
            <a:ext cx="10515600" cy="1325563"/>
          </a:xfrm>
        </p:spPr>
        <p:txBody>
          <a:bodyPr>
            <a:normAutofit/>
          </a:bodyPr>
          <a:lstStyle/>
          <a:p>
            <a:r>
              <a:rPr lang="en-US" sz="3600" b="1" dirty="0" smtClean="0"/>
              <a:t>Q2 cont’d: </a:t>
            </a:r>
            <a:r>
              <a:rPr lang="en-US" sz="3600" b="1" dirty="0"/>
              <a:t>What are the causes of the </a:t>
            </a:r>
            <a:r>
              <a:rPr lang="en-US" sz="3600" b="1" dirty="0" smtClean="0"/>
              <a:t>divide</a:t>
            </a:r>
            <a:r>
              <a:rPr lang="en-US" sz="3600" b="1" dirty="0"/>
              <a:t>	</a:t>
            </a:r>
            <a:r>
              <a:rPr lang="en-US" sz="3600" b="1" dirty="0" smtClean="0"/>
              <a:t>  between Administration and Academia?</a:t>
            </a:r>
            <a:endParaRPr lang="en-US" sz="3600" b="1"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dirty="0"/>
              <a:t>UTech, Ja. did not develop a strong academic culture from C.A.S.T. </a:t>
            </a:r>
            <a:r>
              <a:rPr lang="en-US" dirty="0" smtClean="0"/>
              <a:t> </a:t>
            </a:r>
          </a:p>
          <a:p>
            <a:pPr marL="0" indent="0">
              <a:buNone/>
            </a:pPr>
            <a:r>
              <a:rPr lang="en-US" dirty="0"/>
              <a:t> </a:t>
            </a:r>
            <a:r>
              <a:rPr lang="en-US" dirty="0" smtClean="0"/>
              <a:t>   times </a:t>
            </a:r>
            <a:r>
              <a:rPr lang="en-US" dirty="0"/>
              <a:t>since </a:t>
            </a:r>
            <a:r>
              <a:rPr lang="en-US" dirty="0" smtClean="0"/>
              <a:t>lecturers were </a:t>
            </a:r>
            <a:r>
              <a:rPr lang="en-US" dirty="0"/>
              <a:t>part-time only then and the </a:t>
            </a:r>
            <a:r>
              <a:rPr lang="en-US" dirty="0" smtClean="0"/>
              <a:t>administrative</a:t>
            </a:r>
          </a:p>
          <a:p>
            <a:pPr marL="0" indent="0">
              <a:buNone/>
            </a:pPr>
            <a:r>
              <a:rPr lang="en-US" dirty="0"/>
              <a:t> </a:t>
            </a:r>
            <a:r>
              <a:rPr lang="en-US" dirty="0" smtClean="0"/>
              <a:t>   staff </a:t>
            </a:r>
            <a:r>
              <a:rPr lang="en-US" dirty="0"/>
              <a:t>was full-time. The full time culture was </a:t>
            </a:r>
            <a:r>
              <a:rPr lang="en-US" dirty="0" smtClean="0"/>
              <a:t>not engaged </a:t>
            </a:r>
            <a:r>
              <a:rPr lang="en-US" dirty="0"/>
              <a:t>in the way </a:t>
            </a:r>
            <a:endParaRPr lang="en-US" dirty="0" smtClean="0"/>
          </a:p>
          <a:p>
            <a:pPr marL="0" indent="0">
              <a:buNone/>
            </a:pPr>
            <a:r>
              <a:rPr lang="en-US" dirty="0"/>
              <a:t> </a:t>
            </a:r>
            <a:r>
              <a:rPr lang="en-US" dirty="0" smtClean="0"/>
              <a:t>   that </a:t>
            </a:r>
            <a:r>
              <a:rPr lang="en-US" dirty="0"/>
              <a:t>it should have been. Needed a culture shift</a:t>
            </a:r>
            <a:r>
              <a:rPr lang="en-US" dirty="0" smtClean="0"/>
              <a:t>.</a:t>
            </a:r>
          </a:p>
          <a:p>
            <a:pPr>
              <a:buFont typeface="Wingdings" pitchFamily="2" charset="2"/>
              <a:buChar char="q"/>
            </a:pPr>
            <a:r>
              <a:rPr lang="en-US" dirty="0" smtClean="0"/>
              <a:t>The feeling that administrative staff is policing academic staff in  </a:t>
            </a:r>
          </a:p>
          <a:p>
            <a:pPr marL="0" indent="0">
              <a:buNone/>
            </a:pPr>
            <a:r>
              <a:rPr lang="en-US" dirty="0"/>
              <a:t> </a:t>
            </a:r>
            <a:r>
              <a:rPr lang="en-US" dirty="0" smtClean="0"/>
              <a:t>   telling them what to do in terms of their responsibilities. </a:t>
            </a:r>
          </a:p>
          <a:p>
            <a:pPr>
              <a:buFont typeface="Wingdings" pitchFamily="2" charset="2"/>
              <a:buChar char="q"/>
            </a:pPr>
            <a:r>
              <a:rPr lang="en-US" dirty="0" smtClean="0"/>
              <a:t>Administrative and academic staff have similar qualifications e.g. Masters degree and administrative staff have limited scope for promotion.</a:t>
            </a:r>
          </a:p>
          <a:p>
            <a:pPr>
              <a:buFont typeface="Wingdings" pitchFamily="2" charset="2"/>
              <a:buChar char="q"/>
            </a:pPr>
            <a:r>
              <a:rPr lang="en-US" b="1" i="1" dirty="0" smtClean="0"/>
              <a:t>Lack of accountability </a:t>
            </a:r>
            <a:r>
              <a:rPr lang="en-US" dirty="0" smtClean="0"/>
              <a:t>e.g. grades not on the system.</a:t>
            </a:r>
          </a:p>
          <a:p>
            <a:pPr>
              <a:buFont typeface="Wingdings" pitchFamily="2" charset="2"/>
              <a:buChar char="q"/>
            </a:pPr>
            <a:r>
              <a:rPr lang="en-US" dirty="0" smtClean="0"/>
              <a:t>Lack of access to records which should be easily accessible and having to engage third party.</a:t>
            </a:r>
          </a:p>
          <a:p>
            <a:pPr marL="0" indent="0">
              <a:buNone/>
            </a:pPr>
            <a:endParaRPr lang="en-US" dirty="0"/>
          </a:p>
          <a:p>
            <a:endParaRPr lang="en-US" dirty="0"/>
          </a:p>
        </p:txBody>
      </p:sp>
    </p:spTree>
    <p:extLst>
      <p:ext uri="{BB962C8B-B14F-4D97-AF65-F5344CB8AC3E}">
        <p14:creationId xmlns:p14="http://schemas.microsoft.com/office/powerpoint/2010/main" val="519133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Q 3: </a:t>
            </a:r>
            <a:r>
              <a:rPr lang="en-US" b="1" dirty="0"/>
              <a:t>What are the </a:t>
            </a:r>
            <a:r>
              <a:rPr lang="en-US" b="1" dirty="0" smtClean="0"/>
              <a:t>effects of the divide?</a:t>
            </a:r>
            <a:r>
              <a:rPr lang="en-US" b="1" dirty="0"/>
              <a:t/>
            </a:r>
            <a:br>
              <a:rPr lang="en-US" b="1" dirty="0"/>
            </a:br>
            <a:endParaRPr lang="en-US" b="1" dirty="0"/>
          </a:p>
        </p:txBody>
      </p:sp>
      <p:sp>
        <p:nvSpPr>
          <p:cNvPr id="3" name="Content Placeholder 2"/>
          <p:cNvSpPr>
            <a:spLocks noGrp="1"/>
          </p:cNvSpPr>
          <p:nvPr>
            <p:ph idx="1"/>
          </p:nvPr>
        </p:nvSpPr>
        <p:spPr/>
        <p:txBody>
          <a:bodyPr>
            <a:normAutofit/>
          </a:bodyPr>
          <a:lstStyle/>
          <a:p>
            <a:pPr lvl="0"/>
            <a:r>
              <a:rPr lang="en-US" dirty="0" smtClean="0"/>
              <a:t>Low </a:t>
            </a:r>
            <a:r>
              <a:rPr lang="en-US" dirty="0"/>
              <a:t>staff morale. Some </a:t>
            </a:r>
            <a:r>
              <a:rPr lang="en-US" dirty="0" smtClean="0"/>
              <a:t>Admin. </a:t>
            </a:r>
            <a:r>
              <a:rPr lang="en-US" dirty="0"/>
              <a:t>staff </a:t>
            </a:r>
            <a:r>
              <a:rPr lang="en-US" dirty="0" smtClean="0"/>
              <a:t>felt </a:t>
            </a:r>
            <a:r>
              <a:rPr lang="en-US" dirty="0"/>
              <a:t>like they were looked down on by </a:t>
            </a:r>
            <a:r>
              <a:rPr lang="en-US" dirty="0" smtClean="0"/>
              <a:t>Academia.</a:t>
            </a:r>
          </a:p>
          <a:p>
            <a:pPr lvl="0"/>
            <a:r>
              <a:rPr lang="en-US" dirty="0" smtClean="0"/>
              <a:t>University </a:t>
            </a:r>
            <a:r>
              <a:rPr lang="en-US" dirty="0"/>
              <a:t>losing pride of </a:t>
            </a:r>
            <a:r>
              <a:rPr lang="en-US" dirty="0" smtClean="0"/>
              <a:t>place.</a:t>
            </a:r>
            <a:endParaRPr lang="en-US" dirty="0"/>
          </a:p>
          <a:p>
            <a:pPr lvl="0"/>
            <a:r>
              <a:rPr lang="en-US" dirty="0"/>
              <a:t>Reduction in quality of </a:t>
            </a:r>
            <a:r>
              <a:rPr lang="en-US" dirty="0" smtClean="0"/>
              <a:t>education.</a:t>
            </a:r>
            <a:endParaRPr lang="en-US" dirty="0"/>
          </a:p>
          <a:p>
            <a:pPr lvl="0"/>
            <a:r>
              <a:rPr lang="en-US" dirty="0"/>
              <a:t>Standards </a:t>
            </a:r>
            <a:r>
              <a:rPr lang="en-US" dirty="0" smtClean="0"/>
              <a:t>slipping.</a:t>
            </a:r>
            <a:endParaRPr lang="en-US" dirty="0"/>
          </a:p>
          <a:p>
            <a:pPr lvl="0"/>
            <a:r>
              <a:rPr lang="en-US" b="1" i="1" dirty="0"/>
              <a:t>Poor staff morale and </a:t>
            </a:r>
            <a:r>
              <a:rPr lang="en-US" b="1" i="1" dirty="0" smtClean="0"/>
              <a:t>interest.</a:t>
            </a:r>
            <a:endParaRPr lang="en-US" b="1" i="1" dirty="0"/>
          </a:p>
          <a:p>
            <a:pPr lvl="0"/>
            <a:r>
              <a:rPr lang="en-US" dirty="0"/>
              <a:t>Compromised quality of the </a:t>
            </a:r>
            <a:r>
              <a:rPr lang="en-US" dirty="0" smtClean="0"/>
              <a:t>product.</a:t>
            </a:r>
            <a:endParaRPr lang="en-US" dirty="0"/>
          </a:p>
          <a:p>
            <a:pPr lvl="0"/>
            <a:r>
              <a:rPr lang="en-US" dirty="0"/>
              <a:t>Poor opinion of the product being </a:t>
            </a:r>
            <a:r>
              <a:rPr lang="en-US" dirty="0" smtClean="0"/>
              <a:t>produced.</a:t>
            </a:r>
            <a:endParaRPr lang="en-US" dirty="0"/>
          </a:p>
          <a:p>
            <a:endParaRPr lang="en-US" dirty="0"/>
          </a:p>
        </p:txBody>
      </p:sp>
    </p:spTree>
    <p:extLst>
      <p:ext uri="{BB962C8B-B14F-4D97-AF65-F5344CB8AC3E}">
        <p14:creationId xmlns:p14="http://schemas.microsoft.com/office/powerpoint/2010/main" val="3964743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Q </a:t>
            </a:r>
            <a:r>
              <a:rPr lang="en-US" sz="3600" b="1" dirty="0" smtClean="0"/>
              <a:t>3: </a:t>
            </a:r>
            <a:r>
              <a:rPr lang="en-US" sz="3600" b="1" dirty="0"/>
              <a:t>What are the effects of the </a:t>
            </a:r>
            <a:r>
              <a:rPr lang="en-US" sz="3600" b="1" dirty="0" smtClean="0"/>
              <a:t>divide?</a:t>
            </a:r>
            <a:endParaRPr lang="en-US" sz="3600" b="1" dirty="0"/>
          </a:p>
        </p:txBody>
      </p:sp>
      <p:sp>
        <p:nvSpPr>
          <p:cNvPr id="3" name="Content Placeholder 2"/>
          <p:cNvSpPr>
            <a:spLocks noGrp="1"/>
          </p:cNvSpPr>
          <p:nvPr>
            <p:ph idx="1"/>
          </p:nvPr>
        </p:nvSpPr>
        <p:spPr/>
        <p:txBody>
          <a:bodyPr/>
          <a:lstStyle/>
          <a:p>
            <a:pPr lvl="0"/>
            <a:r>
              <a:rPr lang="en-US" sz="2400" dirty="0" smtClean="0"/>
              <a:t>Not </a:t>
            </a:r>
            <a:r>
              <a:rPr lang="en-US" sz="2400" dirty="0"/>
              <a:t>living up to the university’s core values</a:t>
            </a:r>
          </a:p>
          <a:p>
            <a:pPr lvl="0"/>
            <a:r>
              <a:rPr lang="en-US" sz="2400" dirty="0"/>
              <a:t>Lack of unity</a:t>
            </a:r>
          </a:p>
          <a:p>
            <a:pPr lvl="0"/>
            <a:r>
              <a:rPr lang="en-US" sz="2400" b="1" i="1" dirty="0"/>
              <a:t>Low staff morale</a:t>
            </a:r>
          </a:p>
          <a:p>
            <a:r>
              <a:rPr lang="en-US" sz="2400" b="1" i="1" dirty="0"/>
              <a:t>Poor customer </a:t>
            </a:r>
            <a:r>
              <a:rPr lang="en-US" sz="2400" b="1" i="1" dirty="0" smtClean="0"/>
              <a:t>service - </a:t>
            </a:r>
            <a:r>
              <a:rPr lang="en-US" sz="2400" dirty="0" smtClean="0"/>
              <a:t>Student experiences many times are disappointing and so they are eager to leave institution.</a:t>
            </a:r>
          </a:p>
          <a:p>
            <a:pPr lvl="0"/>
            <a:r>
              <a:rPr lang="en-US" sz="2400" dirty="0" smtClean="0"/>
              <a:t>Inefficiencies</a:t>
            </a:r>
            <a:endParaRPr lang="en-US" sz="2400" dirty="0"/>
          </a:p>
          <a:p>
            <a:pPr lvl="0"/>
            <a:r>
              <a:rPr lang="en-US" sz="2400" b="1" i="1" dirty="0"/>
              <a:t>Poor perception of Institution</a:t>
            </a:r>
          </a:p>
          <a:p>
            <a:pPr marL="0" indent="0">
              <a:buNone/>
            </a:pPr>
            <a:endParaRPr lang="en-US" sz="2400" dirty="0"/>
          </a:p>
          <a:p>
            <a:endParaRPr lang="en-US" dirty="0"/>
          </a:p>
        </p:txBody>
      </p:sp>
    </p:spTree>
    <p:extLst>
      <p:ext uri="{BB962C8B-B14F-4D97-AF65-F5344CB8AC3E}">
        <p14:creationId xmlns:p14="http://schemas.microsoft.com/office/powerpoint/2010/main" val="3518135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Planning and Development Department</a:t>
            </a:r>
            <a:endParaRPr lang="en-JM" sz="5400" dirty="0"/>
          </a:p>
        </p:txBody>
      </p:sp>
      <p:sp>
        <p:nvSpPr>
          <p:cNvPr id="3" name="Text Placeholder 2"/>
          <p:cNvSpPr>
            <a:spLocks noGrp="1"/>
          </p:cNvSpPr>
          <p:nvPr>
            <p:ph type="body" idx="1"/>
          </p:nvPr>
        </p:nvSpPr>
        <p:spPr/>
        <p:txBody>
          <a:bodyPr/>
          <a:lstStyle/>
          <a:p>
            <a:endParaRPr lang="en-JM"/>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Planning at UTech, Jamaica</a:t>
            </a:r>
            <a:endParaRPr lang="en-JM" dirty="0"/>
          </a:p>
        </p:txBody>
      </p:sp>
      <p:sp>
        <p:nvSpPr>
          <p:cNvPr id="3" name="Content Placeholder 2"/>
          <p:cNvSpPr>
            <a:spLocks noGrp="1"/>
          </p:cNvSpPr>
          <p:nvPr>
            <p:ph idx="1"/>
          </p:nvPr>
        </p:nvSpPr>
        <p:spPr/>
        <p:txBody>
          <a:bodyPr/>
          <a:lstStyle/>
          <a:p>
            <a:r>
              <a:rPr lang="en-US" dirty="0" smtClean="0"/>
              <a:t>The integrated planning function at the institution began first via a Task Force as a means of overseeing the transition from College to University.</a:t>
            </a:r>
          </a:p>
          <a:p>
            <a:r>
              <a:rPr lang="en-US" dirty="0" smtClean="0"/>
              <a:t>A sustained period of highly participatory deliberations among senior academics and administrators led to the development of the first Strategic Plan (1998-2002). </a:t>
            </a:r>
          </a:p>
          <a:p>
            <a:r>
              <a:rPr lang="en-US" dirty="0" smtClean="0"/>
              <a:t>The Planning and Project Development functions were formalized in 2004 with the establishment of the Planning and Development Department. </a:t>
            </a:r>
            <a:endParaRPr lang="en-JM"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Hindrances to the effectiveness of the Planning Process</a:t>
            </a:r>
            <a:endParaRPr lang="en-JM" sz="4000" dirty="0"/>
          </a:p>
        </p:txBody>
      </p:sp>
      <p:sp>
        <p:nvSpPr>
          <p:cNvPr id="3" name="Content Placeholder 2"/>
          <p:cNvSpPr>
            <a:spLocks noGrp="1"/>
          </p:cNvSpPr>
          <p:nvPr>
            <p:ph idx="1"/>
          </p:nvPr>
        </p:nvSpPr>
        <p:spPr/>
        <p:txBody>
          <a:bodyPr/>
          <a:lstStyle/>
          <a:p>
            <a:pPr lvl="0"/>
            <a:r>
              <a:rPr lang="en-US" dirty="0" smtClean="0"/>
              <a:t>Inadequate implementation of the Integrated Planning Process at the Division/Faculty levels and below.</a:t>
            </a:r>
            <a:endParaRPr lang="en-JM" dirty="0" smtClean="0"/>
          </a:p>
          <a:p>
            <a:pPr lvl="0"/>
            <a:r>
              <a:rPr lang="en-US" dirty="0" smtClean="0"/>
              <a:t>Inadequate information on the University’s operations to effectively guide decision-makers.</a:t>
            </a:r>
            <a:endParaRPr lang="en-JM" dirty="0" smtClean="0"/>
          </a:p>
          <a:p>
            <a:pPr lvl="0"/>
            <a:r>
              <a:rPr lang="en-US" dirty="0" smtClean="0"/>
              <a:t>Inadequacy of the requisite foresight/skills in implementing plans and making them a reality.</a:t>
            </a:r>
            <a:endParaRPr lang="en-JM" dirty="0" smtClean="0"/>
          </a:p>
          <a:p>
            <a:r>
              <a:rPr lang="en-US" dirty="0" smtClean="0"/>
              <a:t>Insufficient teamwork and group dynamics that give primacy to goal accomplishment</a:t>
            </a:r>
            <a:endParaRPr lang="en-JM"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Hindrances to the effectiveness of the Planning Process</a:t>
            </a:r>
            <a:endParaRPr lang="en-JM" dirty="0"/>
          </a:p>
        </p:txBody>
      </p:sp>
      <p:sp>
        <p:nvSpPr>
          <p:cNvPr id="3" name="Content Placeholder 2"/>
          <p:cNvSpPr>
            <a:spLocks noGrp="1"/>
          </p:cNvSpPr>
          <p:nvPr>
            <p:ph idx="1"/>
          </p:nvPr>
        </p:nvSpPr>
        <p:spPr>
          <a:xfrm>
            <a:off x="838200" y="1825625"/>
            <a:ext cx="10515600" cy="4671994"/>
          </a:xfrm>
        </p:spPr>
        <p:txBody>
          <a:bodyPr>
            <a:normAutofit lnSpcReduction="10000"/>
          </a:bodyPr>
          <a:lstStyle/>
          <a:p>
            <a:pPr lvl="0"/>
            <a:r>
              <a:rPr lang="en-US" dirty="0" smtClean="0"/>
              <a:t>Inconsistent allocation of human and material resources among organizational units against operational objectives. (This points to inadequate integration of the budgeting and planning processes)</a:t>
            </a:r>
            <a:endParaRPr lang="en-JM" dirty="0" smtClean="0"/>
          </a:p>
          <a:p>
            <a:pPr lvl="0"/>
            <a:r>
              <a:rPr lang="en-US" dirty="0" smtClean="0"/>
              <a:t>Inadequate intra-organizational communication capability at all levels and between all operational units.</a:t>
            </a:r>
            <a:endParaRPr lang="en-JM" dirty="0" smtClean="0"/>
          </a:p>
          <a:p>
            <a:pPr lvl="0"/>
            <a:r>
              <a:rPr lang="en-US" dirty="0" smtClean="0"/>
              <a:t>Organizational culture not keeping pace with organizational changes and new direction.</a:t>
            </a:r>
            <a:endParaRPr lang="en-JM" dirty="0" smtClean="0"/>
          </a:p>
          <a:p>
            <a:pPr lvl="0"/>
            <a:r>
              <a:rPr lang="en-US" dirty="0" smtClean="0"/>
              <a:t>Planning culture not sufficiently permeated throughout the organization</a:t>
            </a:r>
          </a:p>
          <a:p>
            <a:pPr lvl="0"/>
            <a:r>
              <a:rPr lang="en-US" dirty="0" smtClean="0"/>
              <a:t>Inconsistencies in championship of the process by institutional leaders</a:t>
            </a:r>
            <a:endParaRPr lang="en-JM" dirty="0" smtClean="0"/>
          </a:p>
          <a:p>
            <a:endParaRPr lang="en-JM"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4CDDE0-05CB-453E-9C9E-077168756182}"/>
              </a:ext>
            </a:extLst>
          </p:cNvPr>
          <p:cNvSpPr>
            <a:spLocks noGrp="1"/>
          </p:cNvSpPr>
          <p:nvPr>
            <p:ph type="title"/>
          </p:nvPr>
        </p:nvSpPr>
        <p:spPr/>
        <p:txBody>
          <a:bodyPr/>
          <a:lstStyle/>
          <a:p>
            <a:r>
              <a:rPr lang="en-US" dirty="0" smtClean="0"/>
              <a:t>Presentation Outline</a:t>
            </a:r>
            <a:endParaRPr lang="en-US" dirty="0"/>
          </a:p>
        </p:txBody>
      </p:sp>
      <p:sp>
        <p:nvSpPr>
          <p:cNvPr id="3" name="Content Placeholder 2">
            <a:extLst>
              <a:ext uri="{FF2B5EF4-FFF2-40B4-BE49-F238E27FC236}">
                <a16:creationId xmlns="" xmlns:a16="http://schemas.microsoft.com/office/drawing/2014/main" id="{ABFE662A-EC71-429E-838E-5AD75C0A5F4E}"/>
              </a:ext>
            </a:extLst>
          </p:cNvPr>
          <p:cNvSpPr>
            <a:spLocks noGrp="1"/>
          </p:cNvSpPr>
          <p:nvPr>
            <p:ph idx="1"/>
          </p:nvPr>
        </p:nvSpPr>
        <p:spPr/>
        <p:txBody>
          <a:bodyPr/>
          <a:lstStyle/>
          <a:p>
            <a:r>
              <a:rPr lang="en-US" dirty="0" smtClean="0"/>
              <a:t>Methodology</a:t>
            </a:r>
          </a:p>
          <a:p>
            <a:r>
              <a:rPr lang="en-US" dirty="0" smtClean="0"/>
              <a:t>Introduction</a:t>
            </a:r>
          </a:p>
          <a:p>
            <a:r>
              <a:rPr lang="en-US" dirty="0" smtClean="0"/>
              <a:t>Research Objectives, Questions and Responses</a:t>
            </a:r>
          </a:p>
          <a:p>
            <a:r>
              <a:rPr lang="en-US" dirty="0" smtClean="0"/>
              <a:t>Planning and Development Department</a:t>
            </a:r>
          </a:p>
          <a:p>
            <a:pPr lvl="1"/>
            <a:r>
              <a:rPr lang="en-US" dirty="0" smtClean="0"/>
              <a:t>Planning</a:t>
            </a:r>
          </a:p>
          <a:p>
            <a:pPr lvl="1"/>
            <a:r>
              <a:rPr lang="en-US" dirty="0" smtClean="0"/>
              <a:t>Institutional Research</a:t>
            </a:r>
          </a:p>
          <a:p>
            <a:pPr lvl="1"/>
            <a:r>
              <a:rPr lang="en-US" dirty="0" smtClean="0"/>
              <a:t>Projects</a:t>
            </a:r>
          </a:p>
          <a:p>
            <a:r>
              <a:rPr lang="en-US" dirty="0" smtClean="0"/>
              <a:t>Recommendations</a:t>
            </a:r>
            <a:endParaRPr lang="en-US" dirty="0"/>
          </a:p>
        </p:txBody>
      </p:sp>
    </p:spTree>
    <p:extLst>
      <p:ext uri="{BB962C8B-B14F-4D97-AF65-F5344CB8AC3E}">
        <p14:creationId xmlns:p14="http://schemas.microsoft.com/office/powerpoint/2010/main" val="3922770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Enhancements to the Planning Process</a:t>
            </a:r>
            <a:endParaRPr lang="en-JM" dirty="0"/>
          </a:p>
        </p:txBody>
      </p:sp>
      <p:sp>
        <p:nvSpPr>
          <p:cNvPr id="3" name="Content Placeholder 2"/>
          <p:cNvSpPr>
            <a:spLocks noGrp="1"/>
          </p:cNvSpPr>
          <p:nvPr>
            <p:ph idx="1"/>
          </p:nvPr>
        </p:nvSpPr>
        <p:spPr/>
        <p:txBody>
          <a:bodyPr/>
          <a:lstStyle/>
          <a:p>
            <a:pPr lvl="0"/>
            <a:r>
              <a:rPr lang="en-US" dirty="0" smtClean="0"/>
              <a:t>A system of mining data from internal databases, analyzing the data and generating pertinent reports.</a:t>
            </a:r>
            <a:endParaRPr lang="en-JM" dirty="0" smtClean="0"/>
          </a:p>
          <a:p>
            <a:pPr lvl="0"/>
            <a:r>
              <a:rPr lang="en-US" dirty="0" smtClean="0"/>
              <a:t>Incorporation of </a:t>
            </a:r>
            <a:r>
              <a:rPr lang="en-US" dirty="0" err="1" smtClean="0"/>
              <a:t>Labour</a:t>
            </a:r>
            <a:r>
              <a:rPr lang="en-US" dirty="0" smtClean="0"/>
              <a:t> Market, outcome and impact analyses.</a:t>
            </a:r>
            <a:endParaRPr lang="en-JM" dirty="0" smtClean="0"/>
          </a:p>
          <a:p>
            <a:pPr lvl="0"/>
            <a:r>
              <a:rPr lang="en-US" dirty="0" smtClean="0"/>
              <a:t>An expanded stakeholder analysis system to identify, assess and prioritize their needs and analyze the University’s ability to meet the needs</a:t>
            </a:r>
            <a:endParaRPr lang="en-JM" dirty="0" smtClean="0"/>
          </a:p>
          <a:p>
            <a:pPr lvl="0"/>
            <a:r>
              <a:rPr lang="en-US" dirty="0" smtClean="0"/>
              <a:t>An institutionalized system for stakeholder consultation to systematically organize input and involvement in the Planning Process.</a:t>
            </a:r>
            <a:endParaRPr lang="en-JM" dirty="0" smtClean="0"/>
          </a:p>
          <a:p>
            <a:endParaRPr lang="en-JM"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as a bridging mechanism</a:t>
            </a:r>
            <a:endParaRPr lang="en-JM" dirty="0"/>
          </a:p>
        </p:txBody>
      </p:sp>
      <p:sp>
        <p:nvSpPr>
          <p:cNvPr id="3" name="Content Placeholder 2"/>
          <p:cNvSpPr>
            <a:spLocks noGrp="1"/>
          </p:cNvSpPr>
          <p:nvPr>
            <p:ph idx="1"/>
          </p:nvPr>
        </p:nvSpPr>
        <p:spPr/>
        <p:txBody>
          <a:bodyPr/>
          <a:lstStyle/>
          <a:p>
            <a:r>
              <a:rPr lang="en-US" dirty="0" smtClean="0"/>
              <a:t>Engagement of University constituents including Administrators and Academics during all phases of the process</a:t>
            </a:r>
          </a:p>
          <a:p>
            <a:r>
              <a:rPr lang="en-US" dirty="0" smtClean="0"/>
              <a:t>Clear understanding and articulation of roles and responsibilities and attempt to engender respect for the different roles</a:t>
            </a:r>
          </a:p>
          <a:p>
            <a:r>
              <a:rPr lang="en-US" dirty="0" smtClean="0"/>
              <a:t>Alignment of accountability with responsibility</a:t>
            </a:r>
          </a:p>
          <a:p>
            <a:r>
              <a:rPr lang="en-US" dirty="0" smtClean="0"/>
              <a:t>Emphasize focus on “one University” in order to eliminate silos</a:t>
            </a:r>
            <a:endParaRPr lang="en-JM"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data to HEIs</a:t>
            </a:r>
            <a:endParaRPr lang="en-JM" dirty="0"/>
          </a:p>
        </p:txBody>
      </p:sp>
      <p:sp>
        <p:nvSpPr>
          <p:cNvPr id="3" name="Content Placeholder 2"/>
          <p:cNvSpPr>
            <a:spLocks noGrp="1"/>
          </p:cNvSpPr>
          <p:nvPr>
            <p:ph idx="1"/>
          </p:nvPr>
        </p:nvSpPr>
        <p:spPr/>
        <p:txBody>
          <a:bodyPr/>
          <a:lstStyle/>
          <a:p>
            <a:r>
              <a:rPr lang="en-GB" dirty="0" smtClean="0"/>
              <a:t>Regional governments have become increasingly concerned about the role and relevance of their respective higher education systems, institutions and policies</a:t>
            </a:r>
          </a:p>
          <a:p>
            <a:pPr marL="609600" indent="-609600">
              <a:lnSpc>
                <a:spcPct val="120000"/>
              </a:lnSpc>
            </a:pPr>
            <a:r>
              <a:rPr lang="en-GB" sz="2600" b="1" dirty="0" smtClean="0"/>
              <a:t>Financial pressures</a:t>
            </a:r>
            <a:r>
              <a:rPr lang="en-GB" sz="2600" dirty="0" smtClean="0"/>
              <a:t> and the need for </a:t>
            </a:r>
            <a:r>
              <a:rPr lang="en-GB" sz="2600" b="1" dirty="0" smtClean="0"/>
              <a:t>accountability</a:t>
            </a:r>
            <a:r>
              <a:rPr lang="en-GB" sz="2600" dirty="0" smtClean="0"/>
              <a:t> have led to the following key requirements in higher education:</a:t>
            </a:r>
          </a:p>
          <a:p>
            <a:pPr marL="1371600" lvl="2" indent="-457200">
              <a:lnSpc>
                <a:spcPct val="120000"/>
              </a:lnSpc>
              <a:buFont typeface="Calibri" pitchFamily="34" charset="0"/>
              <a:buAutoNum type="arabicPeriod"/>
            </a:pPr>
            <a:r>
              <a:rPr lang="en-GB" sz="2800" dirty="0" smtClean="0"/>
              <a:t>A stronger emphasis on quality, efficiency, outcomes and “value for money”</a:t>
            </a:r>
          </a:p>
          <a:p>
            <a:pPr marL="1371600" lvl="2" indent="-457200">
              <a:lnSpc>
                <a:spcPct val="120000"/>
              </a:lnSpc>
              <a:buFont typeface="Calibri" pitchFamily="34" charset="0"/>
              <a:buAutoNum type="arabicPeriod"/>
            </a:pPr>
            <a:r>
              <a:rPr lang="en-GB" sz="2800" dirty="0" smtClean="0"/>
              <a:t>A  greater demand for measurement and  reporting</a:t>
            </a:r>
            <a:endParaRPr lang="en-GB" dirty="0" smtClean="0"/>
          </a:p>
          <a:p>
            <a:endParaRPr lang="en-JM"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data to HEIs</a:t>
            </a:r>
            <a:endParaRPr lang="en-JM" dirty="0"/>
          </a:p>
        </p:txBody>
      </p:sp>
      <p:sp>
        <p:nvSpPr>
          <p:cNvPr id="3" name="Content Placeholder 2"/>
          <p:cNvSpPr>
            <a:spLocks noGrp="1"/>
          </p:cNvSpPr>
          <p:nvPr>
            <p:ph idx="1"/>
          </p:nvPr>
        </p:nvSpPr>
        <p:spPr/>
        <p:txBody>
          <a:bodyPr/>
          <a:lstStyle/>
          <a:p>
            <a:r>
              <a:rPr lang="en-GB" dirty="0" smtClean="0"/>
              <a:t>The wider community is increasingly seeking </a:t>
            </a:r>
            <a:r>
              <a:rPr lang="en-GB" b="1" dirty="0" smtClean="0"/>
              <a:t>reliable information</a:t>
            </a:r>
            <a:r>
              <a:rPr lang="en-GB" dirty="0" smtClean="0"/>
              <a:t> to assess the quality of higher education institutions in order to make more meaningful comparisons and informed choices</a:t>
            </a:r>
          </a:p>
          <a:p>
            <a:r>
              <a:rPr lang="en-029" dirty="0" smtClean="0"/>
              <a:t>In the Education sector generally, there is continuing interest in </a:t>
            </a:r>
            <a:r>
              <a:rPr lang="en-029" b="1" dirty="0" smtClean="0"/>
              <a:t>statistics</a:t>
            </a:r>
            <a:r>
              <a:rPr lang="en-029" dirty="0" smtClean="0"/>
              <a:t> as a means of developing </a:t>
            </a:r>
            <a:r>
              <a:rPr lang="en-029" b="1" dirty="0" smtClean="0"/>
              <a:t>performance indicators</a:t>
            </a:r>
            <a:r>
              <a:rPr lang="en-029" dirty="0" smtClean="0"/>
              <a:t> which provide </a:t>
            </a:r>
            <a:r>
              <a:rPr lang="en-029" b="1" dirty="0" smtClean="0"/>
              <a:t>quantitative measurement</a:t>
            </a:r>
            <a:r>
              <a:rPr lang="en-029" dirty="0" smtClean="0"/>
              <a:t> for assessing performance.</a:t>
            </a:r>
          </a:p>
          <a:p>
            <a:endParaRPr lang="en-JM"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data to HEIs</a:t>
            </a:r>
            <a:endParaRPr lang="en-JM" dirty="0"/>
          </a:p>
        </p:txBody>
      </p:sp>
      <p:sp>
        <p:nvSpPr>
          <p:cNvPr id="3" name="Content Placeholder 2"/>
          <p:cNvSpPr>
            <a:spLocks noGrp="1"/>
          </p:cNvSpPr>
          <p:nvPr>
            <p:ph idx="1"/>
          </p:nvPr>
        </p:nvSpPr>
        <p:spPr/>
        <p:txBody>
          <a:bodyPr>
            <a:normAutofit lnSpcReduction="10000"/>
          </a:bodyPr>
          <a:lstStyle/>
          <a:p>
            <a:pPr>
              <a:buNone/>
              <a:tabLst>
                <a:tab pos="625475" algn="l"/>
                <a:tab pos="914400" algn="l"/>
              </a:tabLst>
            </a:pPr>
            <a:r>
              <a:rPr lang="en-029" dirty="0" smtClean="0"/>
              <a:t>T</a:t>
            </a:r>
            <a:r>
              <a:rPr lang="en-029" sz="3200" dirty="0" smtClean="0"/>
              <a:t>hese </a:t>
            </a:r>
            <a:r>
              <a:rPr lang="en-029" sz="3200" b="1" dirty="0" smtClean="0"/>
              <a:t>statistics </a:t>
            </a:r>
            <a:r>
              <a:rPr lang="en-029" sz="3200" dirty="0" smtClean="0"/>
              <a:t>can be employed at different levels to </a:t>
            </a:r>
            <a:r>
              <a:rPr lang="en-029" sz="3200" b="1" dirty="0" smtClean="0"/>
              <a:t>add value</a:t>
            </a:r>
            <a:r>
              <a:rPr lang="en-029" sz="3200" dirty="0" smtClean="0"/>
              <a:t>:</a:t>
            </a:r>
          </a:p>
          <a:p>
            <a:pPr>
              <a:buNone/>
              <a:tabLst>
                <a:tab pos="625475" algn="l"/>
                <a:tab pos="914400" algn="l"/>
              </a:tabLst>
            </a:pPr>
            <a:endParaRPr lang="en-029" sz="800" dirty="0" smtClean="0"/>
          </a:p>
          <a:p>
            <a:pPr marL="1203325" lvl="1" indent="-746125">
              <a:lnSpc>
                <a:spcPct val="120000"/>
              </a:lnSpc>
              <a:tabLst>
                <a:tab pos="625475" algn="l"/>
                <a:tab pos="914400" algn="l"/>
              </a:tabLst>
            </a:pPr>
            <a:r>
              <a:rPr lang="en-029" sz="2900" dirty="0" smtClean="0"/>
              <a:t> </a:t>
            </a:r>
            <a:r>
              <a:rPr lang="en-029" sz="3200" dirty="0" smtClean="0"/>
              <a:t>System or Sector  </a:t>
            </a:r>
          </a:p>
          <a:p>
            <a:pPr marL="1203325" lvl="1" indent="-746125">
              <a:lnSpc>
                <a:spcPct val="120000"/>
              </a:lnSpc>
              <a:tabLst>
                <a:tab pos="625475" algn="l"/>
                <a:tab pos="914400" algn="l"/>
              </a:tabLst>
            </a:pPr>
            <a:r>
              <a:rPr lang="en-029" sz="3200" dirty="0" smtClean="0"/>
              <a:t> Institution  </a:t>
            </a:r>
          </a:p>
          <a:p>
            <a:pPr marL="1203325" lvl="1" indent="-746125">
              <a:lnSpc>
                <a:spcPct val="120000"/>
              </a:lnSpc>
              <a:tabLst>
                <a:tab pos="625475" algn="l"/>
                <a:tab pos="914400" algn="l"/>
              </a:tabLst>
            </a:pPr>
            <a:r>
              <a:rPr lang="en-029" sz="3200" dirty="0" smtClean="0"/>
              <a:t> Programme/discipline</a:t>
            </a:r>
          </a:p>
          <a:p>
            <a:pPr marL="1203325" lvl="1" indent="-746125">
              <a:buNone/>
              <a:tabLst>
                <a:tab pos="625475" algn="l"/>
                <a:tab pos="914400" algn="l"/>
              </a:tabLst>
            </a:pPr>
            <a:endParaRPr lang="en-029" sz="800" dirty="0" smtClean="0"/>
          </a:p>
          <a:p>
            <a:pPr>
              <a:buNone/>
              <a:tabLst>
                <a:tab pos="625475" algn="l"/>
                <a:tab pos="914400" algn="l"/>
              </a:tabLst>
            </a:pPr>
            <a:r>
              <a:rPr lang="en-029" sz="3200" dirty="0" smtClean="0"/>
              <a:t>    At each level, </a:t>
            </a:r>
            <a:r>
              <a:rPr lang="en-029" sz="3200" b="1" dirty="0" smtClean="0"/>
              <a:t>reliable statistics</a:t>
            </a:r>
            <a:r>
              <a:rPr lang="en-029" sz="3200" dirty="0" smtClean="0"/>
              <a:t> can </a:t>
            </a:r>
            <a:r>
              <a:rPr lang="en-029" sz="3200" b="1" dirty="0" smtClean="0"/>
              <a:t>aid </a:t>
            </a:r>
          </a:p>
          <a:p>
            <a:pPr marL="1203325" lvl="1" indent="-746125">
              <a:buNone/>
              <a:tabLst>
                <a:tab pos="625475" algn="l"/>
                <a:tab pos="914400" algn="l"/>
              </a:tabLst>
            </a:pPr>
            <a:r>
              <a:rPr lang="en-029" sz="2900" b="1" dirty="0" smtClean="0"/>
              <a:t>assessment</a:t>
            </a:r>
            <a:r>
              <a:rPr lang="en-029" sz="2900" dirty="0" smtClean="0"/>
              <a:t> and </a:t>
            </a:r>
            <a:r>
              <a:rPr lang="en-029" sz="2900" b="1" dirty="0" smtClean="0"/>
              <a:t>guide decision making</a:t>
            </a:r>
            <a:endParaRPr lang="en-029" sz="2900" dirty="0" smtClean="0"/>
          </a:p>
          <a:p>
            <a:endParaRPr lang="en-JM"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data to HEIs</a:t>
            </a:r>
            <a:endParaRPr lang="en-JM" dirty="0"/>
          </a:p>
        </p:txBody>
      </p:sp>
      <p:sp>
        <p:nvSpPr>
          <p:cNvPr id="3" name="Content Placeholder 2"/>
          <p:cNvSpPr>
            <a:spLocks noGrp="1"/>
          </p:cNvSpPr>
          <p:nvPr>
            <p:ph idx="1"/>
          </p:nvPr>
        </p:nvSpPr>
        <p:spPr/>
        <p:txBody>
          <a:bodyPr/>
          <a:lstStyle/>
          <a:p>
            <a:pPr marL="685800" indent="-685800"/>
            <a:r>
              <a:rPr lang="en-US" dirty="0" smtClean="0"/>
              <a:t>In higher education, statistics are particularly useful as:</a:t>
            </a:r>
          </a:p>
          <a:p>
            <a:pPr marL="1085850" lvl="1">
              <a:lnSpc>
                <a:spcPct val="120000"/>
              </a:lnSpc>
              <a:buFont typeface="Calibri" pitchFamily="34" charset="0"/>
              <a:buAutoNum type="arabicPeriod"/>
            </a:pPr>
            <a:r>
              <a:rPr lang="en-US" sz="2800" dirty="0" smtClean="0"/>
              <a:t>An aid to </a:t>
            </a:r>
            <a:r>
              <a:rPr lang="en-US" sz="2800" b="1" dirty="0" smtClean="0"/>
              <a:t>institutional management</a:t>
            </a:r>
          </a:p>
          <a:p>
            <a:pPr marL="1085850" lvl="1">
              <a:lnSpc>
                <a:spcPct val="120000"/>
              </a:lnSpc>
              <a:buFont typeface="Calibri" pitchFamily="34" charset="0"/>
              <a:buAutoNum type="arabicPeriod"/>
            </a:pPr>
            <a:r>
              <a:rPr lang="en-US" sz="2800" dirty="0" smtClean="0"/>
              <a:t>A mechanism for </a:t>
            </a:r>
            <a:r>
              <a:rPr lang="en-US" sz="2800" b="1" dirty="0" smtClean="0"/>
              <a:t>resource allocation</a:t>
            </a:r>
            <a:r>
              <a:rPr lang="en-US" sz="2800" dirty="0" smtClean="0"/>
              <a:t> and/or </a:t>
            </a:r>
            <a:r>
              <a:rPr lang="en-US" sz="2800" b="1" dirty="0" smtClean="0"/>
              <a:t>government monitoring</a:t>
            </a:r>
          </a:p>
          <a:p>
            <a:pPr marL="1085850" lvl="1">
              <a:lnSpc>
                <a:spcPct val="120000"/>
              </a:lnSpc>
              <a:buFont typeface="Calibri" pitchFamily="34" charset="0"/>
              <a:buAutoNum type="arabicPeriod"/>
            </a:pPr>
            <a:r>
              <a:rPr lang="en-US" sz="2800" dirty="0" smtClean="0"/>
              <a:t>A basis for </a:t>
            </a:r>
            <a:r>
              <a:rPr lang="en-US" sz="2800" b="1" dirty="0" smtClean="0"/>
              <a:t>national and international comparison</a:t>
            </a:r>
            <a:r>
              <a:rPr lang="en-US" sz="2800" dirty="0" smtClean="0"/>
              <a:t> (</a:t>
            </a:r>
            <a:r>
              <a:rPr lang="en-US" sz="2800" dirty="0" err="1" smtClean="0"/>
              <a:t>sectoral</a:t>
            </a:r>
            <a:r>
              <a:rPr lang="en-US" sz="2800" dirty="0" smtClean="0"/>
              <a:t> or institutional)</a:t>
            </a:r>
          </a:p>
          <a:p>
            <a:endParaRPr lang="en-JM"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Stakeholders – HEI Data/Statistics</a:t>
            </a:r>
            <a:endParaRPr lang="en-JM" dirty="0"/>
          </a:p>
        </p:txBody>
      </p:sp>
      <p:sp>
        <p:nvSpPr>
          <p:cNvPr id="3" name="Content Placeholder 2"/>
          <p:cNvSpPr>
            <a:spLocks noGrp="1"/>
          </p:cNvSpPr>
          <p:nvPr>
            <p:ph idx="1"/>
          </p:nvPr>
        </p:nvSpPr>
        <p:spPr>
          <a:xfrm>
            <a:off x="924261" y="1718049"/>
            <a:ext cx="10515600" cy="4351338"/>
          </a:xfrm>
        </p:spPr>
        <p:txBody>
          <a:bodyPr/>
          <a:lstStyle/>
          <a:p>
            <a:pPr>
              <a:buNone/>
            </a:pPr>
            <a:r>
              <a:rPr lang="en-029" dirty="0" smtClean="0"/>
              <a:t>There are several audiences (stakeholders) for statistics in higher education, each with particular purposes, needs, and use:</a:t>
            </a:r>
          </a:p>
          <a:p>
            <a:pPr marL="1311275" lvl="1" indent="-854075"/>
            <a:r>
              <a:rPr lang="en-029" sz="2900" dirty="0" smtClean="0"/>
              <a:t>Governments</a:t>
            </a:r>
          </a:p>
          <a:p>
            <a:pPr marL="1311275" lvl="1" indent="-854075"/>
            <a:r>
              <a:rPr lang="en-029" sz="2900" dirty="0" smtClean="0"/>
              <a:t>Higher education institutions </a:t>
            </a:r>
          </a:p>
          <a:p>
            <a:pPr marL="1311275" lvl="1" indent="-854075"/>
            <a:r>
              <a:rPr lang="en-029" sz="2900" dirty="0" smtClean="0"/>
              <a:t>Funding agencies (development partners)</a:t>
            </a:r>
          </a:p>
          <a:p>
            <a:pPr marL="1311275" lvl="1" indent="-854075"/>
            <a:r>
              <a:rPr lang="en-029" sz="2900" dirty="0" smtClean="0"/>
              <a:t>Employers</a:t>
            </a:r>
          </a:p>
          <a:p>
            <a:pPr marL="1311275" lvl="1" indent="-854075"/>
            <a:r>
              <a:rPr lang="en-029" sz="2900" dirty="0" smtClean="0"/>
              <a:t>General Public</a:t>
            </a:r>
            <a:endParaRPr lang="en-JM"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lstStyle/>
          <a:p>
            <a:pPr eaLnBrk="1" hangingPunct="1"/>
            <a:endParaRPr lang="en-JM" smtClean="0"/>
          </a:p>
        </p:txBody>
      </p:sp>
      <p:graphicFrame>
        <p:nvGraphicFramePr>
          <p:cNvPr id="26681" name="Group 57"/>
          <p:cNvGraphicFramePr>
            <a:graphicFrameLocks noGrp="1"/>
          </p:cNvGraphicFramePr>
          <p:nvPr>
            <p:ph idx="4294967295"/>
          </p:nvPr>
        </p:nvGraphicFramePr>
        <p:xfrm>
          <a:off x="476252" y="142875"/>
          <a:ext cx="11068050" cy="6381752"/>
        </p:xfrm>
        <a:graphic>
          <a:graphicData uri="http://schemas.openxmlformats.org/drawingml/2006/table">
            <a:tbl>
              <a:tblPr/>
              <a:tblGrid>
                <a:gridCol w="3843867"/>
                <a:gridCol w="7224183"/>
              </a:tblGrid>
              <a:tr h="420688">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r>
                        <a:rPr kumimoji="0" lang="en-US" sz="1600" b="1" i="0" u="none" strike="noStrike" cap="none" normalizeH="0" baseline="0" dirty="0" smtClean="0">
                          <a:ln>
                            <a:noFill/>
                          </a:ln>
                          <a:solidFill>
                            <a:srgbClr val="EFD723"/>
                          </a:solidFill>
                          <a:effectLst/>
                          <a:latin typeface="Arial" charset="0"/>
                        </a:rPr>
                        <a:t>AUDIENCE</a:t>
                      </a:r>
                      <a:endParaRPr kumimoji="0" lang="en-JM" sz="1600" b="1" i="0" u="none" strike="noStrike" cap="none" normalizeH="0" baseline="0" dirty="0" smtClean="0">
                        <a:ln>
                          <a:noFill/>
                        </a:ln>
                        <a:solidFill>
                          <a:srgbClr val="EFD723"/>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r>
                        <a:rPr kumimoji="0" lang="en-US" sz="1600" b="1" i="0" u="none" strike="noStrike" cap="none" normalizeH="0" baseline="0" smtClean="0">
                          <a:ln>
                            <a:noFill/>
                          </a:ln>
                          <a:solidFill>
                            <a:srgbClr val="EFD723"/>
                          </a:solidFill>
                          <a:effectLst/>
                          <a:latin typeface="Arial" charset="0"/>
                        </a:rPr>
                        <a:t>PURPOSE</a:t>
                      </a:r>
                      <a:endParaRPr kumimoji="0" lang="en-JM" sz="1600" b="1" i="0" u="none" strike="noStrike" cap="none" normalizeH="0" baseline="0" smtClean="0">
                        <a:ln>
                          <a:noFill/>
                        </a:ln>
                        <a:solidFill>
                          <a:srgbClr val="EFD723"/>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41325">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Government</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smtClean="0">
                          <a:ln>
                            <a:noFill/>
                          </a:ln>
                          <a:solidFill>
                            <a:schemeClr val="tx1"/>
                          </a:solidFill>
                          <a:effectLst/>
                          <a:latin typeface="Arial" charset="0"/>
                        </a:rPr>
                        <a:t>Accountability, performance assessment</a:t>
                      </a: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41325">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Policy and planning in higher education</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39738">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Allocation of resources</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34975">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Funding</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41325">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Value of investment</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41325">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Manpower planning</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39738">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smtClean="0">
                          <a:ln>
                            <a:noFill/>
                          </a:ln>
                          <a:solidFill>
                            <a:schemeClr val="tx1"/>
                          </a:solidFill>
                          <a:effectLst/>
                          <a:latin typeface="Arial" charset="0"/>
                        </a:rPr>
                        <a:t>Institution</a:t>
                      </a: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Internal management: data-driven decision making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41325">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Comparison with other institutions</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41325">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Marketing, Image building</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76275">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Evaluation of teaching and research activities of individuals and departments</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39738">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smtClean="0">
                          <a:ln>
                            <a:noFill/>
                          </a:ln>
                          <a:solidFill>
                            <a:schemeClr val="tx1"/>
                          </a:solidFill>
                          <a:effectLst/>
                          <a:latin typeface="Arial" charset="0"/>
                        </a:rPr>
                        <a:t>Public</a:t>
                      </a: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Accountability, </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41325">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smtClean="0">
                          <a:ln>
                            <a:noFill/>
                          </a:ln>
                          <a:solidFill>
                            <a:schemeClr val="tx1"/>
                          </a:solidFill>
                          <a:effectLst/>
                          <a:latin typeface="Arial" charset="0"/>
                        </a:rPr>
                        <a:t>Students</a:t>
                      </a: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Institutional quality, choice of institution/</a:t>
                      </a:r>
                      <a:r>
                        <a:rPr kumimoji="0" lang="en-US" sz="1800" b="0" i="0" u="none" strike="noStrike" cap="none" normalizeH="0" baseline="0" dirty="0" err="1" smtClean="0">
                          <a:ln>
                            <a:noFill/>
                          </a:ln>
                          <a:solidFill>
                            <a:schemeClr val="tx1"/>
                          </a:solidFill>
                          <a:effectLst/>
                          <a:latin typeface="Arial" charset="0"/>
                        </a:rPr>
                        <a:t>programme</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41325">
                <a:tc>
                  <a:txBody>
                    <a:bodyPr/>
                    <a:lstStyle/>
                    <a:p>
                      <a:pPr marL="0" marR="0" lvl="0" indent="0" algn="ctr"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smtClean="0">
                          <a:ln>
                            <a:noFill/>
                          </a:ln>
                          <a:solidFill>
                            <a:schemeClr val="tx1"/>
                          </a:solidFill>
                          <a:effectLst/>
                          <a:latin typeface="Arial" charset="0"/>
                        </a:rPr>
                        <a:t>Industry</a:t>
                      </a:r>
                      <a:endParaRPr kumimoji="0" lang="en-JM" sz="1800" b="0" i="0" u="none" strike="noStrike" cap="none" normalizeH="0" baseline="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85000"/>
                        <a:buFontTx/>
                        <a:buNone/>
                        <a:tabLst/>
                      </a:pPr>
                      <a:r>
                        <a:rPr kumimoji="0" lang="en-US" sz="1800" b="0" i="0" u="none" strike="noStrike" cap="none" normalizeH="0" baseline="0" dirty="0" smtClean="0">
                          <a:ln>
                            <a:noFill/>
                          </a:ln>
                          <a:solidFill>
                            <a:schemeClr val="tx1"/>
                          </a:solidFill>
                          <a:effectLst/>
                          <a:latin typeface="Arial" charset="0"/>
                        </a:rPr>
                        <a:t>Partnership (e.g. research funding), grant aid</a:t>
                      </a:r>
                      <a:endParaRPr kumimoji="0" lang="en-JM" sz="1800" b="0" i="0" u="none" strike="noStrike" cap="none" normalizeH="0" baseline="0" dirty="0" smtClean="0">
                        <a:ln>
                          <a:noFill/>
                        </a:ln>
                        <a:solidFill>
                          <a:schemeClr val="tx1"/>
                        </a:solidFill>
                        <a:effectLst/>
                        <a:latin typeface="Arial" charset="0"/>
                      </a:endParaRP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4" name="Slide Number Placeholder 3"/>
          <p:cNvSpPr>
            <a:spLocks noGrp="1"/>
          </p:cNvSpPr>
          <p:nvPr>
            <p:ph type="sldNum" sz="quarter" idx="11"/>
          </p:nvPr>
        </p:nvSpPr>
        <p:spPr>
          <a:xfrm>
            <a:off x="8784167" y="6492876"/>
            <a:ext cx="2844800" cy="365125"/>
          </a:xfrm>
        </p:spPr>
        <p:txBody>
          <a:bodyPr rtlCol="0" anchor="ctr"/>
          <a:lstStyle/>
          <a:p>
            <a:pPr fontAlgn="auto">
              <a:spcBef>
                <a:spcPts val="0"/>
              </a:spcBef>
              <a:spcAft>
                <a:spcPts val="0"/>
              </a:spcAft>
              <a:defRPr/>
            </a:pPr>
            <a:fld id="{6F51A368-162F-41A9-B8FD-FEBDF2408ECE}" type="slidenum">
              <a:rPr lang="en-GB">
                <a:solidFill>
                  <a:schemeClr val="tx1">
                    <a:tint val="75000"/>
                  </a:schemeClr>
                </a:solidFill>
                <a:latin typeface="+mn-lt"/>
              </a:rPr>
              <a:pPr fontAlgn="auto">
                <a:spcBef>
                  <a:spcPts val="0"/>
                </a:spcBef>
                <a:spcAft>
                  <a:spcPts val="0"/>
                </a:spcAft>
                <a:defRPr/>
              </a:pPr>
              <a:t>27</a:t>
            </a:fld>
            <a:endParaRPr lang="en-GB">
              <a:solidFill>
                <a:schemeClr val="tx1">
                  <a:tint val="75000"/>
                </a:schemeClr>
              </a:solidFill>
              <a:latin typeface="+mn-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Institutional Research (OIR)</a:t>
            </a:r>
            <a:endParaRPr lang="en-JM" dirty="0"/>
          </a:p>
        </p:txBody>
      </p:sp>
      <p:sp>
        <p:nvSpPr>
          <p:cNvPr id="3" name="Content Placeholder 2"/>
          <p:cNvSpPr>
            <a:spLocks noGrp="1"/>
          </p:cNvSpPr>
          <p:nvPr>
            <p:ph idx="1"/>
          </p:nvPr>
        </p:nvSpPr>
        <p:spPr/>
        <p:txBody>
          <a:bodyPr/>
          <a:lstStyle/>
          <a:p>
            <a:r>
              <a:rPr lang="en-US" dirty="0" smtClean="0"/>
              <a:t>OIR established in 2009 in the Planning and Development Department</a:t>
            </a:r>
            <a:endParaRPr lang="en-JM"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Institutional Research</a:t>
            </a:r>
            <a:endParaRPr lang="en-JM" dirty="0"/>
          </a:p>
        </p:txBody>
      </p:sp>
      <p:sp>
        <p:nvSpPr>
          <p:cNvPr id="3" name="Content Placeholder 2"/>
          <p:cNvSpPr>
            <a:spLocks noGrp="1"/>
          </p:cNvSpPr>
          <p:nvPr>
            <p:ph idx="1"/>
          </p:nvPr>
        </p:nvSpPr>
        <p:spPr/>
        <p:txBody>
          <a:bodyPr/>
          <a:lstStyle/>
          <a:p>
            <a:r>
              <a:rPr lang="en-US" dirty="0" smtClean="0"/>
              <a:t>Through the Office of Institutional Research (OIR), the University has developed a robust system of data collection. </a:t>
            </a:r>
          </a:p>
          <a:p>
            <a:r>
              <a:rPr lang="en-US" dirty="0" smtClean="0"/>
              <a:t>This is done primarily through the utilization of both internal and external sources which factor keenly into the decision making process at UTech, Jamaica. </a:t>
            </a:r>
          </a:p>
          <a:p>
            <a:r>
              <a:rPr lang="en-US" dirty="0" smtClean="0"/>
              <a:t>Surveys are routinely conducted to gauge the pulse of the institution and the response its operations elicit from its major stakeholders, especially students. </a:t>
            </a:r>
            <a:endParaRPr lang="en-JM"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JM"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Descriptive case study utilizing the following data collection methodologies:</a:t>
            </a:r>
          </a:p>
          <a:p>
            <a:pPr lvl="0"/>
            <a:r>
              <a:rPr lang="en-US" b="1" dirty="0" smtClean="0"/>
              <a:t>Focus Groups </a:t>
            </a:r>
            <a:r>
              <a:rPr lang="en-US" dirty="0" smtClean="0"/>
              <a:t>– A guided facilitation of conversation covering important information required. This was completed with two groups, one each from Administration and Academia, using pre-determined questions as guidelines.</a:t>
            </a:r>
            <a:endParaRPr lang="en-JM" dirty="0" smtClean="0"/>
          </a:p>
          <a:p>
            <a:pPr lvl="0"/>
            <a:r>
              <a:rPr lang="en-US" b="1" dirty="0" smtClean="0"/>
              <a:t>Key Informant Interviews </a:t>
            </a:r>
            <a:r>
              <a:rPr lang="en-US" dirty="0" smtClean="0"/>
              <a:t>- These were deliberately not very structured. Interviews were held separately with three key informants in which a dialogue was established and the issues explored.</a:t>
            </a:r>
            <a:endParaRPr lang="en-JM" dirty="0" smtClean="0"/>
          </a:p>
          <a:p>
            <a:pPr lvl="0"/>
            <a:r>
              <a:rPr lang="en-US" b="1" dirty="0" smtClean="0"/>
              <a:t>Document Review </a:t>
            </a:r>
            <a:r>
              <a:rPr lang="en-US" dirty="0" smtClean="0"/>
              <a:t>– Analysis was done of existing documentation on the functional areas in the Planning and Development Department. Feedback from the focus group interactions and the interviews were also carefully noted and incorporated.</a:t>
            </a:r>
            <a:endParaRPr lang="en-JM" dirty="0" smtClean="0"/>
          </a:p>
          <a:p>
            <a:pPr>
              <a:buNone/>
            </a:pPr>
            <a:endParaRPr lang="en-JM"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Institutional Research</a:t>
            </a:r>
            <a:endParaRPr lang="en-JM" dirty="0"/>
          </a:p>
        </p:txBody>
      </p:sp>
      <p:sp>
        <p:nvSpPr>
          <p:cNvPr id="3" name="Content Placeholder 2"/>
          <p:cNvSpPr>
            <a:spLocks noGrp="1"/>
          </p:cNvSpPr>
          <p:nvPr>
            <p:ph idx="1"/>
          </p:nvPr>
        </p:nvSpPr>
        <p:spPr/>
        <p:txBody>
          <a:bodyPr>
            <a:normAutofit fontScale="92500" lnSpcReduction="10000"/>
          </a:bodyPr>
          <a:lstStyle/>
          <a:p>
            <a:pPr>
              <a:lnSpc>
                <a:spcPct val="115000"/>
              </a:lnSpc>
            </a:pPr>
            <a:r>
              <a:rPr lang="en-JM" dirty="0" smtClean="0"/>
              <a:t>With the integration of data from the institution’s various databases, a custom system was developed to monitor and track students academic performance at varied levels in a relatively short time. </a:t>
            </a:r>
          </a:p>
          <a:p>
            <a:pPr>
              <a:lnSpc>
                <a:spcPct val="115000"/>
              </a:lnSpc>
            </a:pPr>
            <a:r>
              <a:rPr lang="en-JM" dirty="0" smtClean="0"/>
              <a:t>Indicators are monitored at the institution, faculty/college, programme and even individual level. </a:t>
            </a:r>
          </a:p>
          <a:p>
            <a:pPr>
              <a:lnSpc>
                <a:spcPct val="115000"/>
              </a:lnSpc>
            </a:pPr>
            <a:r>
              <a:rPr lang="en-JM" dirty="0" smtClean="0"/>
              <a:t>These have been used to primarily influence policy, assess courses of study and develop programmes to assist students in weak areas. </a:t>
            </a:r>
          </a:p>
          <a:p>
            <a:pPr>
              <a:lnSpc>
                <a:spcPct val="115000"/>
              </a:lnSpc>
            </a:pPr>
            <a:r>
              <a:rPr lang="en-JM" dirty="0" smtClean="0"/>
              <a:t>The IR Unit is currently examining software that may be able to predict students performance, student awards and so on. </a:t>
            </a:r>
          </a:p>
          <a:p>
            <a:endParaRPr lang="en-JM"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Institutional Research</a:t>
            </a:r>
            <a:endParaRPr lang="en-JM" dirty="0"/>
          </a:p>
        </p:txBody>
      </p:sp>
      <p:sp>
        <p:nvSpPr>
          <p:cNvPr id="3" name="Content Placeholder 2"/>
          <p:cNvSpPr>
            <a:spLocks noGrp="1"/>
          </p:cNvSpPr>
          <p:nvPr>
            <p:ph idx="1"/>
          </p:nvPr>
        </p:nvSpPr>
        <p:spPr/>
        <p:txBody>
          <a:bodyPr/>
          <a:lstStyle/>
          <a:p>
            <a:pPr marL="579438" indent="-579438"/>
            <a:r>
              <a:rPr lang="en-US" dirty="0" smtClean="0"/>
              <a:t>UTech has developed user-friendly ways of sharing statistics, data, reports, etc. with internal stakeholders</a:t>
            </a:r>
          </a:p>
          <a:p>
            <a:pPr marL="579438" indent="-579438"/>
            <a:endParaRPr lang="en-US" dirty="0" smtClean="0"/>
          </a:p>
          <a:p>
            <a:pPr marL="579438" indent="-579438"/>
            <a:r>
              <a:rPr lang="en-US" dirty="0" smtClean="0"/>
              <a:t>This user-friendly method incorporates the use of dashboard technology to view various statistical and institutional reports. </a:t>
            </a:r>
          </a:p>
          <a:p>
            <a:pPr marL="579438" indent="-579438"/>
            <a:endParaRPr lang="en-US" dirty="0" smtClean="0"/>
          </a:p>
          <a:p>
            <a:pPr marL="579438" indent="-579438"/>
            <a:r>
              <a:rPr lang="en-US" dirty="0" smtClean="0"/>
              <a:t>It involves using a combination of advanced software and data obtained from any of our databases to build custom views that are tailor-made for each user or categories of users.</a:t>
            </a:r>
          </a:p>
          <a:p>
            <a:endParaRPr lang="en-JM"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Dashboard example</a:t>
            </a:r>
            <a:endParaRPr lang="en-JM" dirty="0"/>
          </a:p>
        </p:txBody>
      </p:sp>
      <p:pic>
        <p:nvPicPr>
          <p:cNvPr id="4" name="Picture 5"/>
          <p:cNvPicPr>
            <a:picLocks noGrp="1" noChangeAspect="1" noChangeArrowheads="1"/>
          </p:cNvPicPr>
          <p:nvPr>
            <p:ph idx="1"/>
          </p:nvPr>
        </p:nvPicPr>
        <p:blipFill>
          <a:blip r:embed="rId2" cstate="print"/>
          <a:srcRect l="5273" t="22705" r="2734" b="16504"/>
          <a:stretch>
            <a:fillRect/>
          </a:stretch>
        </p:blipFill>
        <p:spPr bwMode="auto">
          <a:xfrm>
            <a:off x="1980540" y="1825625"/>
            <a:ext cx="8230919" cy="435133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Institutional Research</a:t>
            </a:r>
            <a:endParaRPr lang="en-JM" dirty="0"/>
          </a:p>
        </p:txBody>
      </p:sp>
      <p:sp>
        <p:nvSpPr>
          <p:cNvPr id="3" name="Content Placeholder 2"/>
          <p:cNvSpPr>
            <a:spLocks noGrp="1"/>
          </p:cNvSpPr>
          <p:nvPr>
            <p:ph idx="1"/>
          </p:nvPr>
        </p:nvSpPr>
        <p:spPr/>
        <p:txBody>
          <a:bodyPr/>
          <a:lstStyle/>
          <a:p>
            <a:pPr>
              <a:buNone/>
            </a:pPr>
            <a:r>
              <a:rPr lang="en-JM" sz="2600" dirty="0" smtClean="0"/>
              <a:t>Establishing an Institutional  Research Unit has enhanced </a:t>
            </a:r>
            <a:r>
              <a:rPr lang="en-JM" sz="2600" dirty="0" err="1" smtClean="0"/>
              <a:t>UTech’s</a:t>
            </a:r>
            <a:r>
              <a:rPr lang="en-JM" sz="2600" dirty="0" smtClean="0"/>
              <a:t> ability to:</a:t>
            </a:r>
          </a:p>
          <a:p>
            <a:pPr lvl="1">
              <a:lnSpc>
                <a:spcPct val="120000"/>
              </a:lnSpc>
            </a:pPr>
            <a:r>
              <a:rPr lang="en-JM" sz="2800" dirty="0" smtClean="0"/>
              <a:t>Foster a data-driven and fact-based decision making culture</a:t>
            </a:r>
          </a:p>
          <a:p>
            <a:pPr lvl="1">
              <a:lnSpc>
                <a:spcPct val="120000"/>
              </a:lnSpc>
            </a:pPr>
            <a:r>
              <a:rPr lang="en-JM" sz="2800" dirty="0" smtClean="0"/>
              <a:t>Centralize the reporting and monitoring of strategic objectives in real time</a:t>
            </a:r>
          </a:p>
          <a:p>
            <a:pPr lvl="1">
              <a:lnSpc>
                <a:spcPct val="120000"/>
              </a:lnSpc>
            </a:pPr>
            <a:r>
              <a:rPr lang="en-JM" sz="2800" dirty="0" smtClean="0"/>
              <a:t>Generate intuitive and non-intuitive reports</a:t>
            </a:r>
          </a:p>
          <a:p>
            <a:pPr lvl="1">
              <a:lnSpc>
                <a:spcPct val="120000"/>
              </a:lnSpc>
            </a:pPr>
            <a:r>
              <a:rPr lang="en-JM" sz="2800" dirty="0" smtClean="0"/>
              <a:t>Inform policies and develop guidelines</a:t>
            </a:r>
          </a:p>
          <a:p>
            <a:pPr lvl="1">
              <a:lnSpc>
                <a:spcPct val="120000"/>
              </a:lnSpc>
            </a:pPr>
            <a:r>
              <a:rPr lang="en-US" sz="2800" dirty="0" smtClean="0"/>
              <a:t>Influence Government’s policy development and planning in higher education</a:t>
            </a:r>
            <a:endParaRPr lang="en-JM" sz="2800" dirty="0" smtClean="0"/>
          </a:p>
          <a:p>
            <a:endParaRPr lang="en-JM"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Projects Unit</a:t>
            </a:r>
            <a:endParaRPr lang="en-JM" dirty="0"/>
          </a:p>
        </p:txBody>
      </p:sp>
      <p:sp>
        <p:nvSpPr>
          <p:cNvPr id="3" name="Content Placeholder 2"/>
          <p:cNvSpPr>
            <a:spLocks noGrp="1"/>
          </p:cNvSpPr>
          <p:nvPr>
            <p:ph idx="1"/>
          </p:nvPr>
        </p:nvSpPr>
        <p:spPr/>
        <p:txBody>
          <a:bodyPr/>
          <a:lstStyle/>
          <a:p>
            <a:pPr>
              <a:buNone/>
            </a:pPr>
            <a:r>
              <a:rPr lang="en-US" dirty="0" smtClean="0"/>
              <a:t>Responsibilities:</a:t>
            </a:r>
          </a:p>
          <a:p>
            <a:r>
              <a:rPr lang="en-US" dirty="0" smtClean="0"/>
              <a:t>Assessing developmental needs identified under Planning, </a:t>
            </a:r>
          </a:p>
          <a:p>
            <a:r>
              <a:rPr lang="en-US" dirty="0" smtClean="0"/>
              <a:t>formulating proposals for funding,</a:t>
            </a:r>
          </a:p>
          <a:p>
            <a:r>
              <a:rPr lang="en-US" dirty="0" smtClean="0"/>
              <a:t> collaborating with external (government/funding) agencies and central administration in seeking funds, </a:t>
            </a:r>
          </a:p>
          <a:p>
            <a:r>
              <a:rPr lang="en-US" dirty="0" smtClean="0"/>
              <a:t>managing the implementation of developmental projects and </a:t>
            </a:r>
          </a:p>
          <a:p>
            <a:r>
              <a:rPr lang="en-US" dirty="0" smtClean="0"/>
              <a:t>coordinating/collaborating with the University community as required at all stages of these processes.</a:t>
            </a:r>
            <a:endParaRPr lang="en-JM" dirty="0" smtClean="0"/>
          </a:p>
          <a:p>
            <a:endParaRPr lang="en-JM"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the Projects Unit in implementation of the UTech Enhancement Project</a:t>
            </a:r>
            <a:endParaRPr lang="en-JM" dirty="0"/>
          </a:p>
        </p:txBody>
      </p:sp>
      <p:sp>
        <p:nvSpPr>
          <p:cNvPr id="3" name="Content Placeholder 2"/>
          <p:cNvSpPr>
            <a:spLocks noGrp="1"/>
          </p:cNvSpPr>
          <p:nvPr>
            <p:ph idx="1"/>
          </p:nvPr>
        </p:nvSpPr>
        <p:spPr/>
        <p:txBody>
          <a:bodyPr/>
          <a:lstStyle/>
          <a:p>
            <a:pPr>
              <a:buNone/>
            </a:pPr>
            <a:r>
              <a:rPr lang="en-GB" dirty="0" smtClean="0"/>
              <a:t>   This project assisted the Government of Jamaica (GOJ) to achieve its tertiary education enrolment targets by enhancing the capacity of </a:t>
            </a:r>
            <a:r>
              <a:rPr lang="en-GB" dirty="0" err="1" smtClean="0"/>
              <a:t>Utech</a:t>
            </a:r>
            <a:r>
              <a:rPr lang="en-GB" dirty="0" smtClean="0"/>
              <a:t>, </a:t>
            </a:r>
            <a:r>
              <a:rPr lang="en-GB" dirty="0" err="1" smtClean="0"/>
              <a:t>Ja</a:t>
            </a:r>
            <a:r>
              <a:rPr lang="en-GB" dirty="0" smtClean="0"/>
              <a:t>. to increase the provision of quality tertiary education.  </a:t>
            </a:r>
          </a:p>
          <a:p>
            <a:r>
              <a:rPr lang="en-GB" dirty="0" smtClean="0"/>
              <a:t>The project comprised two main components:  </a:t>
            </a:r>
            <a:r>
              <a:rPr lang="en-GB" b="1" dirty="0" smtClean="0"/>
              <a:t>Building and Civil Works</a:t>
            </a:r>
            <a:r>
              <a:rPr lang="en-GB" dirty="0" smtClean="0"/>
              <a:t>; and </a:t>
            </a:r>
            <a:r>
              <a:rPr lang="en-GB" b="1" dirty="0" smtClean="0"/>
              <a:t>Institutional Strengthening</a:t>
            </a:r>
            <a:r>
              <a:rPr lang="en-GB" dirty="0" smtClean="0"/>
              <a:t>. </a:t>
            </a:r>
          </a:p>
          <a:p>
            <a:r>
              <a:rPr lang="en-GB" dirty="0" smtClean="0"/>
              <a:t>The Building and Civil Works component of the project provided for construction of classrooms, lecture theatres, and upgrade of labs.</a:t>
            </a:r>
            <a:endParaRPr lang="en-JM"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242176" cy="1076400"/>
          </a:xfrm>
        </p:spPr>
        <p:txBody>
          <a:bodyPr/>
          <a:lstStyle/>
          <a:p>
            <a:r>
              <a:rPr lang="en-US" dirty="0" smtClean="0"/>
              <a:t>Institutional Strengthening</a:t>
            </a:r>
            <a:endParaRPr lang="en-JM" dirty="0"/>
          </a:p>
        </p:txBody>
      </p:sp>
      <p:sp>
        <p:nvSpPr>
          <p:cNvPr id="3" name="Content Placeholder 2"/>
          <p:cNvSpPr>
            <a:spLocks noGrp="1"/>
          </p:cNvSpPr>
          <p:nvPr>
            <p:ph idx="1"/>
          </p:nvPr>
        </p:nvSpPr>
        <p:spPr>
          <a:xfrm>
            <a:off x="838200" y="1484555"/>
            <a:ext cx="10515600" cy="4692408"/>
          </a:xfrm>
        </p:spPr>
        <p:txBody>
          <a:bodyPr>
            <a:noAutofit/>
          </a:bodyPr>
          <a:lstStyle/>
          <a:p>
            <a:r>
              <a:rPr lang="en-US" sz="2400" dirty="0" smtClean="0"/>
              <a:t>Improvement of the Information and Communications Technology resource-use through the development of plans to meet academic and operational requirements, and the increased infusion of technology in teaching and learning;</a:t>
            </a:r>
            <a:endParaRPr lang="en-JM" sz="2400" dirty="0" smtClean="0"/>
          </a:p>
          <a:p>
            <a:pPr lvl="0"/>
            <a:r>
              <a:rPr lang="en-US" sz="2400" dirty="0" smtClean="0"/>
              <a:t>Training: supported staff development in several areas; including classroom teaching, greater use of reflective teaching practices, as well as long-term training in specified areas;</a:t>
            </a:r>
          </a:p>
          <a:p>
            <a:pPr lvl="0"/>
            <a:r>
              <a:rPr lang="en-US" sz="2400" dirty="0" smtClean="0"/>
              <a:t>An Academic Quality Audit System</a:t>
            </a:r>
            <a:endParaRPr lang="en-JM" sz="2400" dirty="0" smtClean="0"/>
          </a:p>
          <a:p>
            <a:pPr lvl="0"/>
            <a:r>
              <a:rPr lang="en-US" sz="2400" dirty="0" smtClean="0"/>
              <a:t>Development of income diversification strategies, and strengthening the capacity to manage business development and consultancy services;</a:t>
            </a:r>
            <a:endParaRPr lang="en-JM" sz="2400" dirty="0" smtClean="0"/>
          </a:p>
          <a:p>
            <a:pPr lvl="0"/>
            <a:r>
              <a:rPr lang="en-US" sz="2400" dirty="0" smtClean="0"/>
              <a:t>Improvement of </a:t>
            </a:r>
            <a:r>
              <a:rPr lang="en-US" sz="2400" dirty="0" err="1" smtClean="0"/>
              <a:t>programme</a:t>
            </a:r>
            <a:r>
              <a:rPr lang="en-US" sz="2400" dirty="0" smtClean="0"/>
              <a:t> relevance through the conduct of a Market Needs Analysis among employers and the conduct of a Graduate Tracer Study; and</a:t>
            </a:r>
            <a:endParaRPr lang="en-JM" sz="2400" dirty="0" smtClean="0"/>
          </a:p>
          <a:p>
            <a:pPr lvl="0"/>
            <a:r>
              <a:rPr lang="en-US" sz="2400" dirty="0" smtClean="0"/>
              <a:t>Improvement of Human Resource Management capacity.</a:t>
            </a:r>
            <a:endParaRPr lang="en-JM" sz="2400" dirty="0" smtClean="0"/>
          </a:p>
          <a:p>
            <a:endParaRPr lang="en-JM" sz="2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Issues</a:t>
            </a:r>
            <a:endParaRPr lang="en-JM" dirty="0"/>
          </a:p>
        </p:txBody>
      </p:sp>
      <p:sp>
        <p:nvSpPr>
          <p:cNvPr id="3" name="Content Placeholder 2"/>
          <p:cNvSpPr>
            <a:spLocks noGrp="1"/>
          </p:cNvSpPr>
          <p:nvPr>
            <p:ph idx="1"/>
          </p:nvPr>
        </p:nvSpPr>
        <p:spPr/>
        <p:txBody>
          <a:bodyPr/>
          <a:lstStyle/>
          <a:p>
            <a:pPr>
              <a:buNone/>
            </a:pPr>
            <a:r>
              <a:rPr lang="en-US" dirty="0" smtClean="0"/>
              <a:t>Re Building and Civil Works</a:t>
            </a:r>
          </a:p>
          <a:p>
            <a:r>
              <a:rPr lang="en-US" dirty="0" smtClean="0"/>
              <a:t>Inefficiencies in the processes required for and during implementation</a:t>
            </a:r>
          </a:p>
          <a:p>
            <a:r>
              <a:rPr lang="en-US" dirty="0" smtClean="0"/>
              <a:t>Readiness to implement the project as designed at inception</a:t>
            </a:r>
          </a:p>
          <a:p>
            <a:r>
              <a:rPr lang="en-US" dirty="0" smtClean="0"/>
              <a:t>Accuracy of Documentation</a:t>
            </a:r>
          </a:p>
          <a:p>
            <a:r>
              <a:rPr lang="en-US" dirty="0" smtClean="0"/>
              <a:t>Consultants’ suitability</a:t>
            </a:r>
          </a:p>
          <a:p>
            <a:r>
              <a:rPr lang="en-US" dirty="0" smtClean="0"/>
              <a:t>Role of government entities/Agencies e.g. Fiscal Space restrictions</a:t>
            </a:r>
          </a:p>
          <a:p>
            <a:r>
              <a:rPr lang="en-US" dirty="0" smtClean="0"/>
              <a:t>Project management/coordination</a:t>
            </a:r>
            <a:endParaRPr lang="en-JM"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learnt</a:t>
            </a:r>
            <a:endParaRPr lang="en-JM" dirty="0"/>
          </a:p>
        </p:txBody>
      </p:sp>
      <p:sp>
        <p:nvSpPr>
          <p:cNvPr id="3" name="Content Placeholder 2"/>
          <p:cNvSpPr>
            <a:spLocks noGrp="1"/>
          </p:cNvSpPr>
          <p:nvPr>
            <p:ph idx="1"/>
          </p:nvPr>
        </p:nvSpPr>
        <p:spPr/>
        <p:txBody>
          <a:bodyPr/>
          <a:lstStyle/>
          <a:p>
            <a:r>
              <a:rPr lang="en-US" dirty="0" smtClean="0"/>
              <a:t>Vital importance of communication. A mechanism was needed to collaborate and share information about the project. Feedback was needed from stakeholders at every stage and resources should have been made available to encourage, record and listen to their contribution.</a:t>
            </a:r>
            <a:endParaRPr lang="en-JM"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learnt</a:t>
            </a:r>
            <a:endParaRPr lang="en-JM" dirty="0"/>
          </a:p>
        </p:txBody>
      </p:sp>
      <p:sp>
        <p:nvSpPr>
          <p:cNvPr id="3" name="Content Placeholder 2"/>
          <p:cNvSpPr>
            <a:spLocks noGrp="1"/>
          </p:cNvSpPr>
          <p:nvPr>
            <p:ph idx="1"/>
          </p:nvPr>
        </p:nvSpPr>
        <p:spPr/>
        <p:txBody>
          <a:bodyPr/>
          <a:lstStyle/>
          <a:p>
            <a:r>
              <a:rPr lang="en-US" dirty="0" smtClean="0"/>
              <a:t>UTech, </a:t>
            </a:r>
            <a:r>
              <a:rPr lang="en-US" dirty="0" err="1" smtClean="0"/>
              <a:t>Ja</a:t>
            </a:r>
            <a:r>
              <a:rPr lang="en-US" dirty="0" smtClean="0"/>
              <a:t>. Stakeholders seemed to have operated in silos. This might have been due to lack of initial stakeholder awareness or engagement that was needed to facilitate buy-in.</a:t>
            </a:r>
          </a:p>
          <a:p>
            <a:r>
              <a:rPr lang="en-US" dirty="0" smtClean="0"/>
              <a:t>This lack of a cohesive approach contributed to many delays as persons and departments operated independently of the other and with seeming self-interest.</a:t>
            </a:r>
            <a:endParaRPr lang="en-JM"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JM" dirty="0"/>
          </a:p>
        </p:txBody>
      </p:sp>
      <p:sp>
        <p:nvSpPr>
          <p:cNvPr id="3" name="Content Placeholder 2"/>
          <p:cNvSpPr>
            <a:spLocks noGrp="1"/>
          </p:cNvSpPr>
          <p:nvPr>
            <p:ph idx="1"/>
          </p:nvPr>
        </p:nvSpPr>
        <p:spPr/>
        <p:txBody>
          <a:bodyPr/>
          <a:lstStyle/>
          <a:p>
            <a:r>
              <a:rPr lang="en-US" dirty="0" smtClean="0"/>
              <a:t>Higher Education institutions are complex entities with many moving parts.  Their success depends on how well these parts are designed and manage to work together to achieve agreed goals.  These moving parts may be grouped into two broad categories: </a:t>
            </a:r>
            <a:r>
              <a:rPr lang="en-US" b="1" i="1" dirty="0" smtClean="0"/>
              <a:t>Administration </a:t>
            </a:r>
            <a:r>
              <a:rPr lang="en-US" dirty="0" smtClean="0"/>
              <a:t>and</a:t>
            </a:r>
            <a:r>
              <a:rPr lang="en-US" b="1" i="1" dirty="0" smtClean="0"/>
              <a:t> Academia</a:t>
            </a:r>
            <a:r>
              <a:rPr lang="en-US" dirty="0" smtClean="0"/>
              <a:t>. </a:t>
            </a:r>
          </a:p>
          <a:p>
            <a:r>
              <a:rPr lang="en-US" dirty="0" smtClean="0"/>
              <a:t>Institutions frequently experience division along these lines, which dissipates some of their energy and resources which could otherwise be engaged in harmonious productive enterprise. </a:t>
            </a:r>
            <a:endParaRPr lang="en-JM"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 Bridging the divide</a:t>
            </a:r>
            <a:endParaRPr lang="en-JM" dirty="0"/>
          </a:p>
        </p:txBody>
      </p:sp>
      <p:sp>
        <p:nvSpPr>
          <p:cNvPr id="3" name="Content Placeholder 2"/>
          <p:cNvSpPr>
            <a:spLocks noGrp="1"/>
          </p:cNvSpPr>
          <p:nvPr>
            <p:ph idx="1"/>
          </p:nvPr>
        </p:nvSpPr>
        <p:spPr/>
        <p:txBody>
          <a:bodyPr/>
          <a:lstStyle/>
          <a:p>
            <a:r>
              <a:rPr lang="en-US" dirty="0" smtClean="0"/>
              <a:t>Recognition that both arms are necessary for institutional survival</a:t>
            </a:r>
          </a:p>
          <a:p>
            <a:r>
              <a:rPr lang="en-US" dirty="0" smtClean="0"/>
              <a:t>Respect for each other’s role</a:t>
            </a:r>
          </a:p>
          <a:p>
            <a:r>
              <a:rPr lang="en-US" dirty="0" smtClean="0"/>
              <a:t>Understanding of each other’s role (</a:t>
            </a:r>
            <a:r>
              <a:rPr lang="en-US" dirty="0" err="1" smtClean="0"/>
              <a:t>indepth</a:t>
            </a:r>
            <a:r>
              <a:rPr lang="en-US" dirty="0" smtClean="0"/>
              <a:t> orientation needed)</a:t>
            </a:r>
          </a:p>
          <a:p>
            <a:r>
              <a:rPr lang="en-US" dirty="0" smtClean="0"/>
              <a:t>Align accountability with responsibility</a:t>
            </a:r>
          </a:p>
          <a:p>
            <a:r>
              <a:rPr lang="en-US" dirty="0" smtClean="0"/>
              <a:t>Eliminate silos – focus on one University; one vision</a:t>
            </a:r>
            <a:endParaRPr lang="en-JM"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descr="Â "/>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4099" y="796066"/>
            <a:ext cx="9197788" cy="5572461"/>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“Divide” – Fact or Fiction</a:t>
            </a:r>
            <a:endParaRPr lang="en-JM" dirty="0"/>
          </a:p>
        </p:txBody>
      </p:sp>
      <p:sp>
        <p:nvSpPr>
          <p:cNvPr id="3" name="Content Placeholder 2"/>
          <p:cNvSpPr>
            <a:spLocks noGrp="1"/>
          </p:cNvSpPr>
          <p:nvPr>
            <p:ph idx="1"/>
          </p:nvPr>
        </p:nvSpPr>
        <p:spPr/>
        <p:txBody>
          <a:bodyPr/>
          <a:lstStyle/>
          <a:p>
            <a:r>
              <a:rPr lang="en-US" dirty="0" smtClean="0"/>
              <a:t>Is this great divide an immutable fact, or pure perception?   The truth is most likely a combination of reality and perception. </a:t>
            </a:r>
          </a:p>
          <a:p>
            <a:r>
              <a:rPr lang="en-US" dirty="0" smtClean="0"/>
              <a:t>We are reminded of the truth of the statement, “A house divided against itself shall surely crumble”. </a:t>
            </a:r>
          </a:p>
          <a:p>
            <a:r>
              <a:rPr lang="en-US" dirty="0" smtClean="0"/>
              <a:t>This presentation lays out the evolutionary path taken by the Planning  and Development Department in an attempt to create value for the University by providing Academic and overall institutional support of a truly significant nature, that could be deemed a unifying force in the institution. </a:t>
            </a:r>
            <a:endParaRPr lang="en-JM"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Research Objectives are:</a:t>
            </a:r>
            <a:endParaRPr lang="en-JM" dirty="0"/>
          </a:p>
        </p:txBody>
      </p:sp>
      <p:sp>
        <p:nvSpPr>
          <p:cNvPr id="3" name="Content Placeholder 2"/>
          <p:cNvSpPr>
            <a:spLocks noGrp="1"/>
          </p:cNvSpPr>
          <p:nvPr>
            <p:ph idx="1"/>
          </p:nvPr>
        </p:nvSpPr>
        <p:spPr/>
        <p:txBody>
          <a:bodyPr>
            <a:normAutofit/>
          </a:bodyPr>
          <a:lstStyle/>
          <a:p>
            <a:pPr marL="457200" lvl="0" indent="-457200">
              <a:buAutoNum type="arabicPeriod"/>
            </a:pPr>
            <a:r>
              <a:rPr lang="en-US" sz="4400" dirty="0" smtClean="0"/>
              <a:t>To identify  issues which cause or create a divide between Administration and Academia.</a:t>
            </a:r>
          </a:p>
          <a:p>
            <a:pPr marL="457200" lvl="0" indent="-457200">
              <a:buAutoNum type="arabicPeriod"/>
            </a:pPr>
            <a:r>
              <a:rPr lang="en-US" sz="4400" dirty="0" smtClean="0"/>
              <a:t>To examine the effects of these divisive issues on the Institution</a:t>
            </a:r>
          </a:p>
          <a:p>
            <a:endParaRPr lang="en-JM" sz="4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CDDE0-05CB-453E-9C9E-077168756182}"/>
              </a:ext>
            </a:extLst>
          </p:cNvPr>
          <p:cNvSpPr>
            <a:spLocks noGrp="1"/>
          </p:cNvSpPr>
          <p:nvPr>
            <p:ph type="title"/>
          </p:nvPr>
        </p:nvSpPr>
        <p:spPr/>
        <p:txBody>
          <a:bodyPr/>
          <a:lstStyle/>
          <a:p>
            <a:pPr algn="ctr"/>
            <a:r>
              <a:rPr lang="en-US" b="1" dirty="0"/>
              <a:t>The Research Questions </a:t>
            </a:r>
            <a:endParaRPr lang="en-US" dirty="0"/>
          </a:p>
        </p:txBody>
      </p:sp>
      <p:sp>
        <p:nvSpPr>
          <p:cNvPr id="3" name="Content Placeholder 2">
            <a:extLst>
              <a:ext uri="{FF2B5EF4-FFF2-40B4-BE49-F238E27FC236}">
                <a16:creationId xmlns:a16="http://schemas.microsoft.com/office/drawing/2014/main" xmlns="" id="{ABFE662A-EC71-429E-838E-5AD75C0A5F4E}"/>
              </a:ext>
            </a:extLst>
          </p:cNvPr>
          <p:cNvSpPr>
            <a:spLocks noGrp="1"/>
          </p:cNvSpPr>
          <p:nvPr>
            <p:ph idx="1"/>
          </p:nvPr>
        </p:nvSpPr>
        <p:spPr/>
        <p:txBody>
          <a:bodyPr>
            <a:normAutofit/>
          </a:bodyPr>
          <a:lstStyle/>
          <a:p>
            <a:pPr marL="514350" lvl="0" indent="-514350">
              <a:buAutoNum type="arabicPeriod"/>
            </a:pPr>
            <a:r>
              <a:rPr lang="en-US" sz="4000" dirty="0" smtClean="0"/>
              <a:t>Define the relationship between Administration and Academia</a:t>
            </a:r>
          </a:p>
          <a:p>
            <a:pPr marL="514350" lvl="0" indent="-514350">
              <a:buAutoNum type="arabicPeriod"/>
            </a:pPr>
            <a:r>
              <a:rPr lang="en-US" sz="4000" dirty="0" smtClean="0"/>
              <a:t>What </a:t>
            </a:r>
            <a:r>
              <a:rPr lang="en-US" sz="4000" dirty="0"/>
              <a:t>are the causes of the </a:t>
            </a:r>
            <a:r>
              <a:rPr lang="en-US" sz="4000" dirty="0" smtClean="0"/>
              <a:t>divide?</a:t>
            </a:r>
            <a:endParaRPr lang="en-US" sz="4000" dirty="0"/>
          </a:p>
          <a:p>
            <a:pPr marL="514350" indent="-514350">
              <a:buNone/>
            </a:pPr>
            <a:r>
              <a:rPr lang="en-US" sz="4000" dirty="0" smtClean="0"/>
              <a:t>3. What </a:t>
            </a:r>
            <a:r>
              <a:rPr lang="en-US" sz="4000" dirty="0"/>
              <a:t>are the effects of </a:t>
            </a:r>
            <a:r>
              <a:rPr lang="en-US" sz="4000" dirty="0" smtClean="0"/>
              <a:t>the divide on the Institution?</a:t>
            </a:r>
          </a:p>
          <a:p>
            <a:pPr marL="514350" indent="-514350">
              <a:buNone/>
            </a:pPr>
            <a:r>
              <a:rPr lang="en-US" sz="4000" dirty="0" smtClean="0"/>
              <a:t>4. Can the relationship be fixed? (repairing the bridge). If so, how?</a:t>
            </a:r>
            <a:endParaRPr lang="en-US" sz="4000" dirty="0"/>
          </a:p>
        </p:txBody>
      </p:sp>
    </p:spTree>
    <p:extLst>
      <p:ext uri="{BB962C8B-B14F-4D97-AF65-F5344CB8AC3E}">
        <p14:creationId xmlns:p14="http://schemas.microsoft.com/office/powerpoint/2010/main" val="3922770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Q1: The relationship defined</a:t>
            </a:r>
            <a:endParaRPr lang="en-JM" b="1" dirty="0"/>
          </a:p>
        </p:txBody>
      </p:sp>
      <p:sp>
        <p:nvSpPr>
          <p:cNvPr id="3" name="Content Placeholder 2"/>
          <p:cNvSpPr>
            <a:spLocks noGrp="1"/>
          </p:cNvSpPr>
          <p:nvPr>
            <p:ph idx="1"/>
          </p:nvPr>
        </p:nvSpPr>
        <p:spPr/>
        <p:txBody>
          <a:bodyPr>
            <a:normAutofit/>
          </a:bodyPr>
          <a:lstStyle/>
          <a:p>
            <a:r>
              <a:rPr lang="en-US" sz="4400" dirty="0" smtClean="0"/>
              <a:t>Tense</a:t>
            </a:r>
          </a:p>
          <a:p>
            <a:r>
              <a:rPr lang="en-US" sz="4400" dirty="0" smtClean="0"/>
              <a:t>Frustrating</a:t>
            </a:r>
          </a:p>
          <a:p>
            <a:r>
              <a:rPr lang="en-US" sz="4400" dirty="0" smtClean="0"/>
              <a:t>Not smooth</a:t>
            </a:r>
          </a:p>
          <a:p>
            <a:r>
              <a:rPr lang="en-US" sz="4400" dirty="0" smtClean="0"/>
              <a:t>“Not much of a relationship”</a:t>
            </a:r>
            <a:endParaRPr lang="en-JM" sz="4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993</TotalTime>
  <Words>2293</Words>
  <Application>Microsoft Office PowerPoint</Application>
  <PresentationFormat>Widescreen</PresentationFormat>
  <Paragraphs>232</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Calibri Light</vt:lpstr>
      <vt:lpstr>Wingdings</vt:lpstr>
      <vt:lpstr>Office Theme</vt:lpstr>
      <vt:lpstr>Bridging the Divide between Administration and Academia</vt:lpstr>
      <vt:lpstr>Presentation Outline</vt:lpstr>
      <vt:lpstr>Methodology</vt:lpstr>
      <vt:lpstr>Introduction</vt:lpstr>
      <vt:lpstr>PowerPoint Presentation</vt:lpstr>
      <vt:lpstr>The “Divide” – Fact or Fiction</vt:lpstr>
      <vt:lpstr>The Research Objectives are:</vt:lpstr>
      <vt:lpstr>The Research Questions </vt:lpstr>
      <vt:lpstr>Q1: The relationship defined</vt:lpstr>
      <vt:lpstr>Q2: What are the causes of the divide between Administration and Academia? </vt:lpstr>
      <vt:lpstr>Q2: What are the causes of the divide between Administration and Academia?</vt:lpstr>
      <vt:lpstr>Q2: What are the causes of the divide between Administration and Academia?</vt:lpstr>
      <vt:lpstr>Q2 cont’d: What are the causes of the divide   between Administration and Academia?</vt:lpstr>
      <vt:lpstr>Q 3: What are the effects of the divide? </vt:lpstr>
      <vt:lpstr>Q 3: What are the effects of the divide?</vt:lpstr>
      <vt:lpstr>Planning and Development Department</vt:lpstr>
      <vt:lpstr>Evolution of Planning at UTech, Jamaica</vt:lpstr>
      <vt:lpstr>Hindrances to the effectiveness of the Planning Process</vt:lpstr>
      <vt:lpstr>Hindrances to the effectiveness of the Planning Process</vt:lpstr>
      <vt:lpstr>Enhancements to the Planning Process</vt:lpstr>
      <vt:lpstr>Planning as a bridging mechanism</vt:lpstr>
      <vt:lpstr>The importance of data to HEIs</vt:lpstr>
      <vt:lpstr>The importance of data to HEIs</vt:lpstr>
      <vt:lpstr>The importance of data to HEIs</vt:lpstr>
      <vt:lpstr>The importance of data to HEIs</vt:lpstr>
      <vt:lpstr>Stakeholders – HEI Data/Statistics</vt:lpstr>
      <vt:lpstr>PowerPoint Presentation</vt:lpstr>
      <vt:lpstr>Office of Institutional Research (OIR)</vt:lpstr>
      <vt:lpstr>Office of Institutional Research</vt:lpstr>
      <vt:lpstr>Office of Institutional Research</vt:lpstr>
      <vt:lpstr>Office of Institutional Research</vt:lpstr>
      <vt:lpstr>Dashboard example</vt:lpstr>
      <vt:lpstr>Benefits of Institutional Research</vt:lpstr>
      <vt:lpstr>Projects Unit</vt:lpstr>
      <vt:lpstr>Role of the Projects Unit in implementation of the UTech Enhancement Project</vt:lpstr>
      <vt:lpstr>Institutional Strengthening</vt:lpstr>
      <vt:lpstr>Project Issues</vt:lpstr>
      <vt:lpstr>Lessons learnt</vt:lpstr>
      <vt:lpstr>Lessons learnt</vt:lpstr>
      <vt:lpstr>Recommendations – Bridging the divide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NAIRNE-POWELL, Darien</dc:creator>
  <cp:lastModifiedBy>ROSE-PARKES,Marjorie E</cp:lastModifiedBy>
  <cp:revision>13</cp:revision>
  <dcterms:created xsi:type="dcterms:W3CDTF">2019-06-14T23:00:47Z</dcterms:created>
  <dcterms:modified xsi:type="dcterms:W3CDTF">2019-07-09T19:35:40Z</dcterms:modified>
</cp:coreProperties>
</file>