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64" r:id="rId5"/>
    <p:sldId id="258" r:id="rId6"/>
    <p:sldId id="265" r:id="rId7"/>
    <p:sldId id="262"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89" d="100"/>
          <a:sy n="89" d="100"/>
        </p:scale>
        <p:origin x="461"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170408-CB00-493F-9726-0EDA895950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B8E9F7E1-9F32-422B-872D-4C48A087C8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BDE1EF7D-2E8E-4818-A245-076E06A27746}"/>
              </a:ext>
            </a:extLst>
          </p:cNvPr>
          <p:cNvSpPr>
            <a:spLocks noGrp="1"/>
          </p:cNvSpPr>
          <p:nvPr>
            <p:ph type="dt" sz="half" idx="10"/>
          </p:nvPr>
        </p:nvSpPr>
        <p:spPr/>
        <p:txBody>
          <a:bodyPr/>
          <a:lstStyle/>
          <a:p>
            <a:fld id="{57368A0C-CB95-493A-B5C4-5FD6B5EC5CFD}" type="datetimeFigureOut">
              <a:rPr lang="en-US" smtClean="0"/>
              <a:t>7/10/2019</a:t>
            </a:fld>
            <a:endParaRPr lang="en-US"/>
          </a:p>
        </p:txBody>
      </p:sp>
      <p:sp>
        <p:nvSpPr>
          <p:cNvPr id="5" name="Footer Placeholder 4">
            <a:extLst>
              <a:ext uri="{FF2B5EF4-FFF2-40B4-BE49-F238E27FC236}">
                <a16:creationId xmlns:a16="http://schemas.microsoft.com/office/drawing/2014/main" xmlns="" id="{4235EBBE-05B3-4C29-A6B3-DABE0E7A5C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4CDA636-4C66-40A8-88AF-390D1D284601}"/>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7708479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B1C1CD-AF00-4D26-840A-BC2C4DD77A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7F64122-6736-49A9-88AB-0568CB81C68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5B746C9-7D51-4E6A-8FFE-320F83C2C09E}"/>
              </a:ext>
            </a:extLst>
          </p:cNvPr>
          <p:cNvSpPr>
            <a:spLocks noGrp="1"/>
          </p:cNvSpPr>
          <p:nvPr>
            <p:ph type="dt" sz="half" idx="10"/>
          </p:nvPr>
        </p:nvSpPr>
        <p:spPr/>
        <p:txBody>
          <a:bodyPr/>
          <a:lstStyle/>
          <a:p>
            <a:fld id="{57368A0C-CB95-493A-B5C4-5FD6B5EC5CFD}" type="datetimeFigureOut">
              <a:rPr lang="en-US" smtClean="0"/>
              <a:t>7/10/2019</a:t>
            </a:fld>
            <a:endParaRPr lang="en-US"/>
          </a:p>
        </p:txBody>
      </p:sp>
      <p:sp>
        <p:nvSpPr>
          <p:cNvPr id="5" name="Footer Placeholder 4">
            <a:extLst>
              <a:ext uri="{FF2B5EF4-FFF2-40B4-BE49-F238E27FC236}">
                <a16:creationId xmlns:a16="http://schemas.microsoft.com/office/drawing/2014/main" xmlns="" id="{BF1623E6-6B12-4307-A003-966B33B4BC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8DCB8DC-1529-44E6-B381-C4EB53C65013}"/>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1720099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05B9698C-7CE6-44F1-B775-3D467776192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BB246072-0DE0-4B31-8470-5702BA82D9B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05FD8A2-B955-46BF-808C-A9A2F3347A18}"/>
              </a:ext>
            </a:extLst>
          </p:cNvPr>
          <p:cNvSpPr>
            <a:spLocks noGrp="1"/>
          </p:cNvSpPr>
          <p:nvPr>
            <p:ph type="dt" sz="half" idx="10"/>
          </p:nvPr>
        </p:nvSpPr>
        <p:spPr/>
        <p:txBody>
          <a:bodyPr/>
          <a:lstStyle/>
          <a:p>
            <a:fld id="{57368A0C-CB95-493A-B5C4-5FD6B5EC5CFD}" type="datetimeFigureOut">
              <a:rPr lang="en-US" smtClean="0"/>
              <a:t>7/10/2019</a:t>
            </a:fld>
            <a:endParaRPr lang="en-US"/>
          </a:p>
        </p:txBody>
      </p:sp>
      <p:sp>
        <p:nvSpPr>
          <p:cNvPr id="5" name="Footer Placeholder 4">
            <a:extLst>
              <a:ext uri="{FF2B5EF4-FFF2-40B4-BE49-F238E27FC236}">
                <a16:creationId xmlns:a16="http://schemas.microsoft.com/office/drawing/2014/main" xmlns="" id="{68B5606C-4AB3-4EE8-A0EC-7BBAFE3257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CE2D305C-C213-4951-AE7B-8121D91163E3}"/>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42379480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3159C6B-7A95-4F94-B645-105007EDC9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C16D2086-90C6-4185-ACFC-328E1B4DF5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1877159-020B-4A83-9162-C51494FAA552}"/>
              </a:ext>
            </a:extLst>
          </p:cNvPr>
          <p:cNvSpPr>
            <a:spLocks noGrp="1"/>
          </p:cNvSpPr>
          <p:nvPr>
            <p:ph type="dt" sz="half" idx="10"/>
          </p:nvPr>
        </p:nvSpPr>
        <p:spPr/>
        <p:txBody>
          <a:bodyPr/>
          <a:lstStyle/>
          <a:p>
            <a:fld id="{57368A0C-CB95-493A-B5C4-5FD6B5EC5CFD}" type="datetimeFigureOut">
              <a:rPr lang="en-US" smtClean="0"/>
              <a:t>7/10/2019</a:t>
            </a:fld>
            <a:endParaRPr lang="en-US"/>
          </a:p>
        </p:txBody>
      </p:sp>
      <p:sp>
        <p:nvSpPr>
          <p:cNvPr id="5" name="Footer Placeholder 4">
            <a:extLst>
              <a:ext uri="{FF2B5EF4-FFF2-40B4-BE49-F238E27FC236}">
                <a16:creationId xmlns:a16="http://schemas.microsoft.com/office/drawing/2014/main" xmlns="" id="{0D374987-4E4E-41A4-A41E-46BA25777D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41EA257-1F77-4AE9-B037-53D7B55424E5}"/>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2667898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3212C5-8AF3-45C5-91DA-DDA6FEFE4F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BED09BCB-B477-4331-AA3F-960C47D09C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155360C1-EBFE-410F-9A7D-5CBFB816F87A}"/>
              </a:ext>
            </a:extLst>
          </p:cNvPr>
          <p:cNvSpPr>
            <a:spLocks noGrp="1"/>
          </p:cNvSpPr>
          <p:nvPr>
            <p:ph type="dt" sz="half" idx="10"/>
          </p:nvPr>
        </p:nvSpPr>
        <p:spPr/>
        <p:txBody>
          <a:bodyPr/>
          <a:lstStyle/>
          <a:p>
            <a:fld id="{57368A0C-CB95-493A-B5C4-5FD6B5EC5CFD}" type="datetimeFigureOut">
              <a:rPr lang="en-US" smtClean="0"/>
              <a:t>7/10/2019</a:t>
            </a:fld>
            <a:endParaRPr lang="en-US"/>
          </a:p>
        </p:txBody>
      </p:sp>
      <p:sp>
        <p:nvSpPr>
          <p:cNvPr id="5" name="Footer Placeholder 4">
            <a:extLst>
              <a:ext uri="{FF2B5EF4-FFF2-40B4-BE49-F238E27FC236}">
                <a16:creationId xmlns:a16="http://schemas.microsoft.com/office/drawing/2014/main" xmlns="" id="{606517A0-EE25-452A-83C3-F10DAB4CEC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595FDF6-E1BD-4E98-AAAD-85A7B7D095E9}"/>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861096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DCDB44-2D0D-4A17-8564-02D2A5F0EAC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19C74405-F3BD-4FDA-A72F-00E85AC5E8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2007936E-0296-4FEF-AAF2-AA63059DDF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6858EAF4-ABCB-4E78-8FDD-C3001CD0535B}"/>
              </a:ext>
            </a:extLst>
          </p:cNvPr>
          <p:cNvSpPr>
            <a:spLocks noGrp="1"/>
          </p:cNvSpPr>
          <p:nvPr>
            <p:ph type="dt" sz="half" idx="10"/>
          </p:nvPr>
        </p:nvSpPr>
        <p:spPr/>
        <p:txBody>
          <a:bodyPr/>
          <a:lstStyle/>
          <a:p>
            <a:fld id="{57368A0C-CB95-493A-B5C4-5FD6B5EC5CFD}" type="datetimeFigureOut">
              <a:rPr lang="en-US" smtClean="0"/>
              <a:t>7/10/2019</a:t>
            </a:fld>
            <a:endParaRPr lang="en-US"/>
          </a:p>
        </p:txBody>
      </p:sp>
      <p:sp>
        <p:nvSpPr>
          <p:cNvPr id="6" name="Footer Placeholder 5">
            <a:extLst>
              <a:ext uri="{FF2B5EF4-FFF2-40B4-BE49-F238E27FC236}">
                <a16:creationId xmlns:a16="http://schemas.microsoft.com/office/drawing/2014/main" xmlns="" id="{CB006619-B1EB-4D70-BE26-2E2062F606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668BAB5-7771-4A6C-912D-17B134B65F97}"/>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28831391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E9623C-1EB1-4F75-B744-DD1D6EB4BE2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28ECB767-D8A4-45F5-AB31-997E2F24DD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9D1D8781-153A-453F-ABFA-2C08D68E4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FF2BE043-9C1C-4377-88DC-3DE09E6ADB1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8DF677EE-8983-4443-8C88-B66D98D13E8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3916CDA5-5EBF-4824-AFEA-3A8A164C2D4C}"/>
              </a:ext>
            </a:extLst>
          </p:cNvPr>
          <p:cNvSpPr>
            <a:spLocks noGrp="1"/>
          </p:cNvSpPr>
          <p:nvPr>
            <p:ph type="dt" sz="half" idx="10"/>
          </p:nvPr>
        </p:nvSpPr>
        <p:spPr/>
        <p:txBody>
          <a:bodyPr/>
          <a:lstStyle/>
          <a:p>
            <a:fld id="{57368A0C-CB95-493A-B5C4-5FD6B5EC5CFD}" type="datetimeFigureOut">
              <a:rPr lang="en-US" smtClean="0"/>
              <a:t>7/10/2019</a:t>
            </a:fld>
            <a:endParaRPr lang="en-US"/>
          </a:p>
        </p:txBody>
      </p:sp>
      <p:sp>
        <p:nvSpPr>
          <p:cNvPr id="8" name="Footer Placeholder 7">
            <a:extLst>
              <a:ext uri="{FF2B5EF4-FFF2-40B4-BE49-F238E27FC236}">
                <a16:creationId xmlns:a16="http://schemas.microsoft.com/office/drawing/2014/main" xmlns="" id="{117ECE30-021C-492B-99D5-5EB281C364D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D344AA13-84FF-4F2B-960F-E2A27A8CCF24}"/>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22596956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778DEC-2F40-4E76-AF83-BE57ED0A90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678351AA-3850-4221-90C5-388FC3CC6F53}"/>
              </a:ext>
            </a:extLst>
          </p:cNvPr>
          <p:cNvSpPr>
            <a:spLocks noGrp="1"/>
          </p:cNvSpPr>
          <p:nvPr>
            <p:ph type="dt" sz="half" idx="10"/>
          </p:nvPr>
        </p:nvSpPr>
        <p:spPr/>
        <p:txBody>
          <a:bodyPr/>
          <a:lstStyle/>
          <a:p>
            <a:fld id="{57368A0C-CB95-493A-B5C4-5FD6B5EC5CFD}" type="datetimeFigureOut">
              <a:rPr lang="en-US" smtClean="0"/>
              <a:t>7/10/2019</a:t>
            </a:fld>
            <a:endParaRPr lang="en-US"/>
          </a:p>
        </p:txBody>
      </p:sp>
      <p:sp>
        <p:nvSpPr>
          <p:cNvPr id="4" name="Footer Placeholder 3">
            <a:extLst>
              <a:ext uri="{FF2B5EF4-FFF2-40B4-BE49-F238E27FC236}">
                <a16:creationId xmlns:a16="http://schemas.microsoft.com/office/drawing/2014/main" xmlns="" id="{55B0DFCE-93CA-4952-8267-6434702532D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3AD0F6CB-3B6A-4CA4-A7AA-25ECB557E836}"/>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664363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BE332A28-826C-4F22-8BBC-E01D81C3D46C}"/>
              </a:ext>
            </a:extLst>
          </p:cNvPr>
          <p:cNvSpPr>
            <a:spLocks noGrp="1"/>
          </p:cNvSpPr>
          <p:nvPr>
            <p:ph type="dt" sz="half" idx="10"/>
          </p:nvPr>
        </p:nvSpPr>
        <p:spPr/>
        <p:txBody>
          <a:bodyPr/>
          <a:lstStyle/>
          <a:p>
            <a:fld id="{57368A0C-CB95-493A-B5C4-5FD6B5EC5CFD}" type="datetimeFigureOut">
              <a:rPr lang="en-US" smtClean="0"/>
              <a:t>7/10/2019</a:t>
            </a:fld>
            <a:endParaRPr lang="en-US"/>
          </a:p>
        </p:txBody>
      </p:sp>
      <p:sp>
        <p:nvSpPr>
          <p:cNvPr id="3" name="Footer Placeholder 2">
            <a:extLst>
              <a:ext uri="{FF2B5EF4-FFF2-40B4-BE49-F238E27FC236}">
                <a16:creationId xmlns:a16="http://schemas.microsoft.com/office/drawing/2014/main" xmlns="" id="{4C85F571-0417-4579-90FA-53DD7D84BEB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B22F0287-6CE0-4B1F-B001-40A4A0B2A86F}"/>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449080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E0E294-A602-46C8-B0E3-8ED524C9CF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A15583DD-1310-4F49-BB73-3BAF8F0A4D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A0BB1656-AD96-4B38-98C6-6EB70BE7F5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2E116F55-0E58-4EE2-855D-6765609249CF}"/>
              </a:ext>
            </a:extLst>
          </p:cNvPr>
          <p:cNvSpPr>
            <a:spLocks noGrp="1"/>
          </p:cNvSpPr>
          <p:nvPr>
            <p:ph type="dt" sz="half" idx="10"/>
          </p:nvPr>
        </p:nvSpPr>
        <p:spPr/>
        <p:txBody>
          <a:bodyPr/>
          <a:lstStyle/>
          <a:p>
            <a:fld id="{57368A0C-CB95-493A-B5C4-5FD6B5EC5CFD}" type="datetimeFigureOut">
              <a:rPr lang="en-US" smtClean="0"/>
              <a:t>7/10/2019</a:t>
            </a:fld>
            <a:endParaRPr lang="en-US"/>
          </a:p>
        </p:txBody>
      </p:sp>
      <p:sp>
        <p:nvSpPr>
          <p:cNvPr id="6" name="Footer Placeholder 5">
            <a:extLst>
              <a:ext uri="{FF2B5EF4-FFF2-40B4-BE49-F238E27FC236}">
                <a16:creationId xmlns:a16="http://schemas.microsoft.com/office/drawing/2014/main" xmlns="" id="{AF4AFABA-4856-4C80-874C-01297BFCD2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F2D8FD2-8D49-4477-86F0-4046316E3730}"/>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1101836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8333DB-D97D-4D91-A76A-5E3F0481BA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C74330B2-8D21-4698-A798-6B0A35F65E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4C0B17C0-C1C5-4200-8DAD-AF1D4EC358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550217B2-3948-43EC-9A56-FD95402AF889}"/>
              </a:ext>
            </a:extLst>
          </p:cNvPr>
          <p:cNvSpPr>
            <a:spLocks noGrp="1"/>
          </p:cNvSpPr>
          <p:nvPr>
            <p:ph type="dt" sz="half" idx="10"/>
          </p:nvPr>
        </p:nvSpPr>
        <p:spPr/>
        <p:txBody>
          <a:bodyPr/>
          <a:lstStyle/>
          <a:p>
            <a:fld id="{57368A0C-CB95-493A-B5C4-5FD6B5EC5CFD}" type="datetimeFigureOut">
              <a:rPr lang="en-US" smtClean="0"/>
              <a:t>7/10/2019</a:t>
            </a:fld>
            <a:endParaRPr lang="en-US"/>
          </a:p>
        </p:txBody>
      </p:sp>
      <p:sp>
        <p:nvSpPr>
          <p:cNvPr id="6" name="Footer Placeholder 5">
            <a:extLst>
              <a:ext uri="{FF2B5EF4-FFF2-40B4-BE49-F238E27FC236}">
                <a16:creationId xmlns:a16="http://schemas.microsoft.com/office/drawing/2014/main" xmlns="" id="{8F3980B8-5EF7-45AD-9FB2-818BAE09FE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70C972F2-8CA9-43DC-92B9-649D57932212}"/>
              </a:ext>
            </a:extLst>
          </p:cNvPr>
          <p:cNvSpPr>
            <a:spLocks noGrp="1"/>
          </p:cNvSpPr>
          <p:nvPr>
            <p:ph type="sldNum" sz="quarter" idx="12"/>
          </p:nvPr>
        </p:nvSpPr>
        <p:spPr/>
        <p:txBody>
          <a:bodyPr/>
          <a:lstStyle/>
          <a:p>
            <a:fld id="{1E4A60F7-A674-42A8-BCF3-224D7B1B3124}" type="slidenum">
              <a:rPr lang="en-US" smtClean="0"/>
              <a:t>‹#›</a:t>
            </a:fld>
            <a:endParaRPr lang="en-US"/>
          </a:p>
        </p:txBody>
      </p:sp>
    </p:spTree>
    <p:extLst>
      <p:ext uri="{BB962C8B-B14F-4D97-AF65-F5344CB8AC3E}">
        <p14:creationId xmlns:p14="http://schemas.microsoft.com/office/powerpoint/2010/main" val="2920912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7738AC37-6E4A-4D15-B1CE-A271D0AFA2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BB3D84F5-0523-4752-9084-2FCFEBFFE7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838C6671-1D94-4954-B292-38B94044B26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368A0C-CB95-493A-B5C4-5FD6B5EC5CFD}" type="datetimeFigureOut">
              <a:rPr lang="en-US" smtClean="0"/>
              <a:t>7/10/2019</a:t>
            </a:fld>
            <a:endParaRPr lang="en-US"/>
          </a:p>
        </p:txBody>
      </p:sp>
      <p:sp>
        <p:nvSpPr>
          <p:cNvPr id="5" name="Footer Placeholder 4">
            <a:extLst>
              <a:ext uri="{FF2B5EF4-FFF2-40B4-BE49-F238E27FC236}">
                <a16:creationId xmlns:a16="http://schemas.microsoft.com/office/drawing/2014/main" xmlns="" id="{42DCE217-235E-4CA3-A5E7-0B251C3C76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B7FA3B9F-EB21-4EF9-856B-6063A86890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4A60F7-A674-42A8-BCF3-224D7B1B3124}" type="slidenum">
              <a:rPr lang="en-US" smtClean="0"/>
              <a:t>‹#›</a:t>
            </a:fld>
            <a:endParaRPr lang="en-US"/>
          </a:p>
        </p:txBody>
      </p:sp>
    </p:spTree>
    <p:extLst>
      <p:ext uri="{BB962C8B-B14F-4D97-AF65-F5344CB8AC3E}">
        <p14:creationId xmlns:p14="http://schemas.microsoft.com/office/powerpoint/2010/main" val="3146972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DE4096F7-465B-43E7-8692-15F4FF54D58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45774" y="0"/>
            <a:ext cx="12192000" cy="6858000"/>
          </a:xfrm>
          <a:prstGeom prst="rect">
            <a:avLst/>
          </a:prstGeom>
        </p:spPr>
      </p:pic>
      <p:sp>
        <p:nvSpPr>
          <p:cNvPr id="2" name="Title 1">
            <a:extLst>
              <a:ext uri="{FF2B5EF4-FFF2-40B4-BE49-F238E27FC236}">
                <a16:creationId xmlns:a16="http://schemas.microsoft.com/office/drawing/2014/main" xmlns="" id="{7F258A36-A749-4C2E-8284-F38DF74F830D}"/>
              </a:ext>
            </a:extLst>
          </p:cNvPr>
          <p:cNvSpPr>
            <a:spLocks noGrp="1"/>
          </p:cNvSpPr>
          <p:nvPr>
            <p:ph type="ctrTitle"/>
          </p:nvPr>
        </p:nvSpPr>
        <p:spPr>
          <a:xfrm>
            <a:off x="1417983" y="728870"/>
            <a:ext cx="9250017" cy="3233530"/>
          </a:xfrm>
        </p:spPr>
        <p:txBody>
          <a:bodyPr>
            <a:normAutofit fontScale="90000"/>
          </a:bodyPr>
          <a:lstStyle/>
          <a:p>
            <a:r>
              <a:rPr lang="en-GB" sz="5300" b="1" dirty="0"/>
              <a:t/>
            </a:r>
            <a:br>
              <a:rPr lang="en-GB" sz="5300" b="1" dirty="0"/>
            </a:br>
            <a:r>
              <a:rPr lang="en-GB" sz="5300" b="1" dirty="0"/>
              <a:t/>
            </a:r>
            <a:br>
              <a:rPr lang="en-GB" sz="5300" b="1" dirty="0"/>
            </a:br>
            <a:r>
              <a:rPr lang="en-GB" sz="5300" b="1" dirty="0"/>
              <a:t/>
            </a:r>
            <a:br>
              <a:rPr lang="en-GB" sz="5300" b="1" dirty="0"/>
            </a:br>
            <a:r>
              <a:rPr lang="en-GB" sz="5300" b="1" dirty="0"/>
              <a:t/>
            </a:r>
            <a:br>
              <a:rPr lang="en-GB" sz="5300" b="1" dirty="0"/>
            </a:br>
            <a:r>
              <a:rPr lang="en-GB" sz="5300" b="1" dirty="0"/>
              <a:t/>
            </a:r>
            <a:br>
              <a:rPr lang="en-GB" sz="5300" b="1" dirty="0"/>
            </a:br>
            <a:r>
              <a:rPr lang="en-GB" sz="5300" b="1" dirty="0"/>
              <a:t/>
            </a:r>
            <a:br>
              <a:rPr lang="en-GB" sz="5300" b="1" dirty="0"/>
            </a:br>
            <a:r>
              <a:rPr lang="en-GB" sz="5300" b="1" dirty="0"/>
              <a:t/>
            </a:r>
            <a:br>
              <a:rPr lang="en-GB" sz="5300" b="1" dirty="0"/>
            </a:br>
            <a:r>
              <a:rPr lang="en-GB" sz="5300" b="1" dirty="0"/>
              <a:t/>
            </a:r>
            <a:br>
              <a:rPr lang="en-GB" sz="5300" b="1" dirty="0"/>
            </a:br>
            <a:r>
              <a:rPr lang="en-GB" sz="4900" b="1" dirty="0">
                <a:solidFill>
                  <a:srgbClr val="00B0F0"/>
                </a:solidFill>
              </a:rPr>
              <a:t>OERs in Higher Education: Considerations for Caribbean Higher Education Leaders</a:t>
            </a:r>
            <a:r>
              <a:rPr lang="aa-ET" dirty="0"/>
              <a:t/>
            </a:r>
            <a:br>
              <a:rPr lang="aa-ET" dirty="0"/>
            </a:br>
            <a:endParaRPr lang="en-US" dirty="0"/>
          </a:p>
        </p:txBody>
      </p:sp>
      <p:sp>
        <p:nvSpPr>
          <p:cNvPr id="3" name="Subtitle 2">
            <a:extLst>
              <a:ext uri="{FF2B5EF4-FFF2-40B4-BE49-F238E27FC236}">
                <a16:creationId xmlns:a16="http://schemas.microsoft.com/office/drawing/2014/main" xmlns="" id="{D3A1C0AC-0285-4F9F-8E30-4FFD5FBD3420}"/>
              </a:ext>
            </a:extLst>
          </p:cNvPr>
          <p:cNvSpPr>
            <a:spLocks noGrp="1"/>
          </p:cNvSpPr>
          <p:nvPr>
            <p:ph type="subTitle" idx="1"/>
          </p:nvPr>
        </p:nvSpPr>
        <p:spPr>
          <a:xfrm>
            <a:off x="1630017" y="3684104"/>
            <a:ext cx="9250017" cy="1934058"/>
          </a:xfrm>
        </p:spPr>
        <p:txBody>
          <a:bodyPr>
            <a:normAutofit fontScale="77500" lnSpcReduction="20000"/>
          </a:bodyPr>
          <a:lstStyle/>
          <a:p>
            <a:r>
              <a:rPr lang="en-US" sz="4200" b="1" dirty="0"/>
              <a:t>Beverley A. Wood </a:t>
            </a:r>
          </a:p>
          <a:p>
            <a:r>
              <a:rPr lang="en-US" sz="4200" b="1" dirty="0"/>
              <a:t>Faculty of Law Library</a:t>
            </a:r>
          </a:p>
          <a:p>
            <a:r>
              <a:rPr lang="en-US" sz="4200" b="1" dirty="0"/>
              <a:t>The UWI, Cave Hill Campus</a:t>
            </a:r>
          </a:p>
          <a:p>
            <a:r>
              <a:rPr lang="en-US" sz="4200" b="1" dirty="0"/>
              <a:t>Barbados </a:t>
            </a:r>
          </a:p>
          <a:p>
            <a:endParaRPr lang="en-US" dirty="0"/>
          </a:p>
        </p:txBody>
      </p:sp>
    </p:spTree>
    <p:extLst>
      <p:ext uri="{BB962C8B-B14F-4D97-AF65-F5344CB8AC3E}">
        <p14:creationId xmlns:p14="http://schemas.microsoft.com/office/powerpoint/2010/main" val="21275765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4CDDE0-05CB-453E-9C9E-077168756182}"/>
              </a:ext>
            </a:extLst>
          </p:cNvPr>
          <p:cNvSpPr>
            <a:spLocks noGrp="1"/>
          </p:cNvSpPr>
          <p:nvPr>
            <p:ph type="title"/>
          </p:nvPr>
        </p:nvSpPr>
        <p:spPr/>
        <p:txBody>
          <a:bodyPr>
            <a:normAutofit/>
          </a:bodyPr>
          <a:lstStyle/>
          <a:p>
            <a:pPr algn="ctr"/>
            <a:r>
              <a:rPr lang="en-US" b="1" dirty="0"/>
              <a:t>OERs in Higher Education: Considerations for Caribbean Higher Education Leaders</a:t>
            </a:r>
          </a:p>
        </p:txBody>
      </p:sp>
      <p:sp>
        <p:nvSpPr>
          <p:cNvPr id="3" name="Content Placeholder 2">
            <a:extLst>
              <a:ext uri="{FF2B5EF4-FFF2-40B4-BE49-F238E27FC236}">
                <a16:creationId xmlns:a16="http://schemas.microsoft.com/office/drawing/2014/main" xmlns="" id="{ABFE662A-EC71-429E-838E-5AD75C0A5F4E}"/>
              </a:ext>
            </a:extLst>
          </p:cNvPr>
          <p:cNvSpPr>
            <a:spLocks noGrp="1"/>
          </p:cNvSpPr>
          <p:nvPr>
            <p:ph idx="1"/>
          </p:nvPr>
        </p:nvSpPr>
        <p:spPr/>
        <p:txBody>
          <a:bodyPr>
            <a:normAutofit/>
          </a:bodyPr>
          <a:lstStyle/>
          <a:p>
            <a:r>
              <a:rPr lang="en-US" sz="3300" dirty="0">
                <a:solidFill>
                  <a:schemeClr val="accent5">
                    <a:lumMod val="75000"/>
                  </a:schemeClr>
                </a:solidFill>
              </a:rPr>
              <a:t>What are Open Education Resources?</a:t>
            </a:r>
          </a:p>
          <a:p>
            <a:pPr marL="457200" lvl="1" indent="0">
              <a:buNone/>
            </a:pPr>
            <a:endParaRPr lang="en-US" sz="2900" dirty="0">
              <a:solidFill>
                <a:schemeClr val="accent5">
                  <a:lumMod val="75000"/>
                </a:schemeClr>
              </a:solidFill>
            </a:endParaRPr>
          </a:p>
          <a:p>
            <a:r>
              <a:rPr lang="en-US" sz="3300" dirty="0">
                <a:solidFill>
                  <a:schemeClr val="accent5">
                    <a:lumMod val="75000"/>
                  </a:schemeClr>
                </a:solidFill>
              </a:rPr>
              <a:t>Creative Common Licenses</a:t>
            </a:r>
          </a:p>
          <a:p>
            <a:endParaRPr lang="en-US" sz="3300" dirty="0">
              <a:solidFill>
                <a:schemeClr val="accent5">
                  <a:lumMod val="75000"/>
                </a:schemeClr>
              </a:solidFill>
            </a:endParaRPr>
          </a:p>
          <a:p>
            <a:r>
              <a:rPr lang="en-US" sz="3300" dirty="0">
                <a:solidFill>
                  <a:schemeClr val="accent5">
                    <a:lumMod val="75000"/>
                  </a:schemeClr>
                </a:solidFill>
              </a:rPr>
              <a:t>OERs in Higher Education</a:t>
            </a:r>
          </a:p>
        </p:txBody>
      </p:sp>
    </p:spTree>
    <p:extLst>
      <p:ext uri="{BB962C8B-B14F-4D97-AF65-F5344CB8AC3E}">
        <p14:creationId xmlns:p14="http://schemas.microsoft.com/office/powerpoint/2010/main" val="3922770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4CDDE0-05CB-453E-9C9E-077168756182}"/>
              </a:ext>
            </a:extLst>
          </p:cNvPr>
          <p:cNvSpPr>
            <a:spLocks noGrp="1"/>
          </p:cNvSpPr>
          <p:nvPr>
            <p:ph type="title"/>
          </p:nvPr>
        </p:nvSpPr>
        <p:spPr/>
        <p:txBody>
          <a:bodyPr>
            <a:normAutofit/>
          </a:bodyPr>
          <a:lstStyle/>
          <a:p>
            <a:pPr algn="ctr"/>
            <a:r>
              <a:rPr lang="en-US" b="1" dirty="0"/>
              <a:t>OERs in Higher Education: Considerations for Caribbean Higher Education Leaders</a:t>
            </a:r>
          </a:p>
        </p:txBody>
      </p:sp>
      <p:sp>
        <p:nvSpPr>
          <p:cNvPr id="3" name="Content Placeholder 2">
            <a:extLst>
              <a:ext uri="{FF2B5EF4-FFF2-40B4-BE49-F238E27FC236}">
                <a16:creationId xmlns:a16="http://schemas.microsoft.com/office/drawing/2014/main" xmlns="" id="{ABFE662A-EC71-429E-838E-5AD75C0A5F4E}"/>
              </a:ext>
            </a:extLst>
          </p:cNvPr>
          <p:cNvSpPr>
            <a:spLocks noGrp="1"/>
          </p:cNvSpPr>
          <p:nvPr>
            <p:ph idx="1"/>
          </p:nvPr>
        </p:nvSpPr>
        <p:spPr/>
        <p:txBody>
          <a:bodyPr>
            <a:normAutofit lnSpcReduction="10000"/>
          </a:bodyPr>
          <a:lstStyle/>
          <a:p>
            <a:r>
              <a:rPr lang="en-US" sz="3300" dirty="0">
                <a:solidFill>
                  <a:schemeClr val="accent5">
                    <a:lumMod val="75000"/>
                  </a:schemeClr>
                </a:solidFill>
              </a:rPr>
              <a:t>Challenges to the Use of OERs in Caribbean HEIs</a:t>
            </a:r>
          </a:p>
          <a:p>
            <a:pPr lvl="1">
              <a:lnSpc>
                <a:spcPct val="150000"/>
              </a:lnSpc>
            </a:pPr>
            <a:r>
              <a:rPr lang="en-US" sz="3300" dirty="0">
                <a:solidFill>
                  <a:schemeClr val="accent5">
                    <a:lumMod val="75000"/>
                  </a:schemeClr>
                </a:solidFill>
              </a:rPr>
              <a:t>Lack of awareness </a:t>
            </a:r>
          </a:p>
          <a:p>
            <a:pPr lvl="1">
              <a:lnSpc>
                <a:spcPct val="150000"/>
              </a:lnSpc>
            </a:pPr>
            <a:r>
              <a:rPr lang="en-US" sz="3300" dirty="0">
                <a:solidFill>
                  <a:schemeClr val="accent5">
                    <a:lumMod val="75000"/>
                  </a:schemeClr>
                </a:solidFill>
              </a:rPr>
              <a:t>Reluctance / Skepticism</a:t>
            </a:r>
          </a:p>
          <a:p>
            <a:pPr lvl="1">
              <a:lnSpc>
                <a:spcPct val="150000"/>
              </a:lnSpc>
            </a:pPr>
            <a:r>
              <a:rPr lang="en-US" sz="3300" dirty="0">
                <a:solidFill>
                  <a:schemeClr val="accent5">
                    <a:lumMod val="75000"/>
                  </a:schemeClr>
                </a:solidFill>
              </a:rPr>
              <a:t>Quality</a:t>
            </a:r>
          </a:p>
          <a:p>
            <a:pPr lvl="1">
              <a:lnSpc>
                <a:spcPct val="150000"/>
              </a:lnSpc>
            </a:pPr>
            <a:r>
              <a:rPr lang="en-US" sz="3300" dirty="0">
                <a:solidFill>
                  <a:schemeClr val="accent5">
                    <a:lumMod val="75000"/>
                  </a:schemeClr>
                </a:solidFill>
              </a:rPr>
              <a:t>Cultural relevance </a:t>
            </a:r>
          </a:p>
          <a:p>
            <a:pPr lvl="1">
              <a:lnSpc>
                <a:spcPct val="150000"/>
              </a:lnSpc>
            </a:pPr>
            <a:r>
              <a:rPr lang="en-US" sz="3300" dirty="0">
                <a:solidFill>
                  <a:schemeClr val="accent5">
                    <a:lumMod val="75000"/>
                  </a:schemeClr>
                </a:solidFill>
              </a:rPr>
              <a:t>ICT infrastructure</a:t>
            </a:r>
          </a:p>
          <a:p>
            <a:pPr lvl="1"/>
            <a:endParaRPr lang="en-US" sz="2900" dirty="0"/>
          </a:p>
        </p:txBody>
      </p:sp>
    </p:spTree>
    <p:extLst>
      <p:ext uri="{BB962C8B-B14F-4D97-AF65-F5344CB8AC3E}">
        <p14:creationId xmlns:p14="http://schemas.microsoft.com/office/powerpoint/2010/main" val="2318017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4CDDE0-05CB-453E-9C9E-077168756182}"/>
              </a:ext>
            </a:extLst>
          </p:cNvPr>
          <p:cNvSpPr>
            <a:spLocks noGrp="1"/>
          </p:cNvSpPr>
          <p:nvPr>
            <p:ph type="title"/>
          </p:nvPr>
        </p:nvSpPr>
        <p:spPr/>
        <p:txBody>
          <a:bodyPr>
            <a:normAutofit/>
          </a:bodyPr>
          <a:lstStyle/>
          <a:p>
            <a:pPr algn="ctr"/>
            <a:r>
              <a:rPr lang="en-US" b="1" dirty="0"/>
              <a:t>OERs in Higher Education: Considerations for Caribbean Higher Education Leaders</a:t>
            </a:r>
          </a:p>
        </p:txBody>
      </p:sp>
      <p:sp>
        <p:nvSpPr>
          <p:cNvPr id="3" name="Content Placeholder 2">
            <a:extLst>
              <a:ext uri="{FF2B5EF4-FFF2-40B4-BE49-F238E27FC236}">
                <a16:creationId xmlns:a16="http://schemas.microsoft.com/office/drawing/2014/main" xmlns="" id="{ABFE662A-EC71-429E-838E-5AD75C0A5F4E}"/>
              </a:ext>
            </a:extLst>
          </p:cNvPr>
          <p:cNvSpPr>
            <a:spLocks noGrp="1"/>
          </p:cNvSpPr>
          <p:nvPr>
            <p:ph idx="1"/>
          </p:nvPr>
        </p:nvSpPr>
        <p:spPr/>
        <p:txBody>
          <a:bodyPr>
            <a:normAutofit/>
          </a:bodyPr>
          <a:lstStyle/>
          <a:p>
            <a:r>
              <a:rPr lang="en-US" sz="3300" dirty="0">
                <a:solidFill>
                  <a:schemeClr val="accent5">
                    <a:lumMod val="75000"/>
                  </a:schemeClr>
                </a:solidFill>
              </a:rPr>
              <a:t>Addressing the Challenges</a:t>
            </a:r>
          </a:p>
          <a:p>
            <a:pPr lvl="1">
              <a:lnSpc>
                <a:spcPct val="150000"/>
              </a:lnSpc>
            </a:pPr>
            <a:r>
              <a:rPr lang="en-US" sz="3300" dirty="0">
                <a:solidFill>
                  <a:schemeClr val="accent5">
                    <a:lumMod val="75000"/>
                  </a:schemeClr>
                </a:solidFill>
              </a:rPr>
              <a:t>Education</a:t>
            </a:r>
          </a:p>
          <a:p>
            <a:pPr lvl="1">
              <a:lnSpc>
                <a:spcPct val="150000"/>
              </a:lnSpc>
            </a:pPr>
            <a:r>
              <a:rPr lang="en-US" sz="3300" dirty="0">
                <a:solidFill>
                  <a:schemeClr val="accent5">
                    <a:lumMod val="75000"/>
                  </a:schemeClr>
                </a:solidFill>
              </a:rPr>
              <a:t>Policy</a:t>
            </a:r>
          </a:p>
          <a:p>
            <a:pPr lvl="1">
              <a:lnSpc>
                <a:spcPct val="150000"/>
              </a:lnSpc>
            </a:pPr>
            <a:r>
              <a:rPr lang="en-US" sz="3300" dirty="0">
                <a:solidFill>
                  <a:schemeClr val="accent5">
                    <a:lumMod val="75000"/>
                  </a:schemeClr>
                </a:solidFill>
              </a:rPr>
              <a:t>Resource allocation</a:t>
            </a:r>
          </a:p>
          <a:p>
            <a:pPr lvl="1">
              <a:lnSpc>
                <a:spcPct val="150000"/>
              </a:lnSpc>
            </a:pPr>
            <a:endParaRPr lang="en-US" sz="3300" dirty="0">
              <a:solidFill>
                <a:schemeClr val="accent5">
                  <a:lumMod val="75000"/>
                </a:schemeClr>
              </a:solidFill>
            </a:endParaRPr>
          </a:p>
          <a:p>
            <a:pPr lvl="1">
              <a:lnSpc>
                <a:spcPct val="150000"/>
              </a:lnSpc>
            </a:pPr>
            <a:endParaRPr lang="en-US" sz="3200" dirty="0"/>
          </a:p>
          <a:p>
            <a:pPr lvl="1"/>
            <a:endParaRPr lang="en-US" sz="2900" dirty="0"/>
          </a:p>
          <a:p>
            <a:pPr lvl="1"/>
            <a:endParaRPr lang="en-US" sz="2900" dirty="0"/>
          </a:p>
        </p:txBody>
      </p:sp>
    </p:spTree>
    <p:extLst>
      <p:ext uri="{BB962C8B-B14F-4D97-AF65-F5344CB8AC3E}">
        <p14:creationId xmlns:p14="http://schemas.microsoft.com/office/powerpoint/2010/main" val="1353180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4CDDE0-05CB-453E-9C9E-077168756182}"/>
              </a:ext>
            </a:extLst>
          </p:cNvPr>
          <p:cNvSpPr>
            <a:spLocks noGrp="1"/>
          </p:cNvSpPr>
          <p:nvPr>
            <p:ph type="title"/>
          </p:nvPr>
        </p:nvSpPr>
        <p:spPr/>
        <p:txBody>
          <a:bodyPr>
            <a:normAutofit/>
          </a:bodyPr>
          <a:lstStyle/>
          <a:p>
            <a:pPr algn="ctr"/>
            <a:r>
              <a:rPr lang="en-US" b="1" dirty="0"/>
              <a:t>OERs in Higher Education: Considerations for Caribbean Higher Education Leaders</a:t>
            </a:r>
          </a:p>
        </p:txBody>
      </p:sp>
      <p:sp>
        <p:nvSpPr>
          <p:cNvPr id="3" name="Content Placeholder 2">
            <a:extLst>
              <a:ext uri="{FF2B5EF4-FFF2-40B4-BE49-F238E27FC236}">
                <a16:creationId xmlns:a16="http://schemas.microsoft.com/office/drawing/2014/main" xmlns="" id="{ABFE662A-EC71-429E-838E-5AD75C0A5F4E}"/>
              </a:ext>
            </a:extLst>
          </p:cNvPr>
          <p:cNvSpPr>
            <a:spLocks noGrp="1"/>
          </p:cNvSpPr>
          <p:nvPr>
            <p:ph idx="1"/>
          </p:nvPr>
        </p:nvSpPr>
        <p:spPr/>
        <p:txBody>
          <a:bodyPr/>
          <a:lstStyle/>
          <a:p>
            <a:r>
              <a:rPr lang="en-US" sz="3300" dirty="0">
                <a:solidFill>
                  <a:schemeClr val="accent5">
                    <a:lumMod val="75000"/>
                  </a:schemeClr>
                </a:solidFill>
              </a:rPr>
              <a:t>Beneficial Use of OERs in Caribbean HEIs</a:t>
            </a:r>
          </a:p>
          <a:p>
            <a:pPr lvl="1">
              <a:lnSpc>
                <a:spcPct val="150000"/>
              </a:lnSpc>
            </a:pPr>
            <a:r>
              <a:rPr lang="en-US" sz="3300" dirty="0">
                <a:solidFill>
                  <a:schemeClr val="accent5">
                    <a:lumMod val="75000"/>
                  </a:schemeClr>
                </a:solidFill>
              </a:rPr>
              <a:t>Access</a:t>
            </a:r>
          </a:p>
          <a:p>
            <a:pPr lvl="1">
              <a:lnSpc>
                <a:spcPct val="150000"/>
              </a:lnSpc>
            </a:pPr>
            <a:r>
              <a:rPr lang="en-US" sz="3300" dirty="0">
                <a:solidFill>
                  <a:schemeClr val="accent5">
                    <a:lumMod val="75000"/>
                  </a:schemeClr>
                </a:solidFill>
              </a:rPr>
              <a:t>Equality</a:t>
            </a:r>
          </a:p>
          <a:p>
            <a:pPr lvl="1">
              <a:lnSpc>
                <a:spcPct val="150000"/>
              </a:lnSpc>
            </a:pPr>
            <a:r>
              <a:rPr lang="en-US" sz="3300" dirty="0">
                <a:solidFill>
                  <a:schemeClr val="accent5">
                    <a:lumMod val="75000"/>
                  </a:schemeClr>
                </a:solidFill>
              </a:rPr>
              <a:t>Cost effectiveness</a:t>
            </a:r>
          </a:p>
          <a:p>
            <a:pPr lvl="1">
              <a:lnSpc>
                <a:spcPct val="150000"/>
              </a:lnSpc>
            </a:pPr>
            <a:r>
              <a:rPr lang="en-US" sz="3300" dirty="0">
                <a:solidFill>
                  <a:schemeClr val="accent5">
                    <a:lumMod val="75000"/>
                  </a:schemeClr>
                </a:solidFill>
              </a:rPr>
              <a:t>Promotion of scholarship</a:t>
            </a:r>
          </a:p>
          <a:p>
            <a:pPr lvl="1"/>
            <a:endParaRPr lang="en-US" sz="3300" dirty="0">
              <a:solidFill>
                <a:schemeClr val="accent5">
                  <a:lumMod val="75000"/>
                </a:schemeClr>
              </a:solidFill>
            </a:endParaRPr>
          </a:p>
          <a:p>
            <a:pPr marL="457200" lvl="1" indent="0">
              <a:buNone/>
            </a:pPr>
            <a:endParaRPr lang="en-US" sz="2900" dirty="0"/>
          </a:p>
          <a:p>
            <a:endParaRPr lang="en-US" dirty="0"/>
          </a:p>
        </p:txBody>
      </p:sp>
    </p:spTree>
    <p:extLst>
      <p:ext uri="{BB962C8B-B14F-4D97-AF65-F5344CB8AC3E}">
        <p14:creationId xmlns:p14="http://schemas.microsoft.com/office/powerpoint/2010/main" val="438262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4CDDE0-05CB-453E-9C9E-077168756182}"/>
              </a:ext>
            </a:extLst>
          </p:cNvPr>
          <p:cNvSpPr>
            <a:spLocks noGrp="1"/>
          </p:cNvSpPr>
          <p:nvPr>
            <p:ph type="title"/>
          </p:nvPr>
        </p:nvSpPr>
        <p:spPr/>
        <p:txBody>
          <a:bodyPr>
            <a:normAutofit/>
          </a:bodyPr>
          <a:lstStyle/>
          <a:p>
            <a:pPr algn="ctr"/>
            <a:r>
              <a:rPr lang="en-US" b="1" dirty="0"/>
              <a:t>OERs in Higher Education: Considerations for Caribbean Higher Education Leaders</a:t>
            </a:r>
          </a:p>
        </p:txBody>
      </p:sp>
      <p:sp>
        <p:nvSpPr>
          <p:cNvPr id="3" name="Content Placeholder 2">
            <a:extLst>
              <a:ext uri="{FF2B5EF4-FFF2-40B4-BE49-F238E27FC236}">
                <a16:creationId xmlns:a16="http://schemas.microsoft.com/office/drawing/2014/main" xmlns="" id="{ABFE662A-EC71-429E-838E-5AD75C0A5F4E}"/>
              </a:ext>
            </a:extLst>
          </p:cNvPr>
          <p:cNvSpPr>
            <a:spLocks noGrp="1"/>
          </p:cNvSpPr>
          <p:nvPr>
            <p:ph idx="1"/>
          </p:nvPr>
        </p:nvSpPr>
        <p:spPr/>
        <p:txBody>
          <a:bodyPr>
            <a:normAutofit/>
          </a:bodyPr>
          <a:lstStyle/>
          <a:p>
            <a:r>
              <a:rPr lang="en-US" sz="3300" dirty="0">
                <a:solidFill>
                  <a:schemeClr val="accent5">
                    <a:lumMod val="75000"/>
                  </a:schemeClr>
                </a:solidFill>
              </a:rPr>
              <a:t>Conclusion</a:t>
            </a:r>
          </a:p>
          <a:p>
            <a:pPr marL="457200" lvl="1" indent="0">
              <a:lnSpc>
                <a:spcPct val="100000"/>
              </a:lnSpc>
              <a:buNone/>
            </a:pPr>
            <a:endParaRPr lang="en-US" sz="1000" dirty="0"/>
          </a:p>
          <a:p>
            <a:pPr marL="457200" lvl="1" indent="0">
              <a:buNone/>
            </a:pPr>
            <a:r>
              <a:rPr lang="en-US" sz="3200" dirty="0">
                <a:solidFill>
                  <a:srgbClr val="0070C0"/>
                </a:solidFill>
              </a:rPr>
              <a:t>OERs are not a panacea but they contribute to our understanding and discussion of what it means to make education accessible, in an equitable learning environment, and empower learners as they contribute to the shaping of knowledge </a:t>
            </a:r>
          </a:p>
          <a:p>
            <a:pPr marL="457200" lvl="1" indent="0">
              <a:buNone/>
            </a:pPr>
            <a:endParaRPr lang="en-US" sz="1800" dirty="0"/>
          </a:p>
          <a:p>
            <a:pPr marL="457200" lvl="1" indent="0">
              <a:buNone/>
            </a:pPr>
            <a:r>
              <a:rPr lang="en-US" sz="1800" dirty="0"/>
              <a:t>(DeRosa, R. 2017, November 1. OER: Bigger than affordability. </a:t>
            </a:r>
            <a:r>
              <a:rPr lang="en-US" sz="1800" i="1" dirty="0"/>
              <a:t>Inside </a:t>
            </a:r>
            <a:r>
              <a:rPr lang="en-US" sz="1800" i="1" dirty="0" err="1"/>
              <a:t>HigherEd</a:t>
            </a:r>
            <a:r>
              <a:rPr lang="en-US" sz="1800" dirty="0"/>
              <a:t>. Retrieved from </a:t>
            </a:r>
            <a:r>
              <a:rPr lang="en-GB" sz="1800" dirty="0"/>
              <a:t>https://www.insidehighered.com/digital-learning/views/2017/11/01/oer-catalyst-national-conversation-about-public-higher-education</a:t>
            </a:r>
            <a:r>
              <a:rPr lang="en-US" sz="1800" dirty="0"/>
              <a:t>)</a:t>
            </a:r>
          </a:p>
          <a:p>
            <a:endParaRPr lang="en-US" sz="3300" dirty="0"/>
          </a:p>
        </p:txBody>
      </p:sp>
    </p:spTree>
    <p:extLst>
      <p:ext uri="{BB962C8B-B14F-4D97-AF65-F5344CB8AC3E}">
        <p14:creationId xmlns:p14="http://schemas.microsoft.com/office/powerpoint/2010/main" val="181472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4CDDE0-05CB-453E-9C9E-077168756182}"/>
              </a:ext>
            </a:extLst>
          </p:cNvPr>
          <p:cNvSpPr>
            <a:spLocks noGrp="1"/>
          </p:cNvSpPr>
          <p:nvPr>
            <p:ph type="title"/>
          </p:nvPr>
        </p:nvSpPr>
        <p:spPr>
          <a:xfrm>
            <a:off x="970722" y="736186"/>
            <a:ext cx="10515600" cy="2311814"/>
          </a:xfrm>
        </p:spPr>
        <p:txBody>
          <a:bodyPr>
            <a:normAutofit/>
          </a:bodyPr>
          <a:lstStyle/>
          <a:p>
            <a:pPr algn="ctr"/>
            <a:r>
              <a:rPr lang="en-US" sz="4000" b="1" dirty="0"/>
              <a:t>OERs in Higher Education: Considerations for Caribbean Higher Education Leaders</a:t>
            </a:r>
            <a:r>
              <a:rPr lang="en-US" sz="1300" b="1" dirty="0"/>
              <a:t/>
            </a:r>
            <a:br>
              <a:rPr lang="en-US" sz="1300" b="1" dirty="0"/>
            </a:br>
            <a:r>
              <a:rPr lang="en-US" sz="1300" b="1" dirty="0"/>
              <a:t/>
            </a:r>
            <a:br>
              <a:rPr lang="en-US" sz="1300" b="1" dirty="0"/>
            </a:br>
            <a:endParaRPr lang="en-US" b="1" dirty="0"/>
          </a:p>
        </p:txBody>
      </p:sp>
      <p:sp>
        <p:nvSpPr>
          <p:cNvPr id="3" name="Content Placeholder 2">
            <a:extLst>
              <a:ext uri="{FF2B5EF4-FFF2-40B4-BE49-F238E27FC236}">
                <a16:creationId xmlns:a16="http://schemas.microsoft.com/office/drawing/2014/main" xmlns="" id="{ABFE662A-EC71-429E-838E-5AD75C0A5F4E}"/>
              </a:ext>
            </a:extLst>
          </p:cNvPr>
          <p:cNvSpPr>
            <a:spLocks noGrp="1"/>
          </p:cNvSpPr>
          <p:nvPr>
            <p:ph idx="1"/>
          </p:nvPr>
        </p:nvSpPr>
        <p:spPr>
          <a:xfrm>
            <a:off x="838200" y="3244938"/>
            <a:ext cx="10515600" cy="1872248"/>
          </a:xfrm>
        </p:spPr>
        <p:txBody>
          <a:bodyPr vert="horz" anchor="ctr" anchorCtr="1">
            <a:normAutofit/>
          </a:bodyPr>
          <a:lstStyle/>
          <a:p>
            <a:pPr marL="0" indent="0">
              <a:buNone/>
            </a:pPr>
            <a:r>
              <a:rPr lang="en-US" sz="4800" b="1" dirty="0">
                <a:solidFill>
                  <a:srgbClr val="00B0F0"/>
                </a:solidFill>
              </a:rPr>
              <a:t>QUESTIONS</a:t>
            </a:r>
            <a:r>
              <a:rPr lang="en-US" sz="6000" b="1" dirty="0">
                <a:solidFill>
                  <a:srgbClr val="00B0F0"/>
                </a:solidFill>
              </a:rPr>
              <a:t>?</a:t>
            </a:r>
          </a:p>
        </p:txBody>
      </p:sp>
    </p:spTree>
    <p:extLst>
      <p:ext uri="{BB962C8B-B14F-4D97-AF65-F5344CB8AC3E}">
        <p14:creationId xmlns:p14="http://schemas.microsoft.com/office/powerpoint/2010/main" val="3087521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DE4096F7-465B-43E7-8692-15F4FF54D58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145774" y="0"/>
            <a:ext cx="12192000" cy="6858000"/>
          </a:xfrm>
          <a:prstGeom prst="rect">
            <a:avLst/>
          </a:prstGeom>
        </p:spPr>
      </p:pic>
      <p:sp>
        <p:nvSpPr>
          <p:cNvPr id="2" name="Title 1">
            <a:extLst>
              <a:ext uri="{FF2B5EF4-FFF2-40B4-BE49-F238E27FC236}">
                <a16:creationId xmlns:a16="http://schemas.microsoft.com/office/drawing/2014/main" xmlns="" id="{7F258A36-A749-4C2E-8284-F38DF74F830D}"/>
              </a:ext>
            </a:extLst>
          </p:cNvPr>
          <p:cNvSpPr>
            <a:spLocks noGrp="1"/>
          </p:cNvSpPr>
          <p:nvPr>
            <p:ph type="ctrTitle"/>
          </p:nvPr>
        </p:nvSpPr>
        <p:spPr>
          <a:xfrm>
            <a:off x="1417983" y="728870"/>
            <a:ext cx="9250017" cy="3233530"/>
          </a:xfrm>
        </p:spPr>
        <p:txBody>
          <a:bodyPr>
            <a:normAutofit fontScale="90000"/>
          </a:bodyPr>
          <a:lstStyle/>
          <a:p>
            <a:r>
              <a:rPr lang="en-GB" sz="5300" b="1" dirty="0"/>
              <a:t/>
            </a:r>
            <a:br>
              <a:rPr lang="en-GB" sz="5300" b="1" dirty="0"/>
            </a:br>
            <a:r>
              <a:rPr lang="en-GB" sz="5300" b="1" dirty="0"/>
              <a:t/>
            </a:r>
            <a:br>
              <a:rPr lang="en-GB" sz="5300" b="1" dirty="0"/>
            </a:br>
            <a:r>
              <a:rPr lang="en-GB" sz="5300" b="1" dirty="0"/>
              <a:t/>
            </a:r>
            <a:br>
              <a:rPr lang="en-GB" sz="5300" b="1" dirty="0"/>
            </a:br>
            <a:r>
              <a:rPr lang="en-GB" sz="5300" b="1" dirty="0"/>
              <a:t/>
            </a:r>
            <a:br>
              <a:rPr lang="en-GB" sz="5300" b="1" dirty="0"/>
            </a:br>
            <a:r>
              <a:rPr lang="en-GB" sz="5300" b="1" dirty="0"/>
              <a:t/>
            </a:r>
            <a:br>
              <a:rPr lang="en-GB" sz="5300" b="1" dirty="0"/>
            </a:br>
            <a:r>
              <a:rPr lang="en-GB" sz="5300" b="1" dirty="0"/>
              <a:t/>
            </a:r>
            <a:br>
              <a:rPr lang="en-GB" sz="5300" b="1" dirty="0"/>
            </a:br>
            <a:r>
              <a:rPr lang="en-GB" sz="5300" b="1" dirty="0"/>
              <a:t/>
            </a:r>
            <a:br>
              <a:rPr lang="en-GB" sz="5300" b="1" dirty="0"/>
            </a:br>
            <a:r>
              <a:rPr lang="en-GB" sz="5300" b="1" dirty="0"/>
              <a:t/>
            </a:r>
            <a:br>
              <a:rPr lang="en-GB" sz="5300" b="1" dirty="0"/>
            </a:br>
            <a:r>
              <a:rPr lang="en-GB" sz="4900" b="1" dirty="0">
                <a:solidFill>
                  <a:srgbClr val="00B0F0"/>
                </a:solidFill>
              </a:rPr>
              <a:t>OERs in Higher Education: Considerations for Caribbean Higher Education Leaders</a:t>
            </a:r>
            <a:r>
              <a:rPr lang="aa-ET" dirty="0"/>
              <a:t/>
            </a:r>
            <a:br>
              <a:rPr lang="aa-ET" dirty="0"/>
            </a:br>
            <a:endParaRPr lang="en-US" dirty="0"/>
          </a:p>
        </p:txBody>
      </p:sp>
      <p:sp>
        <p:nvSpPr>
          <p:cNvPr id="3" name="Subtitle 2">
            <a:extLst>
              <a:ext uri="{FF2B5EF4-FFF2-40B4-BE49-F238E27FC236}">
                <a16:creationId xmlns:a16="http://schemas.microsoft.com/office/drawing/2014/main" xmlns="" id="{D3A1C0AC-0285-4F9F-8E30-4FFD5FBD3420}"/>
              </a:ext>
            </a:extLst>
          </p:cNvPr>
          <p:cNvSpPr>
            <a:spLocks noGrp="1"/>
          </p:cNvSpPr>
          <p:nvPr>
            <p:ph type="subTitle" idx="1"/>
          </p:nvPr>
        </p:nvSpPr>
        <p:spPr>
          <a:xfrm>
            <a:off x="1630017" y="3684104"/>
            <a:ext cx="9250017" cy="1934058"/>
          </a:xfrm>
        </p:spPr>
        <p:txBody>
          <a:bodyPr>
            <a:normAutofit fontScale="77500" lnSpcReduction="20000"/>
          </a:bodyPr>
          <a:lstStyle/>
          <a:p>
            <a:r>
              <a:rPr lang="en-US" sz="4200" b="1" dirty="0"/>
              <a:t>Beverley A. Wood </a:t>
            </a:r>
          </a:p>
          <a:p>
            <a:r>
              <a:rPr lang="en-US" sz="4200" b="1" dirty="0"/>
              <a:t>Faculty of Law Library</a:t>
            </a:r>
          </a:p>
          <a:p>
            <a:r>
              <a:rPr lang="en-US" sz="4200" b="1" dirty="0"/>
              <a:t>The UWI, Cave Hill Campus</a:t>
            </a:r>
          </a:p>
          <a:p>
            <a:r>
              <a:rPr lang="en-US" sz="4200" b="1" dirty="0"/>
              <a:t>Barbados </a:t>
            </a:r>
          </a:p>
          <a:p>
            <a:endParaRPr lang="en-US" dirty="0"/>
          </a:p>
        </p:txBody>
      </p:sp>
    </p:spTree>
    <p:extLst>
      <p:ext uri="{BB962C8B-B14F-4D97-AF65-F5344CB8AC3E}">
        <p14:creationId xmlns:p14="http://schemas.microsoft.com/office/powerpoint/2010/main" val="2019515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2560</TotalTime>
  <Words>217</Words>
  <Application>Microsoft Office PowerPoint</Application>
  <PresentationFormat>Widescreen</PresentationFormat>
  <Paragraphs>45</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        OERs in Higher Education: Considerations for Caribbean Higher Education Leaders </vt:lpstr>
      <vt:lpstr>OERs in Higher Education: Considerations for Caribbean Higher Education Leaders</vt:lpstr>
      <vt:lpstr>OERs in Higher Education: Considerations for Caribbean Higher Education Leaders</vt:lpstr>
      <vt:lpstr>OERs in Higher Education: Considerations for Caribbean Higher Education Leaders</vt:lpstr>
      <vt:lpstr>OERs in Higher Education: Considerations for Caribbean Higher Education Leaders</vt:lpstr>
      <vt:lpstr>OERs in Higher Education: Considerations for Caribbean Higher Education Leaders</vt:lpstr>
      <vt:lpstr>OERs in Higher Education: Considerations for Caribbean Higher Education Leaders  </vt:lpstr>
      <vt:lpstr>        OERs in Higher Education: Considerations for Caribbean Higher Education Leaders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NAIRNE-POWELL, Darien</dc:creator>
  <cp:lastModifiedBy>ROSE-PARKES,Marjorie E</cp:lastModifiedBy>
  <cp:revision>24</cp:revision>
  <dcterms:created xsi:type="dcterms:W3CDTF">2019-06-14T23:00:47Z</dcterms:created>
  <dcterms:modified xsi:type="dcterms:W3CDTF">2019-07-10T11:37:10Z</dcterms:modified>
</cp:coreProperties>
</file>