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58" r:id="rId5"/>
    <p:sldId id="267" r:id="rId6"/>
    <p:sldId id="268" r:id="rId7"/>
    <p:sldId id="269" r:id="rId8"/>
    <p:sldId id="259" r:id="rId9"/>
    <p:sldId id="270" r:id="rId10"/>
    <p:sldId id="273" r:id="rId11"/>
    <p:sldId id="274" r:id="rId12"/>
    <p:sldId id="262" r:id="rId13"/>
    <p:sldId id="266" r:id="rId14"/>
    <p:sldId id="264" r:id="rId15"/>
    <p:sldId id="26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FCC569-9FA1-4592-B91A-435A7DEE4C6C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16689E82-42D7-4E84-8356-F096E6DF6E2C}">
      <dgm:prSet phldrT="[Text]"/>
      <dgm:spPr/>
      <dgm:t>
        <a:bodyPr/>
        <a:lstStyle/>
        <a:p>
          <a:r>
            <a:rPr lang="en-US" dirty="0" smtClean="0"/>
            <a:t>Introduction</a:t>
          </a:r>
          <a:endParaRPr lang="en-US" dirty="0"/>
        </a:p>
      </dgm:t>
    </dgm:pt>
    <dgm:pt modelId="{3BF75827-F7E7-4429-93B8-EB76A6190816}" type="parTrans" cxnId="{364F721D-624A-41BD-B86C-C7B71930BE9C}">
      <dgm:prSet/>
      <dgm:spPr/>
      <dgm:t>
        <a:bodyPr/>
        <a:lstStyle/>
        <a:p>
          <a:endParaRPr lang="en-US"/>
        </a:p>
      </dgm:t>
    </dgm:pt>
    <dgm:pt modelId="{07D934CC-05F0-428F-AA7F-C0F4E02B7140}" type="sibTrans" cxnId="{364F721D-624A-41BD-B86C-C7B71930BE9C}">
      <dgm:prSet/>
      <dgm:spPr/>
      <dgm:t>
        <a:bodyPr/>
        <a:lstStyle/>
        <a:p>
          <a:endParaRPr lang="en-US"/>
        </a:p>
      </dgm:t>
    </dgm:pt>
    <dgm:pt modelId="{82665A3E-77ED-45EC-A895-2AB28017BECC}">
      <dgm:prSet phldrT="[Text]"/>
      <dgm:spPr/>
      <dgm:t>
        <a:bodyPr/>
        <a:lstStyle/>
        <a:p>
          <a:r>
            <a:rPr lang="en-US" dirty="0" smtClean="0"/>
            <a:t>Literature Review</a:t>
          </a:r>
          <a:endParaRPr lang="en-US" dirty="0"/>
        </a:p>
      </dgm:t>
    </dgm:pt>
    <dgm:pt modelId="{BC526539-EC90-44D7-8AC3-87FBA1BEE46E}" type="parTrans" cxnId="{D1060247-566F-44B8-9E4E-8839A588E007}">
      <dgm:prSet/>
      <dgm:spPr/>
      <dgm:t>
        <a:bodyPr/>
        <a:lstStyle/>
        <a:p>
          <a:endParaRPr lang="en-US"/>
        </a:p>
      </dgm:t>
    </dgm:pt>
    <dgm:pt modelId="{AC4644F6-F17A-40FA-96F5-DD6CDEC15C74}" type="sibTrans" cxnId="{D1060247-566F-44B8-9E4E-8839A588E007}">
      <dgm:prSet/>
      <dgm:spPr/>
      <dgm:t>
        <a:bodyPr/>
        <a:lstStyle/>
        <a:p>
          <a:endParaRPr lang="en-US"/>
        </a:p>
      </dgm:t>
    </dgm:pt>
    <dgm:pt modelId="{0BF16BFA-236E-4FF8-A2CE-FA6B9858E3B4}">
      <dgm:prSet phldrT="[Text]"/>
      <dgm:spPr/>
      <dgm:t>
        <a:bodyPr/>
        <a:lstStyle/>
        <a:p>
          <a:r>
            <a:rPr lang="en-US" dirty="0" smtClean="0"/>
            <a:t>Methodology</a:t>
          </a:r>
          <a:endParaRPr lang="en-US" dirty="0"/>
        </a:p>
      </dgm:t>
    </dgm:pt>
    <dgm:pt modelId="{03937B7D-BB26-47D1-AE37-2C11B6CD7B2D}" type="parTrans" cxnId="{7AB07CFE-8A31-4D63-932A-CC24350B359B}">
      <dgm:prSet/>
      <dgm:spPr/>
      <dgm:t>
        <a:bodyPr/>
        <a:lstStyle/>
        <a:p>
          <a:endParaRPr lang="en-US"/>
        </a:p>
      </dgm:t>
    </dgm:pt>
    <dgm:pt modelId="{D5DA52D9-0515-4EED-89D1-F5E666E26A45}" type="sibTrans" cxnId="{7AB07CFE-8A31-4D63-932A-CC24350B359B}">
      <dgm:prSet/>
      <dgm:spPr/>
      <dgm:t>
        <a:bodyPr/>
        <a:lstStyle/>
        <a:p>
          <a:endParaRPr lang="en-US"/>
        </a:p>
      </dgm:t>
    </dgm:pt>
    <dgm:pt modelId="{A866F7D8-0D68-4779-93A8-7ADF7AEB435E}">
      <dgm:prSet/>
      <dgm:spPr/>
      <dgm:t>
        <a:bodyPr/>
        <a:lstStyle/>
        <a:p>
          <a:r>
            <a:rPr lang="en-US" dirty="0" smtClean="0"/>
            <a:t>Finding and Discussion</a:t>
          </a:r>
          <a:endParaRPr lang="en-US" dirty="0"/>
        </a:p>
      </dgm:t>
    </dgm:pt>
    <dgm:pt modelId="{75DE18CB-03CD-437A-9F52-8CF69EFD8057}" type="parTrans" cxnId="{FC9FA9D8-ABBE-4BB9-878A-A00A8B70CACC}">
      <dgm:prSet/>
      <dgm:spPr/>
      <dgm:t>
        <a:bodyPr/>
        <a:lstStyle/>
        <a:p>
          <a:endParaRPr lang="en-US"/>
        </a:p>
      </dgm:t>
    </dgm:pt>
    <dgm:pt modelId="{263C7F8E-A747-4A34-ABCF-19784D234749}" type="sibTrans" cxnId="{FC9FA9D8-ABBE-4BB9-878A-A00A8B70CACC}">
      <dgm:prSet/>
      <dgm:spPr/>
      <dgm:t>
        <a:bodyPr/>
        <a:lstStyle/>
        <a:p>
          <a:endParaRPr lang="en-US"/>
        </a:p>
      </dgm:t>
    </dgm:pt>
    <dgm:pt modelId="{9CB274C1-6B14-40DF-912F-05F5D9F241E2}">
      <dgm:prSet/>
      <dgm:spPr/>
      <dgm:t>
        <a:bodyPr/>
        <a:lstStyle/>
        <a:p>
          <a:r>
            <a:rPr lang="en-US" dirty="0" smtClean="0"/>
            <a:t>Recommendations and Conclusion</a:t>
          </a:r>
          <a:endParaRPr lang="en-US" dirty="0"/>
        </a:p>
      </dgm:t>
    </dgm:pt>
    <dgm:pt modelId="{0A5CD8EF-6AB5-4CB1-9B7F-C2706ABFF261}" type="parTrans" cxnId="{F15C23F1-875B-4EA9-95CA-66A932C8000F}">
      <dgm:prSet/>
      <dgm:spPr/>
      <dgm:t>
        <a:bodyPr/>
        <a:lstStyle/>
        <a:p>
          <a:endParaRPr lang="en-US"/>
        </a:p>
      </dgm:t>
    </dgm:pt>
    <dgm:pt modelId="{E5D33C7E-138D-4044-98FB-3F6A94BBF924}" type="sibTrans" cxnId="{F15C23F1-875B-4EA9-95CA-66A932C8000F}">
      <dgm:prSet/>
      <dgm:spPr/>
      <dgm:t>
        <a:bodyPr/>
        <a:lstStyle/>
        <a:p>
          <a:endParaRPr lang="en-US"/>
        </a:p>
      </dgm:t>
    </dgm:pt>
    <dgm:pt modelId="{3D6C5EF6-B2EC-4575-A423-2AA193C95198}" type="pres">
      <dgm:prSet presAssocID="{48FCC569-9FA1-4592-B91A-435A7DEE4C6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AABE2A-469E-42B1-9A86-3E9C92B267D2}" type="pres">
      <dgm:prSet presAssocID="{48FCC569-9FA1-4592-B91A-435A7DEE4C6C}" presName="dummyMaxCanvas" presStyleCnt="0">
        <dgm:presLayoutVars/>
      </dgm:prSet>
      <dgm:spPr/>
    </dgm:pt>
    <dgm:pt modelId="{992E5795-210E-40BB-BA2D-B1BE6D040729}" type="pres">
      <dgm:prSet presAssocID="{48FCC569-9FA1-4592-B91A-435A7DEE4C6C}" presName="FiveNodes_1" presStyleLbl="node1" presStyleIdx="0" presStyleCnt="5" custLinFactNeighborX="2248" custLinFactNeighborY="64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64ED8F-53E0-4DFE-93C6-7D76C201B82B}" type="pres">
      <dgm:prSet presAssocID="{48FCC569-9FA1-4592-B91A-435A7DEE4C6C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59366E-4FBA-48D9-8BFE-4C01DA029291}" type="pres">
      <dgm:prSet presAssocID="{48FCC569-9FA1-4592-B91A-435A7DEE4C6C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F52920-1CB0-406B-8387-35DD94176743}" type="pres">
      <dgm:prSet presAssocID="{48FCC569-9FA1-4592-B91A-435A7DEE4C6C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DABD8B-698C-4E29-971C-B137301D47A3}" type="pres">
      <dgm:prSet presAssocID="{48FCC569-9FA1-4592-B91A-435A7DEE4C6C}" presName="FiveNodes_5" presStyleLbl="node1" presStyleIdx="4" presStyleCnt="5" custLinFactNeighborY="676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011FCC-C3C6-4685-9DC6-56335FC713EC}" type="pres">
      <dgm:prSet presAssocID="{48FCC569-9FA1-4592-B91A-435A7DEE4C6C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1475D4-6B1D-4AAB-8572-EBAF96E1289D}" type="pres">
      <dgm:prSet presAssocID="{48FCC569-9FA1-4592-B91A-435A7DEE4C6C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AA2E61-72BF-4149-A114-EA7B277F93AF}" type="pres">
      <dgm:prSet presAssocID="{48FCC569-9FA1-4592-B91A-435A7DEE4C6C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0E08E1-C193-4409-86E8-8F8C39605EA4}" type="pres">
      <dgm:prSet presAssocID="{48FCC569-9FA1-4592-B91A-435A7DEE4C6C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4EC036-3F93-4F95-83F2-FDBD2A1E68F3}" type="pres">
      <dgm:prSet presAssocID="{48FCC569-9FA1-4592-B91A-435A7DEE4C6C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805392-2960-44EA-91C1-BB070D54EE5E}" type="pres">
      <dgm:prSet presAssocID="{48FCC569-9FA1-4592-B91A-435A7DEE4C6C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00986C-8A7C-4916-90B7-6DC07DAD81A5}" type="pres">
      <dgm:prSet presAssocID="{48FCC569-9FA1-4592-B91A-435A7DEE4C6C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8D5105-6853-486E-8BFD-E9AF3A741EA7}" type="pres">
      <dgm:prSet presAssocID="{48FCC569-9FA1-4592-B91A-435A7DEE4C6C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1C55CF-3DEB-4AB3-B153-D91F795BD14A}" type="pres">
      <dgm:prSet presAssocID="{48FCC569-9FA1-4592-B91A-435A7DEE4C6C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6D4495-4136-452A-A2DF-5ACE9517FD16}" type="presOf" srcId="{0BF16BFA-236E-4FF8-A2CE-FA6B9858E3B4}" destId="{4F59366E-4FBA-48D9-8BFE-4C01DA029291}" srcOrd="0" destOrd="0" presId="urn:microsoft.com/office/officeart/2005/8/layout/vProcess5"/>
    <dgm:cxn modelId="{F7479914-FB73-43FF-94C4-8733804751DF}" type="presOf" srcId="{16689E82-42D7-4E84-8356-F096E6DF6E2C}" destId="{992E5795-210E-40BB-BA2D-B1BE6D040729}" srcOrd="0" destOrd="0" presId="urn:microsoft.com/office/officeart/2005/8/layout/vProcess5"/>
    <dgm:cxn modelId="{24BFBC1F-585D-4EA5-A86E-E3747A364D33}" type="presOf" srcId="{263C7F8E-A747-4A34-ABCF-19784D234749}" destId="{440E08E1-C193-4409-86E8-8F8C39605EA4}" srcOrd="0" destOrd="0" presId="urn:microsoft.com/office/officeart/2005/8/layout/vProcess5"/>
    <dgm:cxn modelId="{F6B651F4-BF1A-4D48-81B6-C51CD868DD66}" type="presOf" srcId="{9CB274C1-6B14-40DF-912F-05F5D9F241E2}" destId="{431C55CF-3DEB-4AB3-B153-D91F795BD14A}" srcOrd="1" destOrd="0" presId="urn:microsoft.com/office/officeart/2005/8/layout/vProcess5"/>
    <dgm:cxn modelId="{C672F39B-52B9-49DC-8B7E-2D96CB3803D5}" type="presOf" srcId="{9CB274C1-6B14-40DF-912F-05F5D9F241E2}" destId="{B3DABD8B-698C-4E29-971C-B137301D47A3}" srcOrd="0" destOrd="0" presId="urn:microsoft.com/office/officeart/2005/8/layout/vProcess5"/>
    <dgm:cxn modelId="{FC9FA9D8-ABBE-4BB9-878A-A00A8B70CACC}" srcId="{48FCC569-9FA1-4592-B91A-435A7DEE4C6C}" destId="{A866F7D8-0D68-4779-93A8-7ADF7AEB435E}" srcOrd="3" destOrd="0" parTransId="{75DE18CB-03CD-437A-9F52-8CF69EFD8057}" sibTransId="{263C7F8E-A747-4A34-ABCF-19784D234749}"/>
    <dgm:cxn modelId="{D4392C3C-521E-4CE7-8EC2-1CAA37FFB16C}" type="presOf" srcId="{A866F7D8-0D68-4779-93A8-7ADF7AEB435E}" destId="{4B8D5105-6853-486E-8BFD-E9AF3A741EA7}" srcOrd="1" destOrd="0" presId="urn:microsoft.com/office/officeart/2005/8/layout/vProcess5"/>
    <dgm:cxn modelId="{98531A2B-E5B0-40F4-8025-43D6179CD6A1}" type="presOf" srcId="{A866F7D8-0D68-4779-93A8-7ADF7AEB435E}" destId="{0CF52920-1CB0-406B-8387-35DD94176743}" srcOrd="0" destOrd="0" presId="urn:microsoft.com/office/officeart/2005/8/layout/vProcess5"/>
    <dgm:cxn modelId="{D1060247-566F-44B8-9E4E-8839A588E007}" srcId="{48FCC569-9FA1-4592-B91A-435A7DEE4C6C}" destId="{82665A3E-77ED-45EC-A895-2AB28017BECC}" srcOrd="1" destOrd="0" parTransId="{BC526539-EC90-44D7-8AC3-87FBA1BEE46E}" sibTransId="{AC4644F6-F17A-40FA-96F5-DD6CDEC15C74}"/>
    <dgm:cxn modelId="{F7F20B8A-6978-493E-8470-41284A2B4E55}" type="presOf" srcId="{0BF16BFA-236E-4FF8-A2CE-FA6B9858E3B4}" destId="{3D00986C-8A7C-4916-90B7-6DC07DAD81A5}" srcOrd="1" destOrd="0" presId="urn:microsoft.com/office/officeart/2005/8/layout/vProcess5"/>
    <dgm:cxn modelId="{F2A91DAA-AAEA-4FC7-A27D-3F62C6FF27AF}" type="presOf" srcId="{D5DA52D9-0515-4EED-89D1-F5E666E26A45}" destId="{58AA2E61-72BF-4149-A114-EA7B277F93AF}" srcOrd="0" destOrd="0" presId="urn:microsoft.com/office/officeart/2005/8/layout/vProcess5"/>
    <dgm:cxn modelId="{C3CFA7E5-470D-4186-9C6D-2B828C42F226}" type="presOf" srcId="{82665A3E-77ED-45EC-A895-2AB28017BECC}" destId="{9564ED8F-53E0-4DFE-93C6-7D76C201B82B}" srcOrd="0" destOrd="0" presId="urn:microsoft.com/office/officeart/2005/8/layout/vProcess5"/>
    <dgm:cxn modelId="{85E9FAE2-EEA5-499D-8072-4D68CAE962AF}" type="presOf" srcId="{AC4644F6-F17A-40FA-96F5-DD6CDEC15C74}" destId="{9A1475D4-6B1D-4AAB-8572-EBAF96E1289D}" srcOrd="0" destOrd="0" presId="urn:microsoft.com/office/officeart/2005/8/layout/vProcess5"/>
    <dgm:cxn modelId="{1D78E947-06C0-44CC-B21C-01AFC2F1332E}" type="presOf" srcId="{82665A3E-77ED-45EC-A895-2AB28017BECC}" destId="{42805392-2960-44EA-91C1-BB070D54EE5E}" srcOrd="1" destOrd="0" presId="urn:microsoft.com/office/officeart/2005/8/layout/vProcess5"/>
    <dgm:cxn modelId="{364F721D-624A-41BD-B86C-C7B71930BE9C}" srcId="{48FCC569-9FA1-4592-B91A-435A7DEE4C6C}" destId="{16689E82-42D7-4E84-8356-F096E6DF6E2C}" srcOrd="0" destOrd="0" parTransId="{3BF75827-F7E7-4429-93B8-EB76A6190816}" sibTransId="{07D934CC-05F0-428F-AA7F-C0F4E02B7140}"/>
    <dgm:cxn modelId="{F15C23F1-875B-4EA9-95CA-66A932C8000F}" srcId="{48FCC569-9FA1-4592-B91A-435A7DEE4C6C}" destId="{9CB274C1-6B14-40DF-912F-05F5D9F241E2}" srcOrd="4" destOrd="0" parTransId="{0A5CD8EF-6AB5-4CB1-9B7F-C2706ABFF261}" sibTransId="{E5D33C7E-138D-4044-98FB-3F6A94BBF924}"/>
    <dgm:cxn modelId="{357AE0F6-48C7-4814-AB6B-770D4649D1EB}" type="presOf" srcId="{07D934CC-05F0-428F-AA7F-C0F4E02B7140}" destId="{2B011FCC-C3C6-4685-9DC6-56335FC713EC}" srcOrd="0" destOrd="0" presId="urn:microsoft.com/office/officeart/2005/8/layout/vProcess5"/>
    <dgm:cxn modelId="{7AB07CFE-8A31-4D63-932A-CC24350B359B}" srcId="{48FCC569-9FA1-4592-B91A-435A7DEE4C6C}" destId="{0BF16BFA-236E-4FF8-A2CE-FA6B9858E3B4}" srcOrd="2" destOrd="0" parTransId="{03937B7D-BB26-47D1-AE37-2C11B6CD7B2D}" sibTransId="{D5DA52D9-0515-4EED-89D1-F5E666E26A45}"/>
    <dgm:cxn modelId="{4134FF55-A6A8-4FAF-A6AD-C705F7402BFF}" type="presOf" srcId="{16689E82-42D7-4E84-8356-F096E6DF6E2C}" destId="{144EC036-3F93-4F95-83F2-FDBD2A1E68F3}" srcOrd="1" destOrd="0" presId="urn:microsoft.com/office/officeart/2005/8/layout/vProcess5"/>
    <dgm:cxn modelId="{60228957-75EF-4113-9FF1-A50C12AEEB1F}" type="presOf" srcId="{48FCC569-9FA1-4592-B91A-435A7DEE4C6C}" destId="{3D6C5EF6-B2EC-4575-A423-2AA193C95198}" srcOrd="0" destOrd="0" presId="urn:microsoft.com/office/officeart/2005/8/layout/vProcess5"/>
    <dgm:cxn modelId="{FC79AD6C-D50B-475C-AA92-08C2190299E8}" type="presParOf" srcId="{3D6C5EF6-B2EC-4575-A423-2AA193C95198}" destId="{56AABE2A-469E-42B1-9A86-3E9C92B267D2}" srcOrd="0" destOrd="0" presId="urn:microsoft.com/office/officeart/2005/8/layout/vProcess5"/>
    <dgm:cxn modelId="{144B57BE-52EF-4CDF-A2F2-DAE6AAFEE91D}" type="presParOf" srcId="{3D6C5EF6-B2EC-4575-A423-2AA193C95198}" destId="{992E5795-210E-40BB-BA2D-B1BE6D040729}" srcOrd="1" destOrd="0" presId="urn:microsoft.com/office/officeart/2005/8/layout/vProcess5"/>
    <dgm:cxn modelId="{1918294D-F566-4444-8E2E-7A00C0CDFDD2}" type="presParOf" srcId="{3D6C5EF6-B2EC-4575-A423-2AA193C95198}" destId="{9564ED8F-53E0-4DFE-93C6-7D76C201B82B}" srcOrd="2" destOrd="0" presId="urn:microsoft.com/office/officeart/2005/8/layout/vProcess5"/>
    <dgm:cxn modelId="{66166F45-4C4E-4F86-B3CC-E27D53553726}" type="presParOf" srcId="{3D6C5EF6-B2EC-4575-A423-2AA193C95198}" destId="{4F59366E-4FBA-48D9-8BFE-4C01DA029291}" srcOrd="3" destOrd="0" presId="urn:microsoft.com/office/officeart/2005/8/layout/vProcess5"/>
    <dgm:cxn modelId="{B1E4F32B-27B4-46BD-B6D3-522049628803}" type="presParOf" srcId="{3D6C5EF6-B2EC-4575-A423-2AA193C95198}" destId="{0CF52920-1CB0-406B-8387-35DD94176743}" srcOrd="4" destOrd="0" presId="urn:microsoft.com/office/officeart/2005/8/layout/vProcess5"/>
    <dgm:cxn modelId="{BFB8D67A-ACC1-4AED-A17D-5B9CACBDAA6C}" type="presParOf" srcId="{3D6C5EF6-B2EC-4575-A423-2AA193C95198}" destId="{B3DABD8B-698C-4E29-971C-B137301D47A3}" srcOrd="5" destOrd="0" presId="urn:microsoft.com/office/officeart/2005/8/layout/vProcess5"/>
    <dgm:cxn modelId="{61B1337F-6672-4F47-86CC-AA97D08F4D29}" type="presParOf" srcId="{3D6C5EF6-B2EC-4575-A423-2AA193C95198}" destId="{2B011FCC-C3C6-4685-9DC6-56335FC713EC}" srcOrd="6" destOrd="0" presId="urn:microsoft.com/office/officeart/2005/8/layout/vProcess5"/>
    <dgm:cxn modelId="{689D1153-D1E3-4DFE-91DB-D4EBD9B99816}" type="presParOf" srcId="{3D6C5EF6-B2EC-4575-A423-2AA193C95198}" destId="{9A1475D4-6B1D-4AAB-8572-EBAF96E1289D}" srcOrd="7" destOrd="0" presId="urn:microsoft.com/office/officeart/2005/8/layout/vProcess5"/>
    <dgm:cxn modelId="{A1125340-3B12-48CE-BCAC-770258F02C95}" type="presParOf" srcId="{3D6C5EF6-B2EC-4575-A423-2AA193C95198}" destId="{58AA2E61-72BF-4149-A114-EA7B277F93AF}" srcOrd="8" destOrd="0" presId="urn:microsoft.com/office/officeart/2005/8/layout/vProcess5"/>
    <dgm:cxn modelId="{8F417F72-BA09-4758-835C-28D36CDDF9D3}" type="presParOf" srcId="{3D6C5EF6-B2EC-4575-A423-2AA193C95198}" destId="{440E08E1-C193-4409-86E8-8F8C39605EA4}" srcOrd="9" destOrd="0" presId="urn:microsoft.com/office/officeart/2005/8/layout/vProcess5"/>
    <dgm:cxn modelId="{48A669A7-7AEB-444C-ADD3-08AE7B61064F}" type="presParOf" srcId="{3D6C5EF6-B2EC-4575-A423-2AA193C95198}" destId="{144EC036-3F93-4F95-83F2-FDBD2A1E68F3}" srcOrd="10" destOrd="0" presId="urn:microsoft.com/office/officeart/2005/8/layout/vProcess5"/>
    <dgm:cxn modelId="{C9A41C9C-253F-43F0-B2D8-6F4975D7A20A}" type="presParOf" srcId="{3D6C5EF6-B2EC-4575-A423-2AA193C95198}" destId="{42805392-2960-44EA-91C1-BB070D54EE5E}" srcOrd="11" destOrd="0" presId="urn:microsoft.com/office/officeart/2005/8/layout/vProcess5"/>
    <dgm:cxn modelId="{3A1B4676-D18C-47D2-9F42-92DFB7CABA40}" type="presParOf" srcId="{3D6C5EF6-B2EC-4575-A423-2AA193C95198}" destId="{3D00986C-8A7C-4916-90B7-6DC07DAD81A5}" srcOrd="12" destOrd="0" presId="urn:microsoft.com/office/officeart/2005/8/layout/vProcess5"/>
    <dgm:cxn modelId="{75BD1226-B9AE-4196-9DF7-343BC599E4A0}" type="presParOf" srcId="{3D6C5EF6-B2EC-4575-A423-2AA193C95198}" destId="{4B8D5105-6853-486E-8BFD-E9AF3A741EA7}" srcOrd="13" destOrd="0" presId="urn:microsoft.com/office/officeart/2005/8/layout/vProcess5"/>
    <dgm:cxn modelId="{61E70495-1212-49FD-AF4D-C0CCDD0B150F}" type="presParOf" srcId="{3D6C5EF6-B2EC-4575-A423-2AA193C95198}" destId="{431C55CF-3DEB-4AB3-B153-D91F795BD14A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2D2B98-DF69-4194-A255-294572F2132B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BBC357B9-ACF7-4211-9434-B077762AE1AF}">
      <dgm:prSet phldrT="[Text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dirty="0" smtClean="0"/>
            <a:t>Student</a:t>
          </a:r>
          <a:endParaRPr lang="en-US" dirty="0"/>
        </a:p>
      </dgm:t>
    </dgm:pt>
    <dgm:pt modelId="{77CFABD5-1EA1-4991-A369-973384E7404A}" type="parTrans" cxnId="{32940938-DA59-43DA-B88D-2E9DB2C36A2D}">
      <dgm:prSet/>
      <dgm:spPr/>
      <dgm:t>
        <a:bodyPr/>
        <a:lstStyle/>
        <a:p>
          <a:endParaRPr lang="en-US"/>
        </a:p>
      </dgm:t>
    </dgm:pt>
    <dgm:pt modelId="{02CE954C-9BB4-478F-A795-F343D482D15D}" type="sibTrans" cxnId="{32940938-DA59-43DA-B88D-2E9DB2C36A2D}">
      <dgm:prSet/>
      <dgm:spPr/>
      <dgm:t>
        <a:bodyPr/>
        <a:lstStyle/>
        <a:p>
          <a:endParaRPr lang="en-US"/>
        </a:p>
      </dgm:t>
    </dgm:pt>
    <dgm:pt modelId="{A4F8DF12-ADBE-4805-93AE-9F16ECCCC8A1}">
      <dgm:prSet phldrT="[Text]"/>
      <dgm:spPr>
        <a:solidFill>
          <a:srgbClr val="7030A0">
            <a:alpha val="90000"/>
          </a:srgbClr>
        </a:solidFill>
      </dgm:spPr>
      <dgm:t>
        <a:bodyPr/>
        <a:lstStyle/>
        <a:p>
          <a:r>
            <a:rPr lang="en-US" dirty="0" smtClean="0"/>
            <a:t>Technical Administrator</a:t>
          </a:r>
          <a:endParaRPr lang="en-US" dirty="0"/>
        </a:p>
      </dgm:t>
    </dgm:pt>
    <dgm:pt modelId="{C97A800C-F1F9-456C-8524-BF82CD5498BB}" type="parTrans" cxnId="{EC4BA671-A852-4994-8A2C-75B1B89AAA26}">
      <dgm:prSet/>
      <dgm:spPr/>
      <dgm:t>
        <a:bodyPr/>
        <a:lstStyle/>
        <a:p>
          <a:endParaRPr lang="en-US"/>
        </a:p>
      </dgm:t>
    </dgm:pt>
    <dgm:pt modelId="{BD7651DF-A975-408C-87A1-FBE22E824E4A}" type="sibTrans" cxnId="{EC4BA671-A852-4994-8A2C-75B1B89AAA26}">
      <dgm:prSet/>
      <dgm:spPr/>
      <dgm:t>
        <a:bodyPr/>
        <a:lstStyle/>
        <a:p>
          <a:endParaRPr lang="en-US"/>
        </a:p>
      </dgm:t>
    </dgm:pt>
    <dgm:pt modelId="{FC445F92-5FB2-489B-90C2-9E6FFBF49758}">
      <dgm:prSet phldrT="[Text]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n-US" dirty="0" smtClean="0"/>
            <a:t>Faculty</a:t>
          </a:r>
          <a:endParaRPr lang="en-US" dirty="0"/>
        </a:p>
      </dgm:t>
    </dgm:pt>
    <dgm:pt modelId="{92DD7FFB-35BA-4FDC-91FC-7280F01FAA6A}" type="parTrans" cxnId="{55B0BD70-602C-466A-970B-5D9453D5B5A9}">
      <dgm:prSet/>
      <dgm:spPr/>
      <dgm:t>
        <a:bodyPr/>
        <a:lstStyle/>
        <a:p>
          <a:endParaRPr lang="en-US"/>
        </a:p>
      </dgm:t>
    </dgm:pt>
    <dgm:pt modelId="{26623CCC-A7E3-496C-BA53-14F65A880F6A}" type="sibTrans" cxnId="{55B0BD70-602C-466A-970B-5D9453D5B5A9}">
      <dgm:prSet/>
      <dgm:spPr/>
      <dgm:t>
        <a:bodyPr/>
        <a:lstStyle/>
        <a:p>
          <a:endParaRPr lang="en-US"/>
        </a:p>
      </dgm:t>
    </dgm:pt>
    <dgm:pt modelId="{00AFF6A7-4EEE-4AB5-966D-BD89970FE4DA}" type="pres">
      <dgm:prSet presAssocID="{EA2D2B98-DF69-4194-A255-294572F2132B}" presName="compositeShape" presStyleCnt="0">
        <dgm:presLayoutVars>
          <dgm:dir/>
          <dgm:resizeHandles/>
        </dgm:presLayoutVars>
      </dgm:prSet>
      <dgm:spPr/>
    </dgm:pt>
    <dgm:pt modelId="{13336077-BF29-4184-9A88-A4E11C727508}" type="pres">
      <dgm:prSet presAssocID="{EA2D2B98-DF69-4194-A255-294572F2132B}" presName="pyramid" presStyleLbl="node1" presStyleIdx="0" presStyleCnt="1" custScaleX="82630" custScaleY="95186" custLinFactNeighborX="40625"/>
      <dgm:spPr/>
    </dgm:pt>
    <dgm:pt modelId="{A06EA572-83E7-4578-A184-F7049ADD9F0B}" type="pres">
      <dgm:prSet presAssocID="{EA2D2B98-DF69-4194-A255-294572F2132B}" presName="theList" presStyleCnt="0"/>
      <dgm:spPr/>
    </dgm:pt>
    <dgm:pt modelId="{D2BA799A-47AA-4943-862D-8CB44E83803D}" type="pres">
      <dgm:prSet presAssocID="{BBC357B9-ACF7-4211-9434-B077762AE1AF}" presName="aNode" presStyleLbl="fgAcc1" presStyleIdx="0" presStyleCnt="3" custLinFactNeighborX="-1484" custLinFactNeighborY="-69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04B3C7-6891-4AC4-8D75-D39797523459}" type="pres">
      <dgm:prSet presAssocID="{BBC357B9-ACF7-4211-9434-B077762AE1AF}" presName="aSpace" presStyleCnt="0"/>
      <dgm:spPr/>
    </dgm:pt>
    <dgm:pt modelId="{A8BFB5C4-76F8-4AE4-BDF5-33D93CF06725}" type="pres">
      <dgm:prSet presAssocID="{A4F8DF12-ADBE-4805-93AE-9F16ECCCC8A1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FE16A4-8217-4D22-978D-39F856C36E24}" type="pres">
      <dgm:prSet presAssocID="{A4F8DF12-ADBE-4805-93AE-9F16ECCCC8A1}" presName="aSpace" presStyleCnt="0"/>
      <dgm:spPr/>
    </dgm:pt>
    <dgm:pt modelId="{81DF812C-DFDB-48CC-A1C2-A36A7F870EDF}" type="pres">
      <dgm:prSet presAssocID="{FC445F92-5FB2-489B-90C2-9E6FFBF49758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480EDD-DDB7-431E-A22A-81CCE0298BEB}" type="pres">
      <dgm:prSet presAssocID="{FC445F92-5FB2-489B-90C2-9E6FFBF49758}" presName="aSpace" presStyleCnt="0"/>
      <dgm:spPr/>
    </dgm:pt>
  </dgm:ptLst>
  <dgm:cxnLst>
    <dgm:cxn modelId="{9C616B80-BCC7-451B-A60A-D71001E4B03D}" type="presOf" srcId="{BBC357B9-ACF7-4211-9434-B077762AE1AF}" destId="{D2BA799A-47AA-4943-862D-8CB44E83803D}" srcOrd="0" destOrd="0" presId="urn:microsoft.com/office/officeart/2005/8/layout/pyramid2"/>
    <dgm:cxn modelId="{17E8D3FD-18D9-48E4-BE6C-63B828382B9A}" type="presOf" srcId="{EA2D2B98-DF69-4194-A255-294572F2132B}" destId="{00AFF6A7-4EEE-4AB5-966D-BD89970FE4DA}" srcOrd="0" destOrd="0" presId="urn:microsoft.com/office/officeart/2005/8/layout/pyramid2"/>
    <dgm:cxn modelId="{32940938-DA59-43DA-B88D-2E9DB2C36A2D}" srcId="{EA2D2B98-DF69-4194-A255-294572F2132B}" destId="{BBC357B9-ACF7-4211-9434-B077762AE1AF}" srcOrd="0" destOrd="0" parTransId="{77CFABD5-1EA1-4991-A369-973384E7404A}" sibTransId="{02CE954C-9BB4-478F-A795-F343D482D15D}"/>
    <dgm:cxn modelId="{2827CE35-D427-461D-907F-ACD7B5698BDA}" type="presOf" srcId="{FC445F92-5FB2-489B-90C2-9E6FFBF49758}" destId="{81DF812C-DFDB-48CC-A1C2-A36A7F870EDF}" srcOrd="0" destOrd="0" presId="urn:microsoft.com/office/officeart/2005/8/layout/pyramid2"/>
    <dgm:cxn modelId="{55B0BD70-602C-466A-970B-5D9453D5B5A9}" srcId="{EA2D2B98-DF69-4194-A255-294572F2132B}" destId="{FC445F92-5FB2-489B-90C2-9E6FFBF49758}" srcOrd="2" destOrd="0" parTransId="{92DD7FFB-35BA-4FDC-91FC-7280F01FAA6A}" sibTransId="{26623CCC-A7E3-496C-BA53-14F65A880F6A}"/>
    <dgm:cxn modelId="{EC4BA671-A852-4994-8A2C-75B1B89AAA26}" srcId="{EA2D2B98-DF69-4194-A255-294572F2132B}" destId="{A4F8DF12-ADBE-4805-93AE-9F16ECCCC8A1}" srcOrd="1" destOrd="0" parTransId="{C97A800C-F1F9-456C-8524-BF82CD5498BB}" sibTransId="{BD7651DF-A975-408C-87A1-FBE22E824E4A}"/>
    <dgm:cxn modelId="{319A252D-E42E-4AC5-B59A-7CFCDA2B92CF}" type="presOf" srcId="{A4F8DF12-ADBE-4805-93AE-9F16ECCCC8A1}" destId="{A8BFB5C4-76F8-4AE4-BDF5-33D93CF06725}" srcOrd="0" destOrd="0" presId="urn:microsoft.com/office/officeart/2005/8/layout/pyramid2"/>
    <dgm:cxn modelId="{96AE3016-DC99-4AD0-B19B-A8B13FC2970F}" type="presParOf" srcId="{00AFF6A7-4EEE-4AB5-966D-BD89970FE4DA}" destId="{13336077-BF29-4184-9A88-A4E11C727508}" srcOrd="0" destOrd="0" presId="urn:microsoft.com/office/officeart/2005/8/layout/pyramid2"/>
    <dgm:cxn modelId="{D6FF6752-C65D-4C3D-8A97-78B7A4391334}" type="presParOf" srcId="{00AFF6A7-4EEE-4AB5-966D-BD89970FE4DA}" destId="{A06EA572-83E7-4578-A184-F7049ADD9F0B}" srcOrd="1" destOrd="0" presId="urn:microsoft.com/office/officeart/2005/8/layout/pyramid2"/>
    <dgm:cxn modelId="{BA4A67CE-29E0-4FC6-9565-37E7FA8CB80D}" type="presParOf" srcId="{A06EA572-83E7-4578-A184-F7049ADD9F0B}" destId="{D2BA799A-47AA-4943-862D-8CB44E83803D}" srcOrd="0" destOrd="0" presId="urn:microsoft.com/office/officeart/2005/8/layout/pyramid2"/>
    <dgm:cxn modelId="{4392EABA-9AB2-450A-A5E8-A082393EE917}" type="presParOf" srcId="{A06EA572-83E7-4578-A184-F7049ADD9F0B}" destId="{2504B3C7-6891-4AC4-8D75-D39797523459}" srcOrd="1" destOrd="0" presId="urn:microsoft.com/office/officeart/2005/8/layout/pyramid2"/>
    <dgm:cxn modelId="{B7577DE0-F54D-4AEF-AB02-7E73C7C079A9}" type="presParOf" srcId="{A06EA572-83E7-4578-A184-F7049ADD9F0B}" destId="{A8BFB5C4-76F8-4AE4-BDF5-33D93CF06725}" srcOrd="2" destOrd="0" presId="urn:microsoft.com/office/officeart/2005/8/layout/pyramid2"/>
    <dgm:cxn modelId="{6A9488C3-DB0E-4AD4-A9F4-DD7AA6F86968}" type="presParOf" srcId="{A06EA572-83E7-4578-A184-F7049ADD9F0B}" destId="{46FE16A4-8217-4D22-978D-39F856C36E24}" srcOrd="3" destOrd="0" presId="urn:microsoft.com/office/officeart/2005/8/layout/pyramid2"/>
    <dgm:cxn modelId="{E92C48CE-5897-4167-9FDC-D27A92753745}" type="presParOf" srcId="{A06EA572-83E7-4578-A184-F7049ADD9F0B}" destId="{81DF812C-DFDB-48CC-A1C2-A36A7F870EDF}" srcOrd="4" destOrd="0" presId="urn:microsoft.com/office/officeart/2005/8/layout/pyramid2"/>
    <dgm:cxn modelId="{9F764139-F582-4EC0-8AF2-BF841FD3A542}" type="presParOf" srcId="{A06EA572-83E7-4578-A184-F7049ADD9F0B}" destId="{87480EDD-DDB7-431E-A22A-81CCE0298BE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850E01-5976-4163-9E48-06DB78CD01CF}" type="doc">
      <dgm:prSet loTypeId="urn:microsoft.com/office/officeart/2005/8/layout/hierarchy4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6693F4F-6844-4499-9175-F09E9618645A}">
      <dgm:prSet phldrT="[Text]" custT="1"/>
      <dgm:spPr/>
      <dgm:t>
        <a:bodyPr/>
        <a:lstStyle/>
        <a:p>
          <a:r>
            <a:rPr lang="en-US" sz="2400" dirty="0" smtClean="0"/>
            <a:t>Consent from participants and permission to record prior to study</a:t>
          </a:r>
          <a:endParaRPr lang="en-US" sz="2400" dirty="0"/>
        </a:p>
      </dgm:t>
    </dgm:pt>
    <dgm:pt modelId="{19C1C8D7-B185-4B1D-9046-EBD77E97D9F6}" type="parTrans" cxnId="{0AB78545-F8D2-49D5-9996-EA11AD110C1F}">
      <dgm:prSet/>
      <dgm:spPr/>
      <dgm:t>
        <a:bodyPr/>
        <a:lstStyle/>
        <a:p>
          <a:endParaRPr lang="en-US"/>
        </a:p>
      </dgm:t>
    </dgm:pt>
    <dgm:pt modelId="{045DAFE4-2E52-48F3-84F2-A1436306A4C4}" type="sibTrans" cxnId="{0AB78545-F8D2-49D5-9996-EA11AD110C1F}">
      <dgm:prSet/>
      <dgm:spPr/>
      <dgm:t>
        <a:bodyPr/>
        <a:lstStyle/>
        <a:p>
          <a:endParaRPr lang="en-US"/>
        </a:p>
      </dgm:t>
    </dgm:pt>
    <dgm:pt modelId="{06599D56-26BF-4EB1-963E-105A61CF3CD8}">
      <dgm:prSet phldrT="[Text]"/>
      <dgm:spPr/>
      <dgm:t>
        <a:bodyPr/>
        <a:lstStyle/>
        <a:p>
          <a:r>
            <a:rPr lang="en-US" dirty="0" smtClean="0"/>
            <a:t>16 student in focus group</a:t>
          </a:r>
        </a:p>
        <a:p>
          <a:r>
            <a:rPr lang="en-US" dirty="0" smtClean="0"/>
            <a:t>3 satellite</a:t>
          </a:r>
          <a:endParaRPr lang="en-US" dirty="0"/>
        </a:p>
      </dgm:t>
    </dgm:pt>
    <dgm:pt modelId="{8B62DCD9-CE0F-41E3-9711-231117E4387E}" type="parTrans" cxnId="{98EB1B94-A48E-4EB9-AE6C-82ABB9C8727C}">
      <dgm:prSet/>
      <dgm:spPr/>
      <dgm:t>
        <a:bodyPr/>
        <a:lstStyle/>
        <a:p>
          <a:endParaRPr lang="en-US"/>
        </a:p>
      </dgm:t>
    </dgm:pt>
    <dgm:pt modelId="{8E944AB2-BAA7-416A-A96C-FDD5EC958449}" type="sibTrans" cxnId="{98EB1B94-A48E-4EB9-AE6C-82ABB9C8727C}">
      <dgm:prSet/>
      <dgm:spPr/>
      <dgm:t>
        <a:bodyPr/>
        <a:lstStyle/>
        <a:p>
          <a:endParaRPr lang="en-US"/>
        </a:p>
      </dgm:t>
    </dgm:pt>
    <dgm:pt modelId="{A8D782AA-3B12-41D2-8953-F70CE05CE730}">
      <dgm:prSet phldrT="[Text]"/>
      <dgm:spPr/>
      <dgm:t>
        <a:bodyPr/>
        <a:lstStyle/>
        <a:p>
          <a:r>
            <a:rPr lang="en-US" dirty="0" smtClean="0"/>
            <a:t>Interview</a:t>
          </a:r>
        </a:p>
        <a:p>
          <a:r>
            <a:rPr lang="en-US" dirty="0" smtClean="0"/>
            <a:t>Technical staff</a:t>
          </a:r>
        </a:p>
        <a:p>
          <a:r>
            <a:rPr lang="en-US" dirty="0" smtClean="0"/>
            <a:t>Technical Administrator</a:t>
          </a:r>
          <a:endParaRPr lang="en-US" dirty="0"/>
        </a:p>
      </dgm:t>
    </dgm:pt>
    <dgm:pt modelId="{30ADEB2C-DCA7-44B2-894F-FEAF8AC443CE}" type="parTrans" cxnId="{8710C29F-BFC0-4FEE-BCEF-3274E4964A9C}">
      <dgm:prSet/>
      <dgm:spPr/>
      <dgm:t>
        <a:bodyPr/>
        <a:lstStyle/>
        <a:p>
          <a:endParaRPr lang="en-US"/>
        </a:p>
      </dgm:t>
    </dgm:pt>
    <dgm:pt modelId="{BFB0EBEE-6F44-48E5-8ACF-684475086B28}" type="sibTrans" cxnId="{8710C29F-BFC0-4FEE-BCEF-3274E4964A9C}">
      <dgm:prSet/>
      <dgm:spPr/>
      <dgm:t>
        <a:bodyPr/>
        <a:lstStyle/>
        <a:p>
          <a:endParaRPr lang="en-US"/>
        </a:p>
      </dgm:t>
    </dgm:pt>
    <dgm:pt modelId="{F1586D8F-3E7F-45AE-A16E-10019C01F5E4}">
      <dgm:prSet phldrT="[Text]"/>
      <dgm:spPr/>
      <dgm:t>
        <a:bodyPr/>
        <a:lstStyle/>
        <a:p>
          <a:r>
            <a:rPr lang="en-US" dirty="0" smtClean="0"/>
            <a:t>Observation by Faculty</a:t>
          </a:r>
          <a:endParaRPr lang="en-US" dirty="0"/>
        </a:p>
      </dgm:t>
    </dgm:pt>
    <dgm:pt modelId="{46DCAE7A-C056-4D59-9408-BF1396FF4086}" type="parTrans" cxnId="{CD8D590F-EA2A-4AFC-AE73-D5B2AE984D83}">
      <dgm:prSet/>
      <dgm:spPr/>
      <dgm:t>
        <a:bodyPr/>
        <a:lstStyle/>
        <a:p>
          <a:endParaRPr lang="en-US"/>
        </a:p>
      </dgm:t>
    </dgm:pt>
    <dgm:pt modelId="{53CAE5C3-BFF4-4C62-97E6-5FD14AC3D600}" type="sibTrans" cxnId="{CD8D590F-EA2A-4AFC-AE73-D5B2AE984D83}">
      <dgm:prSet/>
      <dgm:spPr/>
      <dgm:t>
        <a:bodyPr/>
        <a:lstStyle/>
        <a:p>
          <a:endParaRPr lang="en-US"/>
        </a:p>
      </dgm:t>
    </dgm:pt>
    <dgm:pt modelId="{37FE84C1-BB52-40D6-B96B-51C62710E1D3}" type="pres">
      <dgm:prSet presAssocID="{A0850E01-5976-4163-9E48-06DB78CD01C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917DE38-FC6D-4A39-B79C-4ECE75E0317E}" type="pres">
      <dgm:prSet presAssocID="{06693F4F-6844-4499-9175-F09E9618645A}" presName="vertOne" presStyleCnt="0"/>
      <dgm:spPr/>
    </dgm:pt>
    <dgm:pt modelId="{9CC32A8F-DCC8-41F0-9C93-18ADD0CFAB19}" type="pres">
      <dgm:prSet presAssocID="{06693F4F-6844-4499-9175-F09E9618645A}" presName="txOne" presStyleLbl="node0" presStyleIdx="0" presStyleCnt="1" custScaleX="1000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EDF1EE2-1D11-455F-A3DC-8458B94EEACA}" type="pres">
      <dgm:prSet presAssocID="{06693F4F-6844-4499-9175-F09E9618645A}" presName="parTransOne" presStyleCnt="0"/>
      <dgm:spPr/>
    </dgm:pt>
    <dgm:pt modelId="{992DB936-2E76-4FF5-8B1C-52B8722A3297}" type="pres">
      <dgm:prSet presAssocID="{06693F4F-6844-4499-9175-F09E9618645A}" presName="horzOne" presStyleCnt="0"/>
      <dgm:spPr/>
    </dgm:pt>
    <dgm:pt modelId="{F4B0D8FE-A712-4C3E-BB50-00CFBE2D5BC4}" type="pres">
      <dgm:prSet presAssocID="{06599D56-26BF-4EB1-963E-105A61CF3CD8}" presName="vertTwo" presStyleCnt="0"/>
      <dgm:spPr/>
    </dgm:pt>
    <dgm:pt modelId="{2A88525F-2B28-4B8E-B31F-9D5B13FF429E}" type="pres">
      <dgm:prSet presAssocID="{06599D56-26BF-4EB1-963E-105A61CF3CD8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C29191-E879-46DC-A964-A7B1C3955E09}" type="pres">
      <dgm:prSet presAssocID="{06599D56-26BF-4EB1-963E-105A61CF3CD8}" presName="parTransTwo" presStyleCnt="0"/>
      <dgm:spPr/>
    </dgm:pt>
    <dgm:pt modelId="{8759A5C4-AB29-469C-B2E1-B4D6A75F234D}" type="pres">
      <dgm:prSet presAssocID="{06599D56-26BF-4EB1-963E-105A61CF3CD8}" presName="horzTwo" presStyleCnt="0"/>
      <dgm:spPr/>
    </dgm:pt>
    <dgm:pt modelId="{7EACD578-097B-4DF1-9002-A015CE5F7AF4}" type="pres">
      <dgm:prSet presAssocID="{A8D782AA-3B12-41D2-8953-F70CE05CE730}" presName="vertThree" presStyleCnt="0"/>
      <dgm:spPr/>
    </dgm:pt>
    <dgm:pt modelId="{D68D0A78-A436-43FC-A483-85F004408459}" type="pres">
      <dgm:prSet presAssocID="{A8D782AA-3B12-41D2-8953-F70CE05CE730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5DECFF-DD87-4630-8E4C-23C4361D57D2}" type="pres">
      <dgm:prSet presAssocID="{A8D782AA-3B12-41D2-8953-F70CE05CE730}" presName="horzThree" presStyleCnt="0"/>
      <dgm:spPr/>
    </dgm:pt>
    <dgm:pt modelId="{958644AA-5E2E-47DE-8F06-8F822613A23D}" type="pres">
      <dgm:prSet presAssocID="{BFB0EBEE-6F44-48E5-8ACF-684475086B28}" presName="sibSpaceThree" presStyleCnt="0"/>
      <dgm:spPr/>
    </dgm:pt>
    <dgm:pt modelId="{5DC99DC6-0BAE-4F0C-87BE-2C9A4B41337F}" type="pres">
      <dgm:prSet presAssocID="{F1586D8F-3E7F-45AE-A16E-10019C01F5E4}" presName="vertThree" presStyleCnt="0"/>
      <dgm:spPr/>
    </dgm:pt>
    <dgm:pt modelId="{E0347E9B-A5D8-43B8-AC41-7CE9DD53C951}" type="pres">
      <dgm:prSet presAssocID="{F1586D8F-3E7F-45AE-A16E-10019C01F5E4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4B9A3C-6856-475D-9FE6-67CE671E0C98}" type="pres">
      <dgm:prSet presAssocID="{F1586D8F-3E7F-45AE-A16E-10019C01F5E4}" presName="horzThree" presStyleCnt="0"/>
      <dgm:spPr/>
    </dgm:pt>
  </dgm:ptLst>
  <dgm:cxnLst>
    <dgm:cxn modelId="{BA70FA00-5290-4B16-873C-5425CCE4C106}" type="presOf" srcId="{A0850E01-5976-4163-9E48-06DB78CD01CF}" destId="{37FE84C1-BB52-40D6-B96B-51C62710E1D3}" srcOrd="0" destOrd="0" presId="urn:microsoft.com/office/officeart/2005/8/layout/hierarchy4"/>
    <dgm:cxn modelId="{85137DA1-0C2C-4D31-BDCE-8AE872C164FA}" type="presOf" srcId="{F1586D8F-3E7F-45AE-A16E-10019C01F5E4}" destId="{E0347E9B-A5D8-43B8-AC41-7CE9DD53C951}" srcOrd="0" destOrd="0" presId="urn:microsoft.com/office/officeart/2005/8/layout/hierarchy4"/>
    <dgm:cxn modelId="{95F88FA9-AD75-4BE0-B3DA-6044F1999A8C}" type="presOf" srcId="{06599D56-26BF-4EB1-963E-105A61CF3CD8}" destId="{2A88525F-2B28-4B8E-B31F-9D5B13FF429E}" srcOrd="0" destOrd="0" presId="urn:microsoft.com/office/officeart/2005/8/layout/hierarchy4"/>
    <dgm:cxn modelId="{A9C1A402-47D2-47D6-B496-2CF80986A724}" type="presOf" srcId="{06693F4F-6844-4499-9175-F09E9618645A}" destId="{9CC32A8F-DCC8-41F0-9C93-18ADD0CFAB19}" srcOrd="0" destOrd="0" presId="urn:microsoft.com/office/officeart/2005/8/layout/hierarchy4"/>
    <dgm:cxn modelId="{8710C29F-BFC0-4FEE-BCEF-3274E4964A9C}" srcId="{06599D56-26BF-4EB1-963E-105A61CF3CD8}" destId="{A8D782AA-3B12-41D2-8953-F70CE05CE730}" srcOrd="0" destOrd="0" parTransId="{30ADEB2C-DCA7-44B2-894F-FEAF8AC443CE}" sibTransId="{BFB0EBEE-6F44-48E5-8ACF-684475086B28}"/>
    <dgm:cxn modelId="{98EB1B94-A48E-4EB9-AE6C-82ABB9C8727C}" srcId="{06693F4F-6844-4499-9175-F09E9618645A}" destId="{06599D56-26BF-4EB1-963E-105A61CF3CD8}" srcOrd="0" destOrd="0" parTransId="{8B62DCD9-CE0F-41E3-9711-231117E4387E}" sibTransId="{8E944AB2-BAA7-416A-A96C-FDD5EC958449}"/>
    <dgm:cxn modelId="{0AB78545-F8D2-49D5-9996-EA11AD110C1F}" srcId="{A0850E01-5976-4163-9E48-06DB78CD01CF}" destId="{06693F4F-6844-4499-9175-F09E9618645A}" srcOrd="0" destOrd="0" parTransId="{19C1C8D7-B185-4B1D-9046-EBD77E97D9F6}" sibTransId="{045DAFE4-2E52-48F3-84F2-A1436306A4C4}"/>
    <dgm:cxn modelId="{D2C40B5A-B990-48AD-830E-66E35804CAD0}" type="presOf" srcId="{A8D782AA-3B12-41D2-8953-F70CE05CE730}" destId="{D68D0A78-A436-43FC-A483-85F004408459}" srcOrd="0" destOrd="0" presId="urn:microsoft.com/office/officeart/2005/8/layout/hierarchy4"/>
    <dgm:cxn modelId="{CD8D590F-EA2A-4AFC-AE73-D5B2AE984D83}" srcId="{06599D56-26BF-4EB1-963E-105A61CF3CD8}" destId="{F1586D8F-3E7F-45AE-A16E-10019C01F5E4}" srcOrd="1" destOrd="0" parTransId="{46DCAE7A-C056-4D59-9408-BF1396FF4086}" sibTransId="{53CAE5C3-BFF4-4C62-97E6-5FD14AC3D600}"/>
    <dgm:cxn modelId="{D751181D-C390-4585-8CEA-41F77D4D58F3}" type="presParOf" srcId="{37FE84C1-BB52-40D6-B96B-51C62710E1D3}" destId="{F917DE38-FC6D-4A39-B79C-4ECE75E0317E}" srcOrd="0" destOrd="0" presId="urn:microsoft.com/office/officeart/2005/8/layout/hierarchy4"/>
    <dgm:cxn modelId="{D9E93BC4-59B9-4739-8DB9-D01367D50199}" type="presParOf" srcId="{F917DE38-FC6D-4A39-B79C-4ECE75E0317E}" destId="{9CC32A8F-DCC8-41F0-9C93-18ADD0CFAB19}" srcOrd="0" destOrd="0" presId="urn:microsoft.com/office/officeart/2005/8/layout/hierarchy4"/>
    <dgm:cxn modelId="{59F33F0B-6849-4B34-B82D-4E525B95121E}" type="presParOf" srcId="{F917DE38-FC6D-4A39-B79C-4ECE75E0317E}" destId="{1EDF1EE2-1D11-455F-A3DC-8458B94EEACA}" srcOrd="1" destOrd="0" presId="urn:microsoft.com/office/officeart/2005/8/layout/hierarchy4"/>
    <dgm:cxn modelId="{967C48D1-0B67-4651-8862-7717F9F95152}" type="presParOf" srcId="{F917DE38-FC6D-4A39-B79C-4ECE75E0317E}" destId="{992DB936-2E76-4FF5-8B1C-52B8722A3297}" srcOrd="2" destOrd="0" presId="urn:microsoft.com/office/officeart/2005/8/layout/hierarchy4"/>
    <dgm:cxn modelId="{B163CD36-CFE2-497A-A966-1B5656939ABA}" type="presParOf" srcId="{992DB936-2E76-4FF5-8B1C-52B8722A3297}" destId="{F4B0D8FE-A712-4C3E-BB50-00CFBE2D5BC4}" srcOrd="0" destOrd="0" presId="urn:microsoft.com/office/officeart/2005/8/layout/hierarchy4"/>
    <dgm:cxn modelId="{5DA5C3F2-09B7-41CA-955C-1C62D10C2D56}" type="presParOf" srcId="{F4B0D8FE-A712-4C3E-BB50-00CFBE2D5BC4}" destId="{2A88525F-2B28-4B8E-B31F-9D5B13FF429E}" srcOrd="0" destOrd="0" presId="urn:microsoft.com/office/officeart/2005/8/layout/hierarchy4"/>
    <dgm:cxn modelId="{F950CED3-CB92-4869-B50F-61E0CB674FE8}" type="presParOf" srcId="{F4B0D8FE-A712-4C3E-BB50-00CFBE2D5BC4}" destId="{A4C29191-E879-46DC-A964-A7B1C3955E09}" srcOrd="1" destOrd="0" presId="urn:microsoft.com/office/officeart/2005/8/layout/hierarchy4"/>
    <dgm:cxn modelId="{4FDB679A-B5F0-4CDF-A2EA-2F476BA9F573}" type="presParOf" srcId="{F4B0D8FE-A712-4C3E-BB50-00CFBE2D5BC4}" destId="{8759A5C4-AB29-469C-B2E1-B4D6A75F234D}" srcOrd="2" destOrd="0" presId="urn:microsoft.com/office/officeart/2005/8/layout/hierarchy4"/>
    <dgm:cxn modelId="{289106B5-5B16-4722-AC0A-CD35B8C7DB62}" type="presParOf" srcId="{8759A5C4-AB29-469C-B2E1-B4D6A75F234D}" destId="{7EACD578-097B-4DF1-9002-A015CE5F7AF4}" srcOrd="0" destOrd="0" presId="urn:microsoft.com/office/officeart/2005/8/layout/hierarchy4"/>
    <dgm:cxn modelId="{20B72AB3-0983-4EEA-B979-02948BABA831}" type="presParOf" srcId="{7EACD578-097B-4DF1-9002-A015CE5F7AF4}" destId="{D68D0A78-A436-43FC-A483-85F004408459}" srcOrd="0" destOrd="0" presId="urn:microsoft.com/office/officeart/2005/8/layout/hierarchy4"/>
    <dgm:cxn modelId="{9517D79A-CDCA-490D-B2D2-DAE61A25D124}" type="presParOf" srcId="{7EACD578-097B-4DF1-9002-A015CE5F7AF4}" destId="{F55DECFF-DD87-4630-8E4C-23C4361D57D2}" srcOrd="1" destOrd="0" presId="urn:microsoft.com/office/officeart/2005/8/layout/hierarchy4"/>
    <dgm:cxn modelId="{24626EBA-42C5-4350-ABE0-8B4324D6329E}" type="presParOf" srcId="{8759A5C4-AB29-469C-B2E1-B4D6A75F234D}" destId="{958644AA-5E2E-47DE-8F06-8F822613A23D}" srcOrd="1" destOrd="0" presId="urn:microsoft.com/office/officeart/2005/8/layout/hierarchy4"/>
    <dgm:cxn modelId="{55BF8305-9631-434C-92EE-E0D2F012B8AA}" type="presParOf" srcId="{8759A5C4-AB29-469C-B2E1-B4D6A75F234D}" destId="{5DC99DC6-0BAE-4F0C-87BE-2C9A4B41337F}" srcOrd="2" destOrd="0" presId="urn:microsoft.com/office/officeart/2005/8/layout/hierarchy4"/>
    <dgm:cxn modelId="{33A06B79-2D27-4AB4-8173-7BAE90EA2E0D}" type="presParOf" srcId="{5DC99DC6-0BAE-4F0C-87BE-2C9A4B41337F}" destId="{E0347E9B-A5D8-43B8-AC41-7CE9DD53C951}" srcOrd="0" destOrd="0" presId="urn:microsoft.com/office/officeart/2005/8/layout/hierarchy4"/>
    <dgm:cxn modelId="{A0EE30AB-CC1B-4558-A173-22C0B6F06089}" type="presParOf" srcId="{5DC99DC6-0BAE-4F0C-87BE-2C9A4B41337F}" destId="{3B4B9A3C-6856-475D-9FE6-67CE671E0C9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170408-CB00-493F-9726-0EDA89595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8E9F7E1-9F32-422B-872D-4C48A087C8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E1EF7D-2E8E-4818-A245-076E06A27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35EBBE-05B3-4C29-A6B3-DABE0E7A5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CDA636-4C66-40A8-88AF-390D1D284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47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B1C1CD-AF00-4D26-840A-BC2C4DD77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7F64122-6736-49A9-88AB-0568CB81C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5B746C9-7D51-4E6A-8FFE-320F83C2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1623E6-6B12-4307-A003-966B33B4B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DCB8DC-1529-44E6-B381-C4EB53C65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9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5B9698C-7CE6-44F1-B775-3D46777619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B246072-0DE0-4B31-8470-5702BA82D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5FD8A2-B955-46BF-808C-A9A2F3347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8B5606C-4AB3-4EE8-A0EC-7BBAFE325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2D305C-C213-4951-AE7B-8121D9116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4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159C6B-7A95-4F94-B645-105007EDC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6D2086-90C6-4185-ACFC-328E1B4DF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877159-020B-4A83-9162-C51494FAA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D374987-4E4E-41A4-A41E-46BA25777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41EA257-1F77-4AE9-B037-53D7B5542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898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3212C5-8AF3-45C5-91DA-DDA6FEFE4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ED09BCB-B477-4331-AA3F-960C47D09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5360C1-EBFE-410F-9A7D-5CBFB816F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06517A0-EE25-452A-83C3-F10DAB4CE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595FDF6-E1BD-4E98-AAAD-85A7B7D09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96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DCDB44-2D0D-4A17-8564-02D2A5F0E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C74405-F3BD-4FDA-A72F-00E85AC5E8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007936E-0296-4FEF-AAF2-AA63059DD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58EAF4-ABCB-4E78-8FDD-C3001CD05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B006619-B1EB-4D70-BE26-2E2062F60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668BAB5-7771-4A6C-912D-17B134B65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3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E9623C-1EB1-4F75-B744-DD1D6EB4B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8ECB767-D8A4-45F5-AB31-997E2F24D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D1D8781-153A-453F-ABFA-2C08D68E4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F2BE043-9C1C-4377-88DC-3DE09E6ADB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DF677EE-8983-4443-8C88-B66D98D13E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916CDA5-5EBF-4824-AFEA-3A8A164C2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17ECE30-021C-492B-99D5-5EB281C36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344AA13-84FF-4F2B-960F-E2A27A8C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95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778DEC-2F40-4E76-AF83-BE57ED0A9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78351AA-3850-4221-90C5-388FC3CC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5B0DFCE-93CA-4952-8267-64347025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AD0F6CB-3B6A-4CA4-A7AA-25ECB557E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6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E332A28-826C-4F22-8BBC-E01D81C3D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C85F571-0417-4579-90FA-53DD7D84B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22F0287-6CE0-4B1F-B001-40A4A0B2A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80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E0E294-A602-46C8-B0E3-8ED524C9C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5583DD-1310-4F49-BB73-3BAF8F0A4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0BB1656-AD96-4B38-98C6-6EB70BE7F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E116F55-0E58-4EE2-855D-676560924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F4AFABA-4856-4C80-874C-01297BFCD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F2D8FD2-8D49-4477-86F0-4046316E3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3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8333DB-D97D-4D91-A76A-5E3F0481B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74330B2-8D21-4698-A798-6B0A35F65E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C0B17C0-C1C5-4200-8DAD-AF1D4EC35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50217B2-3948-43EC-9A56-FD95402AF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F3980B8-5EF7-45AD-9FB2-818BAE09F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0C972F2-8CA9-43DC-92B9-649D57932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912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738AC37-6E4A-4D15-B1CE-A271D0AFA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B3D84F5-0523-4752-9084-2FCFEBFFE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38C6671-1D94-4954-B292-38B94044B2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68A0C-CB95-493A-B5C4-5FD6B5EC5CFD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DCE217-235E-4CA3-A5E7-0B251C3C76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FA3B9F-EB21-4EF9-856B-6063A86890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972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E4096F7-465B-43E7-8692-15F4FF54D5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3A1C0AC-0285-4F9F-8E30-4FFD5FBD34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Lena Davis and Lisa </a:t>
            </a:r>
            <a:r>
              <a:rPr lang="en-US" dirty="0" err="1" smtClean="0">
                <a:latin typeface="Arial Rounded MT Bold" panose="020F0704030504030204" pitchFamily="34" charset="0"/>
              </a:rPr>
              <a:t>Facey</a:t>
            </a:r>
            <a:r>
              <a:rPr lang="en-US" dirty="0" smtClean="0">
                <a:latin typeface="Arial Rounded MT Bold" panose="020F0704030504030204" pitchFamily="34" charset="0"/>
              </a:rPr>
              <a:t>-Shaw</a:t>
            </a:r>
          </a:p>
          <a:p>
            <a:r>
              <a:rPr lang="en-US" dirty="0" smtClean="0"/>
              <a:t>University of Technology, Jamaica </a:t>
            </a:r>
          </a:p>
          <a:p>
            <a:r>
              <a:rPr lang="en-US" dirty="0" smtClean="0"/>
              <a:t>July 11, 2019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1524000" y="1715999"/>
            <a:ext cx="1018740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Blended Classroom: An exploratory study of administrators, faculty </a:t>
            </a:r>
            <a:b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and student experiences using video conferencing across geographically </a:t>
            </a:r>
            <a:b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separated campuses of a university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57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274" y="365126"/>
            <a:ext cx="10465526" cy="47089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Focus Group Responses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9769555"/>
              </p:ext>
            </p:extLst>
          </p:nvPr>
        </p:nvGraphicFramePr>
        <p:xfrm>
          <a:off x="326573" y="914400"/>
          <a:ext cx="11027228" cy="5851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9022">
                  <a:extLst>
                    <a:ext uri="{9D8B030D-6E8A-4147-A177-3AD203B41FA5}">
                      <a16:colId xmlns:a16="http://schemas.microsoft.com/office/drawing/2014/main" xmlns="" val="1699081112"/>
                    </a:ext>
                  </a:extLst>
                </a:gridCol>
                <a:gridCol w="3554103">
                  <a:extLst>
                    <a:ext uri="{9D8B030D-6E8A-4147-A177-3AD203B41FA5}">
                      <a16:colId xmlns:a16="http://schemas.microsoft.com/office/drawing/2014/main" xmlns="" val="3105024019"/>
                    </a:ext>
                  </a:extLst>
                </a:gridCol>
                <a:gridCol w="3554103">
                  <a:extLst>
                    <a:ext uri="{9D8B030D-6E8A-4147-A177-3AD203B41FA5}">
                      <a16:colId xmlns:a16="http://schemas.microsoft.com/office/drawing/2014/main" xmlns="" val="1270418762"/>
                    </a:ext>
                  </a:extLst>
                </a:gridCol>
              </a:tblGrid>
              <a:tr h="7424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Theme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Main Campus Student Quotes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Satellite Campus Student Quotes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xmlns="" val="3485077843"/>
                  </a:ext>
                </a:extLst>
              </a:tr>
              <a:tr h="13149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Technological issues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“She would start the class and sometimes have to backtrack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”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“When the students speak, if they are not close to the instrument, you are unable to hear...”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xmlns="" val="382768425"/>
                  </a:ext>
                </a:extLst>
              </a:tr>
              <a:tr h="10531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Class management (lecturer)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“She would ask us to go to the front to present so … students can see”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“The teacher is always conscious that we are here and stays close so we are able to hear”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xmlns="" val="1236803536"/>
                  </a:ext>
                </a:extLst>
              </a:tr>
              <a:tr h="7424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Use this approach for other courses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“It depends on the course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”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“If the lecturer can keep control and keep order in the class”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xmlns="" val="2078729570"/>
                  </a:ext>
                </a:extLst>
              </a:tr>
              <a:tr h="19208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Recommendations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“A camera that would pan out to see the entire class, just as how they are able to see us”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“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Speakers because you cannot hear them at the back”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“Technical person can come in 15 minutes before to set up”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xmlns="" val="3580931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77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Findings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1961728"/>
              </p:ext>
            </p:extLst>
          </p:nvPr>
        </p:nvGraphicFramePr>
        <p:xfrm>
          <a:off x="838200" y="1825625"/>
          <a:ext cx="10515600" cy="451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xmlns="" val="320841083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xmlns="" val="175645902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Breakdown of Findings</a:t>
                      </a:r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31629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Perspectives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Good interaction</a:t>
                      </a:r>
                      <a:r>
                        <a:rPr lang="en-US" baseline="0" dirty="0" smtClean="0"/>
                        <a:t> with satellite students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Connectivity</a:t>
                      </a:r>
                      <a:r>
                        <a:rPr lang="en-US" baseline="0" dirty="0" smtClean="0"/>
                        <a:t> issues </a:t>
                      </a:r>
                    </a:p>
                    <a:p>
                      <a:r>
                        <a:rPr lang="en-US" baseline="0" dirty="0" smtClean="0"/>
                        <a:t>Good classroom management enabled transfer of learning </a:t>
                      </a:r>
                    </a:p>
                    <a:p>
                      <a:r>
                        <a:rPr lang="en-US" baseline="0" dirty="0" smtClean="0"/>
                        <a:t>Room with videoconferencing equipment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1992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Technical Perspectives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Pilot</a:t>
                      </a:r>
                      <a:r>
                        <a:rPr lang="en-US" baseline="0" dirty="0" smtClean="0"/>
                        <a:t> was a good experience. Prospects great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Challenges with internet connectivity at satellite</a:t>
                      </a:r>
                      <a:r>
                        <a:rPr lang="en-US" baseline="0" dirty="0" smtClean="0"/>
                        <a:t> campus</a:t>
                      </a:r>
                    </a:p>
                    <a:p>
                      <a:r>
                        <a:rPr lang="en-US" baseline="0" dirty="0" smtClean="0"/>
                        <a:t>All faculty should be trained before implementation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0242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Faculty Observation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Experience meaningful and enlightening</a:t>
                      </a:r>
                    </a:p>
                    <a:p>
                      <a:r>
                        <a:rPr lang="en-US" baseline="0" dirty="0" smtClean="0"/>
                        <a:t>Connectivity issues </a:t>
                      </a:r>
                    </a:p>
                    <a:p>
                      <a:r>
                        <a:rPr lang="en-US" baseline="0" dirty="0" smtClean="0"/>
                        <a:t>Inability to manipulate technology was a challenge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74205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52650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08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dirty="0"/>
              <a:t>Allocate Specific Classrooms for </a:t>
            </a:r>
            <a:r>
              <a:rPr lang="en-US" dirty="0" smtClean="0"/>
              <a:t>Blended-Learning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dirty="0"/>
              <a:t>Technical set-up well in advance of class </a:t>
            </a:r>
            <a:r>
              <a:rPr lang="en-US" dirty="0" smtClean="0"/>
              <a:t>time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dirty="0" smtClean="0"/>
              <a:t>Adequate training </a:t>
            </a:r>
            <a:r>
              <a:rPr lang="en-US" dirty="0"/>
              <a:t>of </a:t>
            </a:r>
            <a:r>
              <a:rPr lang="en-US" dirty="0" smtClean="0"/>
              <a:t>Faculty, Administrators and Support Staff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dirty="0"/>
              <a:t>Adjust Curriculum to Reflect Blending </a:t>
            </a:r>
            <a:r>
              <a:rPr lang="en-US" dirty="0" smtClean="0"/>
              <a:t>Learning</a:t>
            </a: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dirty="0"/>
              <a:t>Sensitize the Student of Blended/Online Options</a:t>
            </a:r>
            <a:endParaRPr lang="en-US" dirty="0" smtClean="0"/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smtClean="0"/>
              <a:t>Recommendations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30168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Further research recommended to determine the best design for blended learning classroom.</a:t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Need </a:t>
            </a:r>
            <a:r>
              <a:rPr lang="en-US" dirty="0"/>
              <a:t>for blended learning will increase as HEs grow and evolve</a:t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Investment </a:t>
            </a:r>
            <a:r>
              <a:rPr lang="en-US" dirty="0"/>
              <a:t>in technological infrastructure required to address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sz="2800" dirty="0"/>
              <a:t>- shrinking resources and increased competition</a:t>
            </a:r>
            <a:br>
              <a:rPr lang="en-US" sz="2800" dirty="0"/>
            </a:br>
            <a:r>
              <a:rPr lang="en-US" sz="2800" dirty="0"/>
              <a:t>- need to maintain curriculum quality assurances</a:t>
            </a:r>
            <a:br>
              <a:rPr lang="en-US" sz="2800" dirty="0"/>
            </a:br>
            <a:r>
              <a:rPr lang="en-US" sz="2800" dirty="0"/>
              <a:t>- widening of flexibly designed curriculum offerings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smtClean="0"/>
              <a:t>Conclusion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75037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References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60351" y="1554471"/>
            <a:ext cx="11807471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Abaidoo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N. &amp;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Arkorful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V (2015). The role of e-learning, advantages and disadvantages of adoption in higher education. Journal 	of Instructional Technology and Distance Learning (12)(1)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Bezhovski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Z. and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Poorani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S. (2016). The evolution of e-learning and new trends. Journal of Information and Knowledge 	Management 6(3) 50-57.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Crawford, R., &amp; Jenkins, L. (2017). Blended learning and team teaching: Adapting pedagogy in response to the changing digital 	tertiary environment. Australasian Journal of Educational Technology, 33(2), pp. 51-72.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Cuesta Medina, L. (2018). Blended learning: Deficits and prospects in higher education. Australasian Journal of Educational 	Technology, 34(1).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Faddie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P.J. &amp; Vu, P. (2014). Blended online learning: Benefits, challenges and misconceptions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Güzer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B., &amp; Caner, H. (2014). The past, present and future of blended learning: an in depth analysis of literature. Procedia-social 	and behavioral sciences, 116, 4596-4603.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Higley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M. (2014). eLearning: Challenges and solutions. Retrieved June 3, 2019 from https://elearningindustry.com/e-learning-	challenges-and-solutions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19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26422" cy="4597753"/>
          </a:xfrm>
        </p:spPr>
        <p:txBody>
          <a:bodyPr>
            <a:normAutofit fontScale="25000" lnSpcReduction="20000"/>
          </a:bodyPr>
          <a:lstStyle/>
          <a:p>
            <a:pPr marL="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6400" dirty="0">
                <a:latin typeface="Arial" panose="020B0604020202020204" pitchFamily="34" charset="0"/>
                <a:ea typeface="Times New Roman" panose="02020603050405020304" pitchFamily="18" charset="0"/>
              </a:rPr>
              <a:t>Horton, W. (2006). E-learning by design. San Francisco, CA: </a:t>
            </a:r>
            <a:r>
              <a:rPr lang="en-US" altLang="en-US" sz="6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Pfeiffer</a:t>
            </a:r>
          </a:p>
          <a:p>
            <a:pPr marL="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6400" dirty="0">
              <a:latin typeface="Arial" panose="020B0604020202020204" pitchFamily="34" charset="0"/>
            </a:endParaRPr>
          </a:p>
          <a:p>
            <a:pPr marL="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6400" dirty="0">
                <a:latin typeface="Arial" panose="020B0604020202020204" pitchFamily="34" charset="0"/>
                <a:ea typeface="Times New Roman" panose="02020603050405020304" pitchFamily="18" charset="0"/>
              </a:rPr>
              <a:t>Lam, J. Y. (2015). Examining student experience of blended learning from the perspective of the Community of </a:t>
            </a:r>
            <a:r>
              <a:rPr lang="en-US" altLang="en-US" sz="6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	Inquiry 	framework</a:t>
            </a:r>
            <a:r>
              <a:rPr lang="en-US" altLang="en-US" sz="6400" dirty="0">
                <a:latin typeface="Arial" panose="020B0604020202020204" pitchFamily="34" charset="0"/>
                <a:ea typeface="Times New Roman" panose="02020603050405020304" pitchFamily="18" charset="0"/>
              </a:rPr>
              <a:t>. Asian Association of Open </a:t>
            </a:r>
            <a:r>
              <a:rPr lang="en-US" altLang="en-US" sz="6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Universities Journal, 10(2), 81-99.</a:t>
            </a:r>
            <a:endParaRPr lang="en-US" altLang="en-US" sz="6400" dirty="0" smtClean="0">
              <a:latin typeface="Arial" panose="020B0604020202020204" pitchFamily="34" charset="0"/>
            </a:endParaRPr>
          </a:p>
          <a:p>
            <a:pPr marL="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6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Lloyd-Smith</a:t>
            </a:r>
            <a:r>
              <a:rPr lang="en-US" altLang="en-US" sz="6400" dirty="0">
                <a:latin typeface="Arial" panose="020B0604020202020204" pitchFamily="34" charset="0"/>
                <a:ea typeface="Times New Roman" panose="02020603050405020304" pitchFamily="18" charset="0"/>
              </a:rPr>
              <a:t>, L. (2010). Exploring the advantages of blended instruction at community colleges and technical </a:t>
            </a:r>
            <a:r>
              <a:rPr lang="en-US" altLang="en-US" sz="6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schools</a:t>
            </a:r>
            <a:r>
              <a:rPr lang="en-US" altLang="en-US" sz="6400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altLang="en-US" sz="6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	MERLOT </a:t>
            </a:r>
            <a:r>
              <a:rPr lang="en-US" altLang="en-US" sz="6400" dirty="0">
                <a:latin typeface="Arial" panose="020B0604020202020204" pitchFamily="34" charset="0"/>
                <a:ea typeface="Times New Roman" panose="02020603050405020304" pitchFamily="18" charset="0"/>
              </a:rPr>
              <a:t>Journal of Online Learning and Teaching </a:t>
            </a:r>
            <a:r>
              <a:rPr lang="en-US" altLang="en-US" sz="6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en-US" altLang="en-US" sz="6400" dirty="0">
                <a:latin typeface="Arial" panose="020B0604020202020204" pitchFamily="34" charset="0"/>
                <a:ea typeface="Times New Roman" panose="02020603050405020304" pitchFamily="18" charset="0"/>
              </a:rPr>
              <a:t>6)(2).</a:t>
            </a:r>
            <a:endParaRPr lang="en-US" altLang="en-US" sz="6400" dirty="0">
              <a:latin typeface="Arial" panose="020B0604020202020204" pitchFamily="34" charset="0"/>
            </a:endParaRPr>
          </a:p>
          <a:p>
            <a:pPr marL="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6400" dirty="0" err="1">
                <a:latin typeface="Arial" panose="020B0604020202020204" pitchFamily="34" charset="0"/>
                <a:ea typeface="Times New Roman" panose="02020603050405020304" pitchFamily="18" charset="0"/>
              </a:rPr>
              <a:t>Máarop</a:t>
            </a:r>
            <a:r>
              <a:rPr lang="en-US" altLang="en-US" sz="6400" dirty="0">
                <a:latin typeface="Arial" panose="020B0604020202020204" pitchFamily="34" charset="0"/>
                <a:ea typeface="Times New Roman" panose="02020603050405020304" pitchFamily="18" charset="0"/>
              </a:rPr>
              <a:t>, A. &amp; </a:t>
            </a:r>
            <a:r>
              <a:rPr lang="en-US" altLang="en-US" sz="6400" dirty="0" err="1">
                <a:latin typeface="Arial" panose="020B0604020202020204" pitchFamily="34" charset="0"/>
                <a:ea typeface="Times New Roman" panose="02020603050405020304" pitchFamily="18" charset="0"/>
              </a:rPr>
              <a:t>Embi</a:t>
            </a:r>
            <a:r>
              <a:rPr lang="en-US" altLang="en-US" sz="6400" dirty="0">
                <a:latin typeface="Arial" panose="020B0604020202020204" pitchFamily="34" charset="0"/>
                <a:ea typeface="Times New Roman" panose="02020603050405020304" pitchFamily="18" charset="0"/>
              </a:rPr>
              <a:t>, M.(2016). Implementation of learning in higher learning </a:t>
            </a:r>
            <a:r>
              <a:rPr lang="en-US" altLang="en-US" sz="6400" dirty="0" err="1">
                <a:latin typeface="Arial" panose="020B0604020202020204" pitchFamily="34" charset="0"/>
                <a:ea typeface="Times New Roman" panose="02020603050405020304" pitchFamily="18" charset="0"/>
              </a:rPr>
              <a:t>institutions:Review</a:t>
            </a:r>
            <a:r>
              <a:rPr lang="en-US" altLang="en-US" sz="6400" dirty="0">
                <a:latin typeface="Arial" panose="020B0604020202020204" pitchFamily="34" charset="0"/>
                <a:ea typeface="Times New Roman" panose="02020603050405020304" pitchFamily="18" charset="0"/>
              </a:rPr>
              <a:t> of the literature. </a:t>
            </a:r>
            <a:r>
              <a:rPr lang="en-US" altLang="en-US" sz="6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	International </a:t>
            </a:r>
            <a:r>
              <a:rPr lang="en-US" altLang="en-US" sz="6400" dirty="0">
                <a:latin typeface="Arial" panose="020B0604020202020204" pitchFamily="34" charset="0"/>
                <a:ea typeface="Times New Roman" panose="02020603050405020304" pitchFamily="18" charset="0"/>
              </a:rPr>
              <a:t>Education Studies (9)(3)1913-9039 </a:t>
            </a:r>
            <a:r>
              <a:rPr lang="en-US" altLang="en-US" sz="6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http://dx.doi.org/10.5539/ies.v9n3p41 </a:t>
            </a:r>
            <a:endParaRPr lang="en-US" altLang="en-US" sz="6400" dirty="0" smtClean="0">
              <a:latin typeface="Arial" panose="020B0604020202020204" pitchFamily="34" charset="0"/>
            </a:endParaRPr>
          </a:p>
          <a:p>
            <a:pPr marL="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6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Markova</a:t>
            </a:r>
            <a:r>
              <a:rPr lang="en-US" altLang="en-US" sz="6400" dirty="0">
                <a:latin typeface="Arial" panose="020B0604020202020204" pitchFamily="34" charset="0"/>
                <a:ea typeface="Times New Roman" panose="02020603050405020304" pitchFamily="18" charset="0"/>
              </a:rPr>
              <a:t>, T., </a:t>
            </a:r>
            <a:r>
              <a:rPr lang="en-US" altLang="en-US" sz="6400" dirty="0" err="1">
                <a:latin typeface="Arial" panose="020B0604020202020204" pitchFamily="34" charset="0"/>
                <a:ea typeface="Times New Roman" panose="02020603050405020304" pitchFamily="18" charset="0"/>
              </a:rPr>
              <a:t>Glazkova</a:t>
            </a:r>
            <a:r>
              <a:rPr lang="en-US" altLang="en-US" sz="6400" dirty="0">
                <a:latin typeface="Arial" panose="020B0604020202020204" pitchFamily="34" charset="0"/>
                <a:ea typeface="Times New Roman" panose="02020603050405020304" pitchFamily="18" charset="0"/>
              </a:rPr>
              <a:t>, I., &amp; </a:t>
            </a:r>
            <a:r>
              <a:rPr lang="en-US" altLang="en-US" sz="6400" dirty="0" err="1">
                <a:latin typeface="Arial" panose="020B0604020202020204" pitchFamily="34" charset="0"/>
                <a:ea typeface="Times New Roman" panose="02020603050405020304" pitchFamily="18" charset="0"/>
              </a:rPr>
              <a:t>Zaborova</a:t>
            </a:r>
            <a:r>
              <a:rPr lang="en-US" altLang="en-US" sz="6400" dirty="0">
                <a:latin typeface="Arial" panose="020B0604020202020204" pitchFamily="34" charset="0"/>
                <a:ea typeface="Times New Roman" panose="02020603050405020304" pitchFamily="18" charset="0"/>
              </a:rPr>
              <a:t>, E. (2017). Quality issues of online distance learning. Procedia-Social and </a:t>
            </a:r>
            <a:r>
              <a:rPr lang="en-US" altLang="en-US" sz="6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	Behavioral </a:t>
            </a:r>
            <a:r>
              <a:rPr lang="en-US" altLang="en-US" sz="6400" dirty="0">
                <a:latin typeface="Arial" panose="020B0604020202020204" pitchFamily="34" charset="0"/>
                <a:ea typeface="Times New Roman" panose="02020603050405020304" pitchFamily="18" charset="0"/>
              </a:rPr>
              <a:t>Sciences, 237, 685-691.</a:t>
            </a:r>
            <a:endParaRPr lang="en-US" altLang="en-US" sz="6400" dirty="0">
              <a:latin typeface="Arial" panose="020B0604020202020204" pitchFamily="34" charset="0"/>
            </a:endParaRPr>
          </a:p>
          <a:p>
            <a:pPr marL="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6400" dirty="0" err="1">
                <a:latin typeface="Arial" panose="020B0604020202020204" pitchFamily="34" charset="0"/>
                <a:ea typeface="Times New Roman" panose="02020603050405020304" pitchFamily="18" charset="0"/>
              </a:rPr>
              <a:t>Serdyukov</a:t>
            </a:r>
            <a:r>
              <a:rPr lang="en-US" altLang="en-US" sz="6400" dirty="0">
                <a:latin typeface="Arial" panose="020B0604020202020204" pitchFamily="34" charset="0"/>
                <a:ea typeface="Times New Roman" panose="02020603050405020304" pitchFamily="18" charset="0"/>
              </a:rPr>
              <a:t>, P. (2017) "Innovation in education: what works, what doesn’t, and what to do about it?", Journal of </a:t>
            </a:r>
            <a:r>
              <a:rPr lang="en-US" altLang="en-US" sz="6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	Research </a:t>
            </a:r>
            <a:r>
              <a:rPr lang="en-US" altLang="en-US" sz="6400" dirty="0">
                <a:latin typeface="Arial" panose="020B0604020202020204" pitchFamily="34" charset="0"/>
                <a:ea typeface="Times New Roman" panose="02020603050405020304" pitchFamily="18" charset="0"/>
              </a:rPr>
              <a:t>in Innovative Teaching &amp; Learning, </a:t>
            </a:r>
            <a:r>
              <a:rPr lang="en-US" altLang="en-US" sz="6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(10)(1) pp.4-33, https:// doi.org/10.1108/JRIT-10-2016-0007 </a:t>
            </a:r>
            <a:endParaRPr lang="en-US" altLang="en-US" sz="6400" dirty="0" smtClean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26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4CDDE0-05CB-453E-9C9E-077168756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745"/>
            <a:ext cx="10515600" cy="153594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6000" b="1" dirty="0" smtClean="0"/>
              <a:t>Overview</a:t>
            </a:r>
            <a:endParaRPr lang="en-US" sz="60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97950700"/>
              </p:ext>
            </p:extLst>
          </p:nvPr>
        </p:nvGraphicFramePr>
        <p:xfrm>
          <a:off x="2032001" y="1690687"/>
          <a:ext cx="6844714" cy="448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277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</a:t>
            </a:r>
            <a:r>
              <a:rPr lang="en-US" dirty="0"/>
              <a:t>of distance learning as a HE strategy no longer optional due to:</a:t>
            </a:r>
            <a:br>
              <a:rPr lang="en-US" dirty="0"/>
            </a:br>
            <a:r>
              <a:rPr lang="en-US" dirty="0"/>
              <a:t>- changing student characteristics</a:t>
            </a:r>
            <a:br>
              <a:rPr lang="en-US" dirty="0"/>
            </a:br>
            <a:r>
              <a:rPr lang="en-US" dirty="0"/>
              <a:t>- flexible employment</a:t>
            </a:r>
            <a:br>
              <a:rPr lang="en-US" dirty="0"/>
            </a:br>
            <a:r>
              <a:rPr lang="en-US" dirty="0"/>
              <a:t>- student expectations of increased technology use</a:t>
            </a:r>
            <a:br>
              <a:rPr lang="en-US" dirty="0"/>
            </a:br>
            <a:r>
              <a:rPr lang="en-US" dirty="0" smtClean="0"/>
              <a:t>  (</a:t>
            </a:r>
            <a:r>
              <a:rPr lang="en-US" dirty="0" err="1"/>
              <a:t>Serdyukov</a:t>
            </a:r>
            <a:r>
              <a:rPr lang="en-US" dirty="0"/>
              <a:t>, 2017)</a:t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Increased </a:t>
            </a:r>
            <a:r>
              <a:rPr lang="en-US" dirty="0"/>
              <a:t>competition in the Global HE </a:t>
            </a:r>
            <a:r>
              <a:rPr lang="en-US" dirty="0" smtClean="0"/>
              <a:t>sector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Need </a:t>
            </a:r>
            <a:r>
              <a:rPr lang="en-US" dirty="0"/>
              <a:t>to meet students where they are</a:t>
            </a:r>
            <a:br>
              <a:rPr lang="en-US" dirty="0"/>
            </a:br>
            <a:r>
              <a:rPr lang="en-US" dirty="0" smtClean="0"/>
              <a:t>declining </a:t>
            </a:r>
            <a:r>
              <a:rPr lang="en-US" dirty="0"/>
              <a:t>faculty budgets &amp; priorities may lead to ineffective traditional models (Crawford &amp; Jenkins, 2017).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286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Blended </a:t>
            </a:r>
            <a:r>
              <a:rPr lang="en-US" dirty="0"/>
              <a:t>learning involves both face to face learning and online learning which has been adopted and an option to solve problems of e-learning (Lam, 2015).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Blended learning may also be defined as a formal education program in which the student learns, at least in part, through online delivery of content and instruction with some element of student control over time, place, path, and/or pace and at least in part at a supervised brick-and-mortar location away from home (</a:t>
            </a:r>
            <a:r>
              <a:rPr lang="en-US" dirty="0" err="1"/>
              <a:t>Staker</a:t>
            </a:r>
            <a:r>
              <a:rPr lang="en-US" dirty="0"/>
              <a:t> &amp; Horn, 2012). 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838200" y="387826"/>
            <a:ext cx="10515600" cy="128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Literature Review – Blended Learning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5434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i="1" dirty="0">
                <a:solidFill>
                  <a:srgbClr val="00B0F0"/>
                </a:solidFill>
              </a:rPr>
              <a:t>Benefits</a:t>
            </a:r>
          </a:p>
          <a:p>
            <a:pPr>
              <a:lnSpc>
                <a:spcPct val="200000"/>
              </a:lnSpc>
            </a:pPr>
            <a:r>
              <a:rPr lang="en-US" dirty="0"/>
              <a:t>Meet diverse needs (Bourne et. al, 2008)</a:t>
            </a:r>
          </a:p>
          <a:p>
            <a:pPr>
              <a:lnSpc>
                <a:spcPct val="200000"/>
              </a:lnSpc>
            </a:pPr>
            <a:r>
              <a:rPr lang="en-US" dirty="0"/>
              <a:t>HE tailor </a:t>
            </a:r>
            <a:r>
              <a:rPr lang="en-US" dirty="0" err="1"/>
              <a:t>programme</a:t>
            </a:r>
            <a:r>
              <a:rPr lang="en-US" dirty="0"/>
              <a:t> during economic downturn (Allen &amp; Seaman, 2008)</a:t>
            </a:r>
          </a:p>
          <a:p>
            <a:pPr>
              <a:lnSpc>
                <a:spcPct val="200000"/>
              </a:lnSpc>
            </a:pPr>
            <a:r>
              <a:rPr lang="en-US" dirty="0"/>
              <a:t>Blended learning students benefitted more than traditional (Melton et. al (2009</a:t>
            </a:r>
            <a:r>
              <a:rPr lang="en-US" dirty="0" smtClean="0"/>
              <a:t>)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Strategic tool for increase enrollment numbers (</a:t>
            </a:r>
            <a:r>
              <a:rPr lang="en-US" dirty="0" err="1" smtClean="0"/>
              <a:t>Faddie</a:t>
            </a:r>
            <a:r>
              <a:rPr lang="en-US" dirty="0" smtClean="0"/>
              <a:t> &amp; Vu, 2014)</a:t>
            </a:r>
            <a:endParaRPr lang="en-US" dirty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Literature Review – Blended Learning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41497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i="1" dirty="0" smtClean="0">
                <a:solidFill>
                  <a:srgbClr val="C00000"/>
                </a:solidFill>
              </a:rPr>
              <a:t>Drawbacks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Adopted without administrative direction (McGee &amp; Reis, 2012)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Need for investment in equipment and training (</a:t>
            </a:r>
            <a:r>
              <a:rPr lang="en-US" dirty="0" err="1" smtClean="0"/>
              <a:t>Becking</a:t>
            </a:r>
            <a:r>
              <a:rPr lang="en-US" dirty="0" smtClean="0"/>
              <a:t>, 2011)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Low student self-organization and instructor control (Markova, </a:t>
            </a:r>
            <a:r>
              <a:rPr lang="en-US" dirty="0" err="1" smtClean="0"/>
              <a:t>Glazkova</a:t>
            </a:r>
            <a:r>
              <a:rPr lang="en-US" dirty="0" smtClean="0"/>
              <a:t> &amp; </a:t>
            </a:r>
            <a:r>
              <a:rPr lang="en-US" dirty="0" err="1" smtClean="0"/>
              <a:t>Zaborava</a:t>
            </a:r>
            <a:r>
              <a:rPr lang="en-US" dirty="0" smtClean="0"/>
              <a:t>, 2017)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 smtClean="0"/>
              <a:t>Excess workload for students and faculty (</a:t>
            </a:r>
            <a:r>
              <a:rPr lang="en-US" dirty="0" err="1" smtClean="0"/>
              <a:t>Faddie</a:t>
            </a:r>
            <a:r>
              <a:rPr lang="en-US" dirty="0" smtClean="0"/>
              <a:t> &amp; Vu, 2014)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Literature Review – Blended Learning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61527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  Research Context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6484768"/>
              </p:ext>
            </p:extLst>
          </p:nvPr>
        </p:nvGraphicFramePr>
        <p:xfrm>
          <a:off x="604910" y="1690688"/>
          <a:ext cx="11000935" cy="4991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0935">
                  <a:extLst>
                    <a:ext uri="{9D8B030D-6E8A-4147-A177-3AD203B41FA5}">
                      <a16:colId xmlns:a16="http://schemas.microsoft.com/office/drawing/2014/main" xmlns="" val="1587546601"/>
                    </a:ext>
                  </a:extLst>
                </a:gridCol>
              </a:tblGrid>
              <a:tr h="91717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0824861"/>
                  </a:ext>
                </a:extLst>
              </a:tr>
              <a:tr h="71153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 face to face –</a:t>
                      </a:r>
                      <a:r>
                        <a:rPr lang="en-US" baseline="0" dirty="0" smtClean="0"/>
                        <a:t> Main Campus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57954094"/>
                  </a:ext>
                </a:extLst>
              </a:tr>
              <a:tr h="71153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 Distance</a:t>
                      </a:r>
                      <a:r>
                        <a:rPr lang="en-US" baseline="0" dirty="0" smtClean="0"/>
                        <a:t> learning – Satellite campus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4414266"/>
                  </a:ext>
                </a:extLst>
              </a:tr>
              <a:tr h="71153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</a:t>
                      </a:r>
                      <a:r>
                        <a:rPr lang="en-US" baseline="0" dirty="0" smtClean="0"/>
                        <a:t> Compulsory hours per week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59789000"/>
                  </a:ext>
                </a:extLst>
              </a:tr>
              <a:tr h="71153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 weeks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8102406"/>
                  </a:ext>
                </a:extLst>
              </a:tr>
              <a:tr h="122813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Upper level students (Year</a:t>
                      </a:r>
                      <a:r>
                        <a:rPr lang="en-US" baseline="0" dirty="0" smtClean="0"/>
                        <a:t> 3 &amp; 4 with no prior experience to blended learning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4025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33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Explanatory triangulated study      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72166224"/>
              </p:ext>
            </p:extLst>
          </p:nvPr>
        </p:nvGraphicFramePr>
        <p:xfrm>
          <a:off x="699911" y="1291960"/>
          <a:ext cx="1110826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2769326"/>
            <a:ext cx="4360817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Triangulated approach facilitated the collection of data from various perspectives to ensure validity and reliability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14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Research Design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67162861"/>
              </p:ext>
            </p:extLst>
          </p:nvPr>
        </p:nvGraphicFramePr>
        <p:xfrm>
          <a:off x="1955408" y="1690688"/>
          <a:ext cx="8567225" cy="4447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090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683</Words>
  <Application>Microsoft Office PowerPoint</Application>
  <PresentationFormat>Widescreen</PresentationFormat>
  <Paragraphs>116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Unicode MS</vt:lpstr>
      <vt:lpstr>Arial</vt:lpstr>
      <vt:lpstr>Arial Rounded MT Bold</vt:lpstr>
      <vt:lpstr>Calibri</vt:lpstr>
      <vt:lpstr>Calibri Light</vt:lpstr>
      <vt:lpstr>Times New Roman</vt:lpstr>
      <vt:lpstr>Office Theme</vt:lpstr>
      <vt:lpstr>The Blended Classroom: An exploratory study of administrators, faculty  and student experiences using video conferencing across geographically  separated campuses of a university</vt:lpstr>
      <vt:lpstr>  Overview</vt:lpstr>
      <vt:lpstr>Introduction</vt:lpstr>
      <vt:lpstr>PowerPoint Presentation</vt:lpstr>
      <vt:lpstr>Literature Review – Blended Learning</vt:lpstr>
      <vt:lpstr>Literature Review – Blended Learning</vt:lpstr>
      <vt:lpstr>                             Research Context</vt:lpstr>
      <vt:lpstr>Methodology</vt:lpstr>
      <vt:lpstr>Research Design</vt:lpstr>
      <vt:lpstr>Focus Group Responses</vt:lpstr>
      <vt:lpstr>Findings</vt:lpstr>
      <vt:lpstr>PowerPoint Presentation</vt:lpstr>
      <vt:lpstr>Conclusion</vt:lpstr>
      <vt:lpstr>References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NAIRNE-POWELL, Darien</dc:creator>
  <cp:lastModifiedBy>ROSE-PARKES,Marjorie E</cp:lastModifiedBy>
  <cp:revision>47</cp:revision>
  <dcterms:created xsi:type="dcterms:W3CDTF">2019-06-14T23:00:47Z</dcterms:created>
  <dcterms:modified xsi:type="dcterms:W3CDTF">2019-07-10T11:32:51Z</dcterms:modified>
</cp:coreProperties>
</file>