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69" r:id="rId3"/>
    <p:sldId id="270" r:id="rId4"/>
    <p:sldId id="271" r:id="rId5"/>
    <p:sldId id="272" r:id="rId6"/>
    <p:sldId id="273" r:id="rId7"/>
    <p:sldId id="274" r:id="rId8"/>
    <p:sldId id="275" r:id="rId9"/>
    <p:sldId id="279" r:id="rId10"/>
    <p:sldId id="280" r:id="rId11"/>
    <p:sldId id="281" r:id="rId12"/>
    <p:sldId id="282" r:id="rId13"/>
    <p:sldId id="276" r:id="rId14"/>
    <p:sldId id="277" r:id="rId15"/>
    <p:sldId id="278" r:id="rId16"/>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57" d="100"/>
          <a:sy n="57" d="100"/>
        </p:scale>
        <p:origin x="33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9F17D32E-FB8B-4D32-BF33-41FCD72B71AD}" type="datetimeFigureOut">
              <a:rPr lang="en-US" smtClean="0"/>
              <a:t>7/9/2019</a:t>
            </a:fld>
            <a:endParaRPr lang="en-US"/>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B18D8505-6D21-4D03-AE46-5CCAC29D7A51}" type="slidenum">
              <a:rPr lang="en-US" smtClean="0"/>
              <a:t>‹#›</a:t>
            </a:fld>
            <a:endParaRPr lang="en-US"/>
          </a:p>
        </p:txBody>
      </p:sp>
    </p:spTree>
    <p:extLst>
      <p:ext uri="{BB962C8B-B14F-4D97-AF65-F5344CB8AC3E}">
        <p14:creationId xmlns:p14="http://schemas.microsoft.com/office/powerpoint/2010/main" val="417599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DE1EF7D-2E8E-4818-A245-076E06A27746}"/>
              </a:ext>
            </a:extLst>
          </p:cNvPr>
          <p:cNvSpPr>
            <a:spLocks noGrp="1"/>
          </p:cNvSpPr>
          <p:nvPr>
            <p:ph type="dt" sz="half" idx="10"/>
          </p:nvPr>
        </p:nvSpPr>
        <p:spPr/>
        <p:txBody>
          <a:bodyPr/>
          <a:lstStyle/>
          <a:p>
            <a:fld id="{CAF01D7F-59A3-4E45-B4A3-74DEDC26BFDA}" type="datetime1">
              <a:rPr lang="en-US" smtClean="0"/>
              <a:t>7/9/2019</a:t>
            </a:fld>
            <a:endParaRPr lang="en-US"/>
          </a:p>
        </p:txBody>
      </p:sp>
      <p:sp>
        <p:nvSpPr>
          <p:cNvPr id="5" name="Footer Placeholder 4">
            <a:extLst>
              <a:ext uri="{FF2B5EF4-FFF2-40B4-BE49-F238E27FC236}">
                <a16:creationId xmlns:a16="http://schemas.microsoft.com/office/drawing/2014/main" xmlns="" id="{4235EBBE-05B3-4C29-A6B3-DABE0E7A5C8E}"/>
              </a:ext>
            </a:extLst>
          </p:cNvPr>
          <p:cNvSpPr>
            <a:spLocks noGrp="1"/>
          </p:cNvSpPr>
          <p:nvPr>
            <p:ph type="ftr" sz="quarter" idx="11"/>
          </p:nvPr>
        </p:nvSpPr>
        <p:spPr/>
        <p:txBody>
          <a:bodyPr/>
          <a:lstStyle/>
          <a:p>
            <a:r>
              <a:rPr lang="en-US"/>
              <a:t>www.knust.edu.gh</a:t>
            </a:r>
          </a:p>
        </p:txBody>
      </p:sp>
      <p:sp>
        <p:nvSpPr>
          <p:cNvPr id="6" name="Slide Number Placeholder 5">
            <a:extLst>
              <a:ext uri="{FF2B5EF4-FFF2-40B4-BE49-F238E27FC236}">
                <a16:creationId xmlns:a16="http://schemas.microsoft.com/office/drawing/2014/main" xmlns="" id="{C4CDA636-4C66-40A8-88AF-390D1D284601}"/>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77084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B746C9-7D51-4E6A-8FFE-320F83C2C09E}"/>
              </a:ext>
            </a:extLst>
          </p:cNvPr>
          <p:cNvSpPr>
            <a:spLocks noGrp="1"/>
          </p:cNvSpPr>
          <p:nvPr>
            <p:ph type="dt" sz="half" idx="10"/>
          </p:nvPr>
        </p:nvSpPr>
        <p:spPr/>
        <p:txBody>
          <a:bodyPr/>
          <a:lstStyle/>
          <a:p>
            <a:fld id="{BCD87C94-64C8-44E5-B0C0-85FF43C711B7}" type="datetime1">
              <a:rPr lang="en-US" smtClean="0"/>
              <a:t>7/9/2019</a:t>
            </a:fld>
            <a:endParaRPr lang="en-US"/>
          </a:p>
        </p:txBody>
      </p:sp>
      <p:sp>
        <p:nvSpPr>
          <p:cNvPr id="5" name="Footer Placeholder 4">
            <a:extLst>
              <a:ext uri="{FF2B5EF4-FFF2-40B4-BE49-F238E27FC236}">
                <a16:creationId xmlns:a16="http://schemas.microsoft.com/office/drawing/2014/main" xmlns="" id="{BF1623E6-6B12-4307-A003-966B33B4BC03}"/>
              </a:ext>
            </a:extLst>
          </p:cNvPr>
          <p:cNvSpPr>
            <a:spLocks noGrp="1"/>
          </p:cNvSpPr>
          <p:nvPr>
            <p:ph type="ftr" sz="quarter" idx="11"/>
          </p:nvPr>
        </p:nvSpPr>
        <p:spPr/>
        <p:txBody>
          <a:bodyPr/>
          <a:lstStyle/>
          <a:p>
            <a:r>
              <a:rPr lang="en-US"/>
              <a:t>www.knust.edu.gh</a:t>
            </a:r>
          </a:p>
        </p:txBody>
      </p:sp>
      <p:sp>
        <p:nvSpPr>
          <p:cNvPr id="6" name="Slide Number Placeholder 5">
            <a:extLst>
              <a:ext uri="{FF2B5EF4-FFF2-40B4-BE49-F238E27FC236}">
                <a16:creationId xmlns:a16="http://schemas.microsoft.com/office/drawing/2014/main" xmlns="" id="{C8DCB8DC-1529-44E6-B381-C4EB53C6501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72009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5FD8A2-B955-46BF-808C-A9A2F3347A18}"/>
              </a:ext>
            </a:extLst>
          </p:cNvPr>
          <p:cNvSpPr>
            <a:spLocks noGrp="1"/>
          </p:cNvSpPr>
          <p:nvPr>
            <p:ph type="dt" sz="half" idx="10"/>
          </p:nvPr>
        </p:nvSpPr>
        <p:spPr/>
        <p:txBody>
          <a:bodyPr/>
          <a:lstStyle/>
          <a:p>
            <a:fld id="{043E2EE8-A7A1-4BE8-BEBE-523FFD9E1935}" type="datetime1">
              <a:rPr lang="en-US" smtClean="0"/>
              <a:t>7/9/2019</a:t>
            </a:fld>
            <a:endParaRPr lang="en-US"/>
          </a:p>
        </p:txBody>
      </p:sp>
      <p:sp>
        <p:nvSpPr>
          <p:cNvPr id="5" name="Footer Placeholder 4">
            <a:extLst>
              <a:ext uri="{FF2B5EF4-FFF2-40B4-BE49-F238E27FC236}">
                <a16:creationId xmlns:a16="http://schemas.microsoft.com/office/drawing/2014/main" xmlns="" id="{68B5606C-4AB3-4EE8-A0EC-7BBAFE32574E}"/>
              </a:ext>
            </a:extLst>
          </p:cNvPr>
          <p:cNvSpPr>
            <a:spLocks noGrp="1"/>
          </p:cNvSpPr>
          <p:nvPr>
            <p:ph type="ftr" sz="quarter" idx="11"/>
          </p:nvPr>
        </p:nvSpPr>
        <p:spPr/>
        <p:txBody>
          <a:bodyPr/>
          <a:lstStyle/>
          <a:p>
            <a:r>
              <a:rPr lang="en-US"/>
              <a:t>www.knust.edu.gh</a:t>
            </a:r>
          </a:p>
        </p:txBody>
      </p:sp>
      <p:sp>
        <p:nvSpPr>
          <p:cNvPr id="6" name="Slide Number Placeholder 5">
            <a:extLst>
              <a:ext uri="{FF2B5EF4-FFF2-40B4-BE49-F238E27FC236}">
                <a16:creationId xmlns:a16="http://schemas.microsoft.com/office/drawing/2014/main" xmlns="" id="{CE2D305C-C213-4951-AE7B-8121D91163E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23794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877159-020B-4A83-9162-C51494FAA552}"/>
              </a:ext>
            </a:extLst>
          </p:cNvPr>
          <p:cNvSpPr>
            <a:spLocks noGrp="1"/>
          </p:cNvSpPr>
          <p:nvPr>
            <p:ph type="dt" sz="half" idx="10"/>
          </p:nvPr>
        </p:nvSpPr>
        <p:spPr/>
        <p:txBody>
          <a:bodyPr/>
          <a:lstStyle/>
          <a:p>
            <a:fld id="{2C5E2B76-A3FB-4E8A-9993-A9E3378597B2}" type="datetime1">
              <a:rPr lang="en-US" smtClean="0"/>
              <a:t>7/9/2019</a:t>
            </a:fld>
            <a:endParaRPr lang="en-US"/>
          </a:p>
        </p:txBody>
      </p:sp>
      <p:sp>
        <p:nvSpPr>
          <p:cNvPr id="5" name="Footer Placeholder 4">
            <a:extLst>
              <a:ext uri="{FF2B5EF4-FFF2-40B4-BE49-F238E27FC236}">
                <a16:creationId xmlns:a16="http://schemas.microsoft.com/office/drawing/2014/main" xmlns="" id="{0D374987-4E4E-41A4-A41E-46BA25777D2D}"/>
              </a:ext>
            </a:extLst>
          </p:cNvPr>
          <p:cNvSpPr>
            <a:spLocks noGrp="1"/>
          </p:cNvSpPr>
          <p:nvPr>
            <p:ph type="ftr" sz="quarter" idx="11"/>
          </p:nvPr>
        </p:nvSpPr>
        <p:spPr/>
        <p:txBody>
          <a:bodyPr/>
          <a:lstStyle/>
          <a:p>
            <a:r>
              <a:rPr lang="en-US"/>
              <a:t>www.knust.edu.gh</a:t>
            </a:r>
          </a:p>
        </p:txBody>
      </p:sp>
      <p:sp>
        <p:nvSpPr>
          <p:cNvPr id="6" name="Slide Number Placeholder 5">
            <a:extLst>
              <a:ext uri="{FF2B5EF4-FFF2-40B4-BE49-F238E27FC236}">
                <a16:creationId xmlns:a16="http://schemas.microsoft.com/office/drawing/2014/main" xmlns="" id="{341EA257-1F77-4AE9-B037-53D7B55424E5}"/>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6678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55360C1-EBFE-410F-9A7D-5CBFB816F87A}"/>
              </a:ext>
            </a:extLst>
          </p:cNvPr>
          <p:cNvSpPr>
            <a:spLocks noGrp="1"/>
          </p:cNvSpPr>
          <p:nvPr>
            <p:ph type="dt" sz="half" idx="10"/>
          </p:nvPr>
        </p:nvSpPr>
        <p:spPr/>
        <p:txBody>
          <a:bodyPr/>
          <a:lstStyle/>
          <a:p>
            <a:fld id="{AB4D41EA-08FE-445E-B89B-72902A0CEE16}" type="datetime1">
              <a:rPr lang="en-US" smtClean="0"/>
              <a:t>7/9/2019</a:t>
            </a:fld>
            <a:endParaRPr lang="en-US"/>
          </a:p>
        </p:txBody>
      </p:sp>
      <p:sp>
        <p:nvSpPr>
          <p:cNvPr id="5" name="Footer Placeholder 4">
            <a:extLst>
              <a:ext uri="{FF2B5EF4-FFF2-40B4-BE49-F238E27FC236}">
                <a16:creationId xmlns:a16="http://schemas.microsoft.com/office/drawing/2014/main" xmlns="" id="{606517A0-EE25-452A-83C3-F10DAB4CEC87}"/>
              </a:ext>
            </a:extLst>
          </p:cNvPr>
          <p:cNvSpPr>
            <a:spLocks noGrp="1"/>
          </p:cNvSpPr>
          <p:nvPr>
            <p:ph type="ftr" sz="quarter" idx="11"/>
          </p:nvPr>
        </p:nvSpPr>
        <p:spPr/>
        <p:txBody>
          <a:bodyPr/>
          <a:lstStyle/>
          <a:p>
            <a:r>
              <a:rPr lang="en-US"/>
              <a:t>www.knust.edu.gh</a:t>
            </a:r>
          </a:p>
        </p:txBody>
      </p:sp>
      <p:sp>
        <p:nvSpPr>
          <p:cNvPr id="6" name="Slide Number Placeholder 5">
            <a:extLst>
              <a:ext uri="{FF2B5EF4-FFF2-40B4-BE49-F238E27FC236}">
                <a16:creationId xmlns:a16="http://schemas.microsoft.com/office/drawing/2014/main" xmlns="" id="{5595FDF6-E1BD-4E98-AAAD-85A7B7D095E9}"/>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86109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58EAF4-ABCB-4E78-8FDD-C3001CD0535B}"/>
              </a:ext>
            </a:extLst>
          </p:cNvPr>
          <p:cNvSpPr>
            <a:spLocks noGrp="1"/>
          </p:cNvSpPr>
          <p:nvPr>
            <p:ph type="dt" sz="half" idx="10"/>
          </p:nvPr>
        </p:nvSpPr>
        <p:spPr/>
        <p:txBody>
          <a:bodyPr/>
          <a:lstStyle/>
          <a:p>
            <a:fld id="{3CF7C03D-BDDD-4012-8E17-26045E56DF38}" type="datetime1">
              <a:rPr lang="en-US" smtClean="0"/>
              <a:t>7/9/2019</a:t>
            </a:fld>
            <a:endParaRPr lang="en-US"/>
          </a:p>
        </p:txBody>
      </p:sp>
      <p:sp>
        <p:nvSpPr>
          <p:cNvPr id="6" name="Footer Placeholder 5">
            <a:extLst>
              <a:ext uri="{FF2B5EF4-FFF2-40B4-BE49-F238E27FC236}">
                <a16:creationId xmlns:a16="http://schemas.microsoft.com/office/drawing/2014/main" xmlns="" id="{CB006619-B1EB-4D70-BE26-2E2062F6061E}"/>
              </a:ext>
            </a:extLst>
          </p:cNvPr>
          <p:cNvSpPr>
            <a:spLocks noGrp="1"/>
          </p:cNvSpPr>
          <p:nvPr>
            <p:ph type="ftr" sz="quarter" idx="11"/>
          </p:nvPr>
        </p:nvSpPr>
        <p:spPr/>
        <p:txBody>
          <a:bodyPr/>
          <a:lstStyle/>
          <a:p>
            <a:r>
              <a:rPr lang="en-US"/>
              <a:t>www.knust.edu.gh</a:t>
            </a:r>
          </a:p>
        </p:txBody>
      </p:sp>
      <p:sp>
        <p:nvSpPr>
          <p:cNvPr id="7" name="Slide Number Placeholder 6">
            <a:extLst>
              <a:ext uri="{FF2B5EF4-FFF2-40B4-BE49-F238E27FC236}">
                <a16:creationId xmlns:a16="http://schemas.microsoft.com/office/drawing/2014/main" xmlns="" id="{3668BAB5-7771-4A6C-912D-17B134B65F97}"/>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88313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16CDA5-5EBF-4824-AFEA-3A8A164C2D4C}"/>
              </a:ext>
            </a:extLst>
          </p:cNvPr>
          <p:cNvSpPr>
            <a:spLocks noGrp="1"/>
          </p:cNvSpPr>
          <p:nvPr>
            <p:ph type="dt" sz="half" idx="10"/>
          </p:nvPr>
        </p:nvSpPr>
        <p:spPr/>
        <p:txBody>
          <a:bodyPr/>
          <a:lstStyle/>
          <a:p>
            <a:fld id="{C78EA915-8416-47DE-9C7E-09DBCBEC2768}" type="datetime1">
              <a:rPr lang="en-US" smtClean="0"/>
              <a:t>7/9/2019</a:t>
            </a:fld>
            <a:endParaRPr lang="en-US"/>
          </a:p>
        </p:txBody>
      </p:sp>
      <p:sp>
        <p:nvSpPr>
          <p:cNvPr id="8" name="Footer Placeholder 7">
            <a:extLst>
              <a:ext uri="{FF2B5EF4-FFF2-40B4-BE49-F238E27FC236}">
                <a16:creationId xmlns:a16="http://schemas.microsoft.com/office/drawing/2014/main" xmlns="" id="{117ECE30-021C-492B-99D5-5EB281C364D8}"/>
              </a:ext>
            </a:extLst>
          </p:cNvPr>
          <p:cNvSpPr>
            <a:spLocks noGrp="1"/>
          </p:cNvSpPr>
          <p:nvPr>
            <p:ph type="ftr" sz="quarter" idx="11"/>
          </p:nvPr>
        </p:nvSpPr>
        <p:spPr/>
        <p:txBody>
          <a:bodyPr/>
          <a:lstStyle/>
          <a:p>
            <a:r>
              <a:rPr lang="en-US"/>
              <a:t>www.knust.edu.gh</a:t>
            </a:r>
          </a:p>
        </p:txBody>
      </p:sp>
      <p:sp>
        <p:nvSpPr>
          <p:cNvPr id="9" name="Slide Number Placeholder 8">
            <a:extLst>
              <a:ext uri="{FF2B5EF4-FFF2-40B4-BE49-F238E27FC236}">
                <a16:creationId xmlns:a16="http://schemas.microsoft.com/office/drawing/2014/main" xmlns="" id="{D344AA13-84FF-4F2B-960F-E2A27A8CCF24}"/>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25969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78351AA-3850-4221-90C5-388FC3CC6F53}"/>
              </a:ext>
            </a:extLst>
          </p:cNvPr>
          <p:cNvSpPr>
            <a:spLocks noGrp="1"/>
          </p:cNvSpPr>
          <p:nvPr>
            <p:ph type="dt" sz="half" idx="10"/>
          </p:nvPr>
        </p:nvSpPr>
        <p:spPr/>
        <p:txBody>
          <a:bodyPr/>
          <a:lstStyle/>
          <a:p>
            <a:fld id="{5BA5F796-85B1-48A9-B22E-1C95C98147CF}" type="datetime1">
              <a:rPr lang="en-US" smtClean="0"/>
              <a:t>7/9/2019</a:t>
            </a:fld>
            <a:endParaRPr lang="en-US"/>
          </a:p>
        </p:txBody>
      </p:sp>
      <p:sp>
        <p:nvSpPr>
          <p:cNvPr id="4" name="Footer Placeholder 3">
            <a:extLst>
              <a:ext uri="{FF2B5EF4-FFF2-40B4-BE49-F238E27FC236}">
                <a16:creationId xmlns:a16="http://schemas.microsoft.com/office/drawing/2014/main" xmlns="" id="{55B0DFCE-93CA-4952-8267-6434702532DB}"/>
              </a:ext>
            </a:extLst>
          </p:cNvPr>
          <p:cNvSpPr>
            <a:spLocks noGrp="1"/>
          </p:cNvSpPr>
          <p:nvPr>
            <p:ph type="ftr" sz="quarter" idx="11"/>
          </p:nvPr>
        </p:nvSpPr>
        <p:spPr/>
        <p:txBody>
          <a:bodyPr/>
          <a:lstStyle/>
          <a:p>
            <a:r>
              <a:rPr lang="en-US"/>
              <a:t>www.knust.edu.gh</a:t>
            </a:r>
          </a:p>
        </p:txBody>
      </p:sp>
      <p:sp>
        <p:nvSpPr>
          <p:cNvPr id="5" name="Slide Number Placeholder 4">
            <a:extLst>
              <a:ext uri="{FF2B5EF4-FFF2-40B4-BE49-F238E27FC236}">
                <a16:creationId xmlns:a16="http://schemas.microsoft.com/office/drawing/2014/main" xmlns="" id="{3AD0F6CB-3B6A-4CA4-A7AA-25ECB557E836}"/>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66436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E332A28-826C-4F22-8BBC-E01D81C3D46C}"/>
              </a:ext>
            </a:extLst>
          </p:cNvPr>
          <p:cNvSpPr>
            <a:spLocks noGrp="1"/>
          </p:cNvSpPr>
          <p:nvPr>
            <p:ph type="dt" sz="half" idx="10"/>
          </p:nvPr>
        </p:nvSpPr>
        <p:spPr/>
        <p:txBody>
          <a:bodyPr/>
          <a:lstStyle/>
          <a:p>
            <a:fld id="{97621E42-892A-4195-957C-49B911E2B55C}" type="datetime1">
              <a:rPr lang="en-US" smtClean="0"/>
              <a:t>7/9/2019</a:t>
            </a:fld>
            <a:endParaRPr lang="en-US"/>
          </a:p>
        </p:txBody>
      </p:sp>
      <p:sp>
        <p:nvSpPr>
          <p:cNvPr id="3" name="Footer Placeholder 2">
            <a:extLst>
              <a:ext uri="{FF2B5EF4-FFF2-40B4-BE49-F238E27FC236}">
                <a16:creationId xmlns:a16="http://schemas.microsoft.com/office/drawing/2014/main" xmlns="" id="{4C85F571-0417-4579-90FA-53DD7D84BEB3}"/>
              </a:ext>
            </a:extLst>
          </p:cNvPr>
          <p:cNvSpPr>
            <a:spLocks noGrp="1"/>
          </p:cNvSpPr>
          <p:nvPr>
            <p:ph type="ftr" sz="quarter" idx="11"/>
          </p:nvPr>
        </p:nvSpPr>
        <p:spPr/>
        <p:txBody>
          <a:bodyPr/>
          <a:lstStyle/>
          <a:p>
            <a:r>
              <a:rPr lang="en-US"/>
              <a:t>www.knust.edu.gh</a:t>
            </a:r>
          </a:p>
        </p:txBody>
      </p:sp>
      <p:sp>
        <p:nvSpPr>
          <p:cNvPr id="4" name="Slide Number Placeholder 3">
            <a:extLst>
              <a:ext uri="{FF2B5EF4-FFF2-40B4-BE49-F238E27FC236}">
                <a16:creationId xmlns:a16="http://schemas.microsoft.com/office/drawing/2014/main" xmlns="" id="{B22F0287-6CE0-4B1F-B001-40A4A0B2A86F}"/>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4908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116F55-0E58-4EE2-855D-6765609249CF}"/>
              </a:ext>
            </a:extLst>
          </p:cNvPr>
          <p:cNvSpPr>
            <a:spLocks noGrp="1"/>
          </p:cNvSpPr>
          <p:nvPr>
            <p:ph type="dt" sz="half" idx="10"/>
          </p:nvPr>
        </p:nvSpPr>
        <p:spPr/>
        <p:txBody>
          <a:bodyPr/>
          <a:lstStyle/>
          <a:p>
            <a:fld id="{257F8BE3-29FB-4783-95C6-9F785EA5D1E5}" type="datetime1">
              <a:rPr lang="en-US" smtClean="0"/>
              <a:t>7/9/2019</a:t>
            </a:fld>
            <a:endParaRPr lang="en-US"/>
          </a:p>
        </p:txBody>
      </p:sp>
      <p:sp>
        <p:nvSpPr>
          <p:cNvPr id="6" name="Footer Placeholder 5">
            <a:extLst>
              <a:ext uri="{FF2B5EF4-FFF2-40B4-BE49-F238E27FC236}">
                <a16:creationId xmlns:a16="http://schemas.microsoft.com/office/drawing/2014/main" xmlns="" id="{AF4AFABA-4856-4C80-874C-01297BFCD2C6}"/>
              </a:ext>
            </a:extLst>
          </p:cNvPr>
          <p:cNvSpPr>
            <a:spLocks noGrp="1"/>
          </p:cNvSpPr>
          <p:nvPr>
            <p:ph type="ftr" sz="quarter" idx="11"/>
          </p:nvPr>
        </p:nvSpPr>
        <p:spPr/>
        <p:txBody>
          <a:bodyPr/>
          <a:lstStyle/>
          <a:p>
            <a:r>
              <a:rPr lang="en-US"/>
              <a:t>www.knust.edu.gh</a:t>
            </a:r>
          </a:p>
        </p:txBody>
      </p:sp>
      <p:sp>
        <p:nvSpPr>
          <p:cNvPr id="7" name="Slide Number Placeholder 6">
            <a:extLst>
              <a:ext uri="{FF2B5EF4-FFF2-40B4-BE49-F238E27FC236}">
                <a16:creationId xmlns:a16="http://schemas.microsoft.com/office/drawing/2014/main" xmlns="" id="{6F2D8FD2-8D49-4477-86F0-4046316E3730}"/>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101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0217B2-3948-43EC-9A56-FD95402AF889}"/>
              </a:ext>
            </a:extLst>
          </p:cNvPr>
          <p:cNvSpPr>
            <a:spLocks noGrp="1"/>
          </p:cNvSpPr>
          <p:nvPr>
            <p:ph type="dt" sz="half" idx="10"/>
          </p:nvPr>
        </p:nvSpPr>
        <p:spPr/>
        <p:txBody>
          <a:bodyPr/>
          <a:lstStyle/>
          <a:p>
            <a:fld id="{9C719935-9501-4B40-A804-1469F47207CA}" type="datetime1">
              <a:rPr lang="en-US" smtClean="0"/>
              <a:t>7/9/2019</a:t>
            </a:fld>
            <a:endParaRPr lang="en-US"/>
          </a:p>
        </p:txBody>
      </p:sp>
      <p:sp>
        <p:nvSpPr>
          <p:cNvPr id="6" name="Footer Placeholder 5">
            <a:extLst>
              <a:ext uri="{FF2B5EF4-FFF2-40B4-BE49-F238E27FC236}">
                <a16:creationId xmlns:a16="http://schemas.microsoft.com/office/drawing/2014/main" xmlns="" id="{8F3980B8-5EF7-45AD-9FB2-818BAE09FE3C}"/>
              </a:ext>
            </a:extLst>
          </p:cNvPr>
          <p:cNvSpPr>
            <a:spLocks noGrp="1"/>
          </p:cNvSpPr>
          <p:nvPr>
            <p:ph type="ftr" sz="quarter" idx="11"/>
          </p:nvPr>
        </p:nvSpPr>
        <p:spPr/>
        <p:txBody>
          <a:bodyPr/>
          <a:lstStyle/>
          <a:p>
            <a:r>
              <a:rPr lang="en-US"/>
              <a:t>www.knust.edu.gh</a:t>
            </a:r>
          </a:p>
        </p:txBody>
      </p:sp>
      <p:sp>
        <p:nvSpPr>
          <p:cNvPr id="7" name="Slide Number Placeholder 6">
            <a:extLst>
              <a:ext uri="{FF2B5EF4-FFF2-40B4-BE49-F238E27FC236}">
                <a16:creationId xmlns:a16="http://schemas.microsoft.com/office/drawing/2014/main" xmlns="" id="{70C972F2-8CA9-43DC-92B9-649D57932212}"/>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92091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15554-DD92-49B2-A3A3-612A2752A436}" type="datetime1">
              <a:rPr lang="en-US" smtClean="0"/>
              <a:t>7/9/2019</a:t>
            </a:fld>
            <a:endParaRPr lang="en-US"/>
          </a:p>
        </p:txBody>
      </p:sp>
      <p:sp>
        <p:nvSpPr>
          <p:cNvPr id="5" name="Footer Placeholder 4">
            <a:extLst>
              <a:ext uri="{FF2B5EF4-FFF2-40B4-BE49-F238E27FC236}">
                <a16:creationId xmlns:a16="http://schemas.microsoft.com/office/drawing/2014/main" xmlns=""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www.knust.edu.gh</a:t>
            </a:r>
          </a:p>
        </p:txBody>
      </p:sp>
      <p:sp>
        <p:nvSpPr>
          <p:cNvPr id="6" name="Slide Number Placeholder 5">
            <a:extLst>
              <a:ext uri="{FF2B5EF4-FFF2-40B4-BE49-F238E27FC236}">
                <a16:creationId xmlns:a16="http://schemas.microsoft.com/office/drawing/2014/main" xmlns=""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t>‹#›</a:t>
            </a:fld>
            <a:endParaRPr lang="en-US"/>
          </a:p>
        </p:txBody>
      </p:sp>
    </p:spTree>
    <p:extLst>
      <p:ext uri="{BB962C8B-B14F-4D97-AF65-F5344CB8AC3E}">
        <p14:creationId xmlns:p14="http://schemas.microsoft.com/office/powerpoint/2010/main" val="31469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2260918"/>
          </a:xfrm>
        </p:spPr>
        <p:txBody>
          <a:bodyPr>
            <a:noAutofit/>
          </a:bodyPr>
          <a:lstStyle/>
          <a:p>
            <a:r>
              <a:rPr lang="en-US" sz="3200" b="1" dirty="0">
                <a:latin typeface="Times New Roman" panose="02020603050405020304" pitchFamily="18" charset="0"/>
                <a:cs typeface="Times New Roman" panose="02020603050405020304" pitchFamily="18" charset="0"/>
              </a:rPr>
              <a:t>FEEDACK MECHANISM: A CRITICAL TOOL IN ENSURING A ROBUST QUALITY ASSURANCE IN HIGHER EDUCATION INSTITUTIONS</a:t>
            </a:r>
            <a:br>
              <a:rPr lang="en-US" sz="3200" b="1" dirty="0">
                <a:latin typeface="Times New Roman" panose="02020603050405020304" pitchFamily="18" charset="0"/>
                <a:cs typeface="Times New Roman" panose="02020603050405020304" pitchFamily="18" charset="0"/>
              </a:rPr>
            </a:br>
            <a:endParaRPr lang="en-US" sz="32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3602038"/>
            <a:ext cx="9144000" cy="2189162"/>
          </a:xfrm>
        </p:spPr>
        <p:txBody>
          <a:bodyPr>
            <a:normAutofit/>
          </a:bodyPr>
          <a:lstStyle/>
          <a:p>
            <a:r>
              <a:rPr lang="en-US" b="1" dirty="0"/>
              <a:t>Presented by:</a:t>
            </a:r>
          </a:p>
          <a:p>
            <a:r>
              <a:rPr lang="en-US" b="1" dirty="0"/>
              <a:t>Abigail Dzama TAWIAH and James Kwasi OBERKO</a:t>
            </a:r>
          </a:p>
          <a:p>
            <a:endParaRPr lang="en-US" b="1" dirty="0"/>
          </a:p>
          <a:p>
            <a:r>
              <a:rPr lang="en-US" sz="2000" dirty="0"/>
              <a:t>Quality Assurance and Planning Unit and University Relations Office</a:t>
            </a:r>
          </a:p>
          <a:p>
            <a:r>
              <a:rPr lang="en-US" sz="2000" dirty="0"/>
              <a:t>Kwame Nkrumah University of Science and Technology, Kumasi – Ghana</a:t>
            </a:r>
          </a:p>
          <a:p>
            <a:endParaRPr lang="en-US" dirty="0"/>
          </a:p>
        </p:txBody>
      </p:sp>
    </p:spTree>
    <p:extLst>
      <p:ext uri="{BB962C8B-B14F-4D97-AF65-F5344CB8AC3E}">
        <p14:creationId xmlns:p14="http://schemas.microsoft.com/office/powerpoint/2010/main" val="21275765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THE KNUST EXPERIENCE</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lnSpcReduction="10000"/>
          </a:bodyPr>
          <a:lstStyle/>
          <a:p>
            <a:r>
              <a:rPr lang="en-US" b="1" dirty="0"/>
              <a:t>Feedback on Halls of Residence Environment</a:t>
            </a:r>
          </a:p>
          <a:p>
            <a:pPr marL="342900" indent="-342900">
              <a:buFont typeface="Arial" panose="020B0604020202020204" pitchFamily="34" charset="0"/>
              <a:buChar char="•"/>
            </a:pPr>
            <a:r>
              <a:rPr lang="en-US" dirty="0"/>
              <a:t>Ranking of Halls of Residence environment </a:t>
            </a:r>
          </a:p>
          <a:p>
            <a:pPr marL="342900" indent="-342900">
              <a:buFont typeface="Arial" panose="020B0604020202020204" pitchFamily="34" charset="0"/>
              <a:buChar char="•"/>
            </a:pPr>
            <a:r>
              <a:rPr lang="en-US" dirty="0"/>
              <a:t>Checking rooms, washrooms </a:t>
            </a:r>
          </a:p>
          <a:p>
            <a:pPr marL="342900" indent="-342900">
              <a:buFont typeface="Arial" panose="020B0604020202020204" pitchFamily="34" charset="0"/>
              <a:buChar char="•"/>
            </a:pPr>
            <a:r>
              <a:rPr lang="en-US" dirty="0"/>
              <a:t>Maintenance of buildings and lawns </a:t>
            </a:r>
          </a:p>
          <a:p>
            <a:pPr marL="342900" indent="-342900">
              <a:buFont typeface="Arial" panose="020B0604020202020204" pitchFamily="34" charset="0"/>
              <a:buChar char="•"/>
            </a:pPr>
            <a:r>
              <a:rPr lang="en-US" dirty="0"/>
              <a:t>Sanitary conditions and waste disposal</a:t>
            </a:r>
          </a:p>
          <a:p>
            <a:pPr marL="342900" indent="-342900">
              <a:buFont typeface="Arial" panose="020B0604020202020204" pitchFamily="34" charset="0"/>
              <a:buChar char="•"/>
            </a:pPr>
            <a:r>
              <a:rPr lang="en-US" dirty="0"/>
              <a:t>Storage and disposal of hazardous chemicals </a:t>
            </a:r>
          </a:p>
          <a:p>
            <a:pPr marL="342900" indent="-342900">
              <a:buFont typeface="Arial" panose="020B0604020202020204" pitchFamily="34" charset="0"/>
              <a:buChar char="•"/>
            </a:pPr>
            <a:r>
              <a:rPr lang="en-US" dirty="0"/>
              <a:t>Feedback from staff, students and verification from a Ranking Committee</a:t>
            </a:r>
          </a:p>
        </p:txBody>
      </p:sp>
    </p:spTree>
    <p:extLst>
      <p:ext uri="{BB962C8B-B14F-4D97-AF65-F5344CB8AC3E}">
        <p14:creationId xmlns:p14="http://schemas.microsoft.com/office/powerpoint/2010/main" val="288332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THE KNUST EXPERIENCE</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r>
              <a:rPr lang="en-US" b="1" dirty="0"/>
              <a:t>Student Satisfaction Survey in 2015</a:t>
            </a:r>
            <a:endParaRPr lang="en-US" dirty="0"/>
          </a:p>
          <a:p>
            <a:pPr marL="342900" indent="-342900">
              <a:buFont typeface="Arial" panose="020B0604020202020204" pitchFamily="34" charset="0"/>
              <a:buChar char="•"/>
            </a:pPr>
            <a:r>
              <a:rPr lang="en-US" dirty="0"/>
              <a:t>KNUST conducted a Student Satisfaction Survey in 2015</a:t>
            </a:r>
          </a:p>
          <a:p>
            <a:pPr marL="342900" indent="-342900">
              <a:buFont typeface="Arial" panose="020B0604020202020204" pitchFamily="34" charset="0"/>
              <a:buChar char="•"/>
            </a:pPr>
            <a:r>
              <a:rPr lang="en-US" dirty="0"/>
              <a:t>Covered all areas of students life on campus: academic, counselling, health services, students support services, library, ICT, canteen, transportation/shuttle, </a:t>
            </a:r>
            <a:r>
              <a:rPr lang="en-US" dirty="0" err="1"/>
              <a:t>etc</a:t>
            </a:r>
            <a:endParaRPr lang="en-US" dirty="0"/>
          </a:p>
          <a:p>
            <a:pPr marL="342900" indent="-342900">
              <a:buFont typeface="Arial" panose="020B0604020202020204" pitchFamily="34" charset="0"/>
              <a:buChar char="•"/>
            </a:pPr>
            <a:r>
              <a:rPr lang="en-US" dirty="0"/>
              <a:t>Another Student Satisfaction Survey has been conducted as a PASET initiative. Results yet to be released</a:t>
            </a:r>
          </a:p>
        </p:txBody>
      </p:sp>
    </p:spTree>
    <p:extLst>
      <p:ext uri="{BB962C8B-B14F-4D97-AF65-F5344CB8AC3E}">
        <p14:creationId xmlns:p14="http://schemas.microsoft.com/office/powerpoint/2010/main" val="207114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THE KNUST EXPERIENCE</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r>
              <a:rPr lang="en-US" b="1" dirty="0"/>
              <a:t>Ranking of Departments</a:t>
            </a:r>
            <a:endParaRPr lang="en-US" dirty="0"/>
          </a:p>
          <a:p>
            <a:pPr marL="342900" indent="-342900">
              <a:buFont typeface="Arial" panose="020B0604020202020204" pitchFamily="34" charset="0"/>
              <a:buChar char="•"/>
            </a:pPr>
            <a:r>
              <a:rPr lang="en-US" dirty="0"/>
              <a:t>Inputs from staff of teaching and research departments are evaluated and ranked using parameters including the following :</a:t>
            </a:r>
          </a:p>
          <a:p>
            <a:pPr marL="342900" indent="-342900">
              <a:buFont typeface="Arial" panose="020B0604020202020204" pitchFamily="34" charset="0"/>
              <a:buChar char="•"/>
            </a:pPr>
            <a:r>
              <a:rPr lang="en-GB" dirty="0"/>
              <a:t>Academic Staff Invention, Patents and Technological Skills, Academic staff Awards and honours, Equality of educational opportunity, Departmental income, Research Output, Service to Community, and Online Presence of the Department.</a:t>
            </a:r>
            <a:endParaRPr lang="en-US" dirty="0"/>
          </a:p>
        </p:txBody>
      </p:sp>
    </p:spTree>
    <p:extLst>
      <p:ext uri="{BB962C8B-B14F-4D97-AF65-F5344CB8AC3E}">
        <p14:creationId xmlns:p14="http://schemas.microsoft.com/office/powerpoint/2010/main" val="242621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FINDINGS</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fontScale="92500" lnSpcReduction="20000"/>
          </a:bodyPr>
          <a:lstStyle/>
          <a:p>
            <a:pPr marL="342900" indent="-342900" algn="l">
              <a:lnSpc>
                <a:spcPct val="100000"/>
              </a:lnSpc>
              <a:buFont typeface="Arial" panose="020B0604020202020204" pitchFamily="34" charset="0"/>
              <a:buChar char="•"/>
            </a:pPr>
            <a:r>
              <a:rPr lang="en-US" dirty="0"/>
              <a:t>Only two new classroom buildings of faculties of Pharmacy and Natural Resource scored excellent in being disability friendly.</a:t>
            </a:r>
          </a:p>
          <a:p>
            <a:pPr marL="342900" indent="-342900" algn="l">
              <a:lnSpc>
                <a:spcPct val="100000"/>
              </a:lnSpc>
              <a:buFont typeface="Arial" panose="020B0604020202020204" pitchFamily="34" charset="0"/>
              <a:buChar char="•"/>
            </a:pPr>
            <a:r>
              <a:rPr lang="en-US" dirty="0"/>
              <a:t>It was revealed that fire drills seemed to be a novel idea to most of the respondents.</a:t>
            </a:r>
          </a:p>
          <a:p>
            <a:pPr marL="342900" indent="-342900" algn="l">
              <a:lnSpc>
                <a:spcPct val="100000"/>
              </a:lnSpc>
              <a:buFont typeface="Arial" panose="020B0604020202020204" pitchFamily="34" charset="0"/>
              <a:buChar char="•"/>
            </a:pPr>
            <a:r>
              <a:rPr lang="en-US" dirty="0"/>
              <a:t>Most of the old buildings did not also have smoke detectors.</a:t>
            </a:r>
          </a:p>
          <a:p>
            <a:pPr marL="342900" indent="-342900" algn="l">
              <a:lnSpc>
                <a:spcPct val="100000"/>
              </a:lnSpc>
              <a:buFont typeface="Arial" panose="020B0604020202020204" pitchFamily="34" charset="0"/>
              <a:buChar char="•"/>
            </a:pPr>
            <a:r>
              <a:rPr lang="en-US" dirty="0"/>
              <a:t>Six out of seven halls of residence scored low in the internal environment ranking due to overcrowding.</a:t>
            </a:r>
          </a:p>
          <a:p>
            <a:pPr marL="342900" indent="-342900" algn="l">
              <a:lnSpc>
                <a:spcPct val="100000"/>
              </a:lnSpc>
              <a:buFont typeface="Arial" panose="020B0604020202020204" pitchFamily="34" charset="0"/>
              <a:buChar char="•"/>
            </a:pPr>
            <a:r>
              <a:rPr lang="en-US" dirty="0"/>
              <a:t>Findings indicated that the poor performance of the halls was partly due to students indiscipline.</a:t>
            </a:r>
          </a:p>
        </p:txBody>
      </p:sp>
    </p:spTree>
    <p:extLst>
      <p:ext uri="{BB962C8B-B14F-4D97-AF65-F5344CB8AC3E}">
        <p14:creationId xmlns:p14="http://schemas.microsoft.com/office/powerpoint/2010/main" val="396630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RECOMMENDATIONS</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fontScale="85000" lnSpcReduction="20000"/>
          </a:bodyPr>
          <a:lstStyle/>
          <a:p>
            <a:pPr marL="342900" indent="-342900">
              <a:lnSpc>
                <a:spcPct val="150000"/>
              </a:lnSpc>
              <a:buFont typeface="Arial" panose="020B0604020202020204" pitchFamily="34" charset="0"/>
              <a:buChar char="•"/>
            </a:pPr>
            <a:r>
              <a:rPr lang="en-US" dirty="0"/>
              <a:t>It is recommended that there should be an Environmental Coordinator </a:t>
            </a:r>
          </a:p>
          <a:p>
            <a:pPr marL="342900" indent="-342900">
              <a:lnSpc>
                <a:spcPct val="150000"/>
              </a:lnSpc>
              <a:buFont typeface="Arial" panose="020B0604020202020204" pitchFamily="34" charset="0"/>
              <a:buChar char="•"/>
            </a:pPr>
            <a:r>
              <a:rPr lang="en-US" dirty="0"/>
              <a:t>The engagement of everyone within the university community critical to ensuring satisfaction of services.</a:t>
            </a:r>
          </a:p>
          <a:p>
            <a:pPr marL="342900" indent="-342900">
              <a:lnSpc>
                <a:spcPct val="150000"/>
              </a:lnSpc>
              <a:buFont typeface="Arial" panose="020B0604020202020204" pitchFamily="34" charset="0"/>
              <a:buChar char="•"/>
            </a:pPr>
            <a:r>
              <a:rPr lang="en-US" dirty="0"/>
              <a:t>Various feedback mechanisms should be employed to capture students’ views on issues directly and indirectly affecting their lives on campus.</a:t>
            </a:r>
          </a:p>
          <a:p>
            <a:pPr marL="342900" indent="-342900">
              <a:lnSpc>
                <a:spcPct val="150000"/>
              </a:lnSpc>
              <a:buFont typeface="Arial" panose="020B0604020202020204" pitchFamily="34" charset="0"/>
              <a:buChar char="•"/>
            </a:pPr>
            <a:r>
              <a:rPr lang="en-US" dirty="0"/>
              <a:t>The idea of ranking Colleges/Faculties and Halls of Residence breeds healthy competition that benefit the University.</a:t>
            </a:r>
          </a:p>
        </p:txBody>
      </p:sp>
    </p:spTree>
    <p:extLst>
      <p:ext uri="{BB962C8B-B14F-4D97-AF65-F5344CB8AC3E}">
        <p14:creationId xmlns:p14="http://schemas.microsoft.com/office/powerpoint/2010/main" val="124398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CONCLUSION</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pPr marL="342900" indent="-342900" algn="l">
              <a:lnSpc>
                <a:spcPct val="200000"/>
              </a:lnSpc>
              <a:buFont typeface="Arial" panose="020B0604020202020204" pitchFamily="34" charset="0"/>
              <a:buChar char="•"/>
            </a:pPr>
            <a:r>
              <a:rPr lang="en-US" dirty="0"/>
              <a:t>Through staff and students’ engagement, the concept of TQM can be applied for quality higher education. </a:t>
            </a:r>
          </a:p>
        </p:txBody>
      </p:sp>
    </p:spTree>
    <p:extLst>
      <p:ext uri="{BB962C8B-B14F-4D97-AF65-F5344CB8AC3E}">
        <p14:creationId xmlns:p14="http://schemas.microsoft.com/office/powerpoint/2010/main" val="194110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624314"/>
          </a:xfrm>
        </p:spPr>
        <p:txBody>
          <a:bodyPr>
            <a:noAutofit/>
          </a:bodyPr>
          <a:lstStyle/>
          <a:p>
            <a:r>
              <a:rPr lang="en-US" sz="3600" b="1" dirty="0">
                <a:latin typeface="Times New Roman" panose="02020603050405020304" pitchFamily="18" charset="0"/>
                <a:cs typeface="Times New Roman" panose="02020603050405020304" pitchFamily="18" charset="0"/>
              </a:rPr>
              <a:t>INTRODUCTION</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175641"/>
            <a:ext cx="9144000" cy="3615559"/>
          </a:xfrm>
        </p:spPr>
        <p:txBody>
          <a:bodyPr>
            <a:normAutofit fontScale="92500" lnSpcReduction="10000"/>
          </a:bodyPr>
          <a:lstStyle/>
          <a:p>
            <a:pPr marL="342900" indent="-342900" algn="l">
              <a:buFont typeface="Arial" panose="020B0604020202020204" pitchFamily="34" charset="0"/>
              <a:buChar char="•"/>
            </a:pPr>
            <a:r>
              <a:rPr lang="en-US" dirty="0"/>
              <a:t>Students are key stakeholders in Higher Education Institutions.</a:t>
            </a:r>
          </a:p>
          <a:p>
            <a:pPr marL="342900" indent="-342900" algn="l">
              <a:buFont typeface="Arial" panose="020B0604020202020204" pitchFamily="34" charset="0"/>
              <a:buChar char="•"/>
            </a:pPr>
            <a:r>
              <a:rPr lang="en-US" dirty="0"/>
              <a:t>The need to seek Quality Assurance approaches to provide excellent services is critical.</a:t>
            </a:r>
          </a:p>
          <a:p>
            <a:pPr marL="342900" indent="-342900" algn="l">
              <a:buFont typeface="Arial" panose="020B0604020202020204" pitchFamily="34" charset="0"/>
              <a:buChar char="•"/>
            </a:pPr>
            <a:r>
              <a:rPr lang="en-US" dirty="0"/>
              <a:t>QA works best when TQM is adopted.</a:t>
            </a:r>
          </a:p>
          <a:p>
            <a:pPr marL="342900" indent="-342900" algn="l">
              <a:buFont typeface="Arial" panose="020B0604020202020204" pitchFamily="34" charset="0"/>
              <a:buChar char="•"/>
            </a:pPr>
            <a:r>
              <a:rPr lang="en-US" dirty="0"/>
              <a:t>It suggests the need for </a:t>
            </a:r>
            <a:r>
              <a:rPr lang="en-US" b="1" i="1" dirty="0"/>
              <a:t>continuous improvement</a:t>
            </a:r>
            <a:r>
              <a:rPr lang="en-US" dirty="0"/>
              <a:t>.</a:t>
            </a:r>
          </a:p>
          <a:p>
            <a:pPr marL="342900" indent="-342900" algn="l">
              <a:buFont typeface="Arial" panose="020B0604020202020204" pitchFamily="34" charset="0"/>
              <a:buChar char="•"/>
            </a:pPr>
            <a:r>
              <a:rPr lang="en-US" dirty="0"/>
              <a:t>TQM is conceptualized using feedback from faculty, non-teaching staff and students to evaluate the quality assurance measures.</a:t>
            </a:r>
          </a:p>
          <a:p>
            <a:pPr marL="342900" indent="-342900" algn="l">
              <a:buFont typeface="Arial" panose="020B0604020202020204" pitchFamily="34" charset="0"/>
              <a:buChar char="•"/>
            </a:pPr>
            <a:r>
              <a:rPr lang="en-US" dirty="0"/>
              <a:t>This paper seeks to address best practices and modern way of soliciting for feedback from various categories of staff and students to improve the delivery of higher education to its clients.</a:t>
            </a:r>
          </a:p>
        </p:txBody>
      </p:sp>
    </p:spTree>
    <p:extLst>
      <p:ext uri="{BB962C8B-B14F-4D97-AF65-F5344CB8AC3E}">
        <p14:creationId xmlns:p14="http://schemas.microsoft.com/office/powerpoint/2010/main" val="25092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624314"/>
          </a:xfrm>
        </p:spPr>
        <p:txBody>
          <a:bodyPr>
            <a:noAutofit/>
          </a:bodyPr>
          <a:lstStyle/>
          <a:p>
            <a:r>
              <a:rPr lang="en-US" sz="3600" b="1" dirty="0">
                <a:latin typeface="Times New Roman" panose="02020603050405020304" pitchFamily="18" charset="0"/>
                <a:cs typeface="Times New Roman" panose="02020603050405020304" pitchFamily="18" charset="0"/>
              </a:rPr>
              <a:t>INTRODUCTION </a:t>
            </a:r>
            <a:r>
              <a:rPr lang="en-US" sz="2000" dirty="0">
                <a:latin typeface="Times New Roman" panose="02020603050405020304" pitchFamily="18" charset="0"/>
                <a:cs typeface="Times New Roman" panose="02020603050405020304" pitchFamily="18" charset="0"/>
              </a:rPr>
              <a:t>cont’d.</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091559"/>
            <a:ext cx="9144000" cy="3699641"/>
          </a:xfrm>
        </p:spPr>
        <p:txBody>
          <a:bodyPr>
            <a:normAutofit/>
          </a:bodyPr>
          <a:lstStyle/>
          <a:p>
            <a:pPr marL="342900" indent="-342900" algn="l">
              <a:lnSpc>
                <a:spcPct val="150000"/>
              </a:lnSpc>
              <a:buFont typeface="Arial" panose="020B0604020202020204" pitchFamily="34" charset="0"/>
              <a:buChar char="•"/>
            </a:pPr>
            <a:r>
              <a:rPr lang="en-US" dirty="0"/>
              <a:t>The scope of this paper is to present an African perspective using KNUST, Kumasi, Ghana as case study.</a:t>
            </a:r>
          </a:p>
          <a:p>
            <a:pPr marL="342900" indent="-342900" algn="l">
              <a:lnSpc>
                <a:spcPct val="150000"/>
              </a:lnSpc>
              <a:buFont typeface="Arial" panose="020B0604020202020204" pitchFamily="34" charset="0"/>
              <a:buChar char="•"/>
            </a:pPr>
            <a:r>
              <a:rPr lang="en-US" dirty="0"/>
              <a:t>A 5-year quality assurance data available at the Vice-Chancellor’s Office, was used to examine assurance interventions.</a:t>
            </a:r>
          </a:p>
          <a:p>
            <a:pPr marL="342900" indent="-342900" algn="l">
              <a:lnSpc>
                <a:spcPct val="150000"/>
              </a:lnSpc>
              <a:buFont typeface="Arial" panose="020B0604020202020204" pitchFamily="34" charset="0"/>
              <a:buChar char="•"/>
            </a:pPr>
            <a:r>
              <a:rPr lang="en-US" dirty="0"/>
              <a:t>Recommendations from this presentation will guide other institutions on practices to build a robust quality assurance system.</a:t>
            </a:r>
          </a:p>
          <a:p>
            <a:pPr algn="l"/>
            <a:endParaRPr lang="en-US" dirty="0"/>
          </a:p>
        </p:txBody>
      </p:sp>
    </p:spTree>
    <p:extLst>
      <p:ext uri="{BB962C8B-B14F-4D97-AF65-F5344CB8AC3E}">
        <p14:creationId xmlns:p14="http://schemas.microsoft.com/office/powerpoint/2010/main" val="16353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624314"/>
          </a:xfrm>
        </p:spPr>
        <p:txBody>
          <a:bodyPr>
            <a:noAutofit/>
          </a:bodyPr>
          <a:lstStyle/>
          <a:p>
            <a:r>
              <a:rPr lang="en-US" sz="3600" b="1" dirty="0">
                <a:latin typeface="Times New Roman" panose="02020603050405020304" pitchFamily="18" charset="0"/>
                <a:cs typeface="Times New Roman" panose="02020603050405020304" pitchFamily="18" charset="0"/>
              </a:rPr>
              <a:t>LITERATURE REVIEW</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091559"/>
            <a:ext cx="9144000" cy="3699641"/>
          </a:xfrm>
        </p:spPr>
        <p:txBody>
          <a:bodyPr>
            <a:normAutofit/>
          </a:bodyPr>
          <a:lstStyle/>
          <a:p>
            <a:pPr marL="342900" indent="-342900" algn="l">
              <a:buFont typeface="Arial" panose="020B0604020202020204" pitchFamily="34" charset="0"/>
              <a:buChar char="•"/>
            </a:pPr>
            <a:r>
              <a:rPr lang="en-US" dirty="0"/>
              <a:t>Total Quality Management (TQM) was first applied in industries.</a:t>
            </a:r>
          </a:p>
          <a:p>
            <a:pPr marL="342900" indent="-342900" algn="l">
              <a:buFont typeface="Arial" panose="020B0604020202020204" pitchFamily="34" charset="0"/>
              <a:buChar char="•"/>
            </a:pPr>
            <a:r>
              <a:rPr lang="en-US" dirty="0"/>
              <a:t>The movement for total quality management principles in colleges and universities is a development.</a:t>
            </a:r>
          </a:p>
          <a:p>
            <a:pPr marL="342900" indent="-342900" algn="l">
              <a:buFont typeface="Arial" panose="020B0604020202020204" pitchFamily="34" charset="0"/>
              <a:buChar char="•"/>
            </a:pPr>
            <a:r>
              <a:rPr lang="en-US" dirty="0" err="1"/>
              <a:t>Pandi</a:t>
            </a:r>
            <a:r>
              <a:rPr lang="en-US" dirty="0"/>
              <a:t> et </a:t>
            </a:r>
            <a:r>
              <a:rPr lang="en-US" i="1" dirty="0"/>
              <a:t>al</a:t>
            </a:r>
            <a:r>
              <a:rPr lang="en-US" dirty="0"/>
              <a:t>. (2009) highlights the need to consider students as stakeholders</a:t>
            </a:r>
          </a:p>
        </p:txBody>
      </p:sp>
    </p:spTree>
    <p:extLst>
      <p:ext uri="{BB962C8B-B14F-4D97-AF65-F5344CB8AC3E}">
        <p14:creationId xmlns:p14="http://schemas.microsoft.com/office/powerpoint/2010/main" val="4256404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624314"/>
          </a:xfrm>
        </p:spPr>
        <p:txBody>
          <a:bodyPr>
            <a:noAutofit/>
          </a:bodyPr>
          <a:lstStyle/>
          <a:p>
            <a:r>
              <a:rPr lang="en-US" sz="3600" b="1" dirty="0">
                <a:latin typeface="Times New Roman" panose="02020603050405020304" pitchFamily="18" charset="0"/>
                <a:cs typeface="Times New Roman" panose="02020603050405020304" pitchFamily="18" charset="0"/>
              </a:rPr>
              <a:t>STAKEHOLDER PARTICIPATION IN TQM</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091559"/>
            <a:ext cx="9144000" cy="3699641"/>
          </a:xfrm>
        </p:spPr>
        <p:txBody>
          <a:bodyPr>
            <a:normAutofit/>
          </a:bodyPr>
          <a:lstStyle/>
          <a:p>
            <a:pPr marL="342900" indent="-342900" algn="l">
              <a:buFont typeface="Arial" panose="020B0604020202020204" pitchFamily="34" charset="0"/>
              <a:buChar char="•"/>
            </a:pPr>
            <a:r>
              <a:rPr lang="en-US" dirty="0"/>
              <a:t>Through quality assurance, higher education institutions can achieve their goals and objectives</a:t>
            </a:r>
          </a:p>
          <a:p>
            <a:pPr marL="342900" indent="-342900" algn="l">
              <a:buFont typeface="Arial" panose="020B0604020202020204" pitchFamily="34" charset="0"/>
              <a:buChar char="•"/>
            </a:pPr>
            <a:r>
              <a:rPr lang="en-US" dirty="0"/>
              <a:t>There need to assess how the various quality approaches have changed overtime</a:t>
            </a:r>
          </a:p>
          <a:p>
            <a:pPr marL="342900" indent="-342900" algn="l">
              <a:buFont typeface="Arial" panose="020B0604020202020204" pitchFamily="34" charset="0"/>
              <a:buChar char="•"/>
            </a:pPr>
            <a:r>
              <a:rPr lang="en-US" dirty="0"/>
              <a:t>Governance of universities significantly depends on effective and efficient linkage between stakeholders in the present and future.</a:t>
            </a:r>
          </a:p>
        </p:txBody>
      </p:sp>
    </p:spTree>
    <p:extLst>
      <p:ext uri="{BB962C8B-B14F-4D97-AF65-F5344CB8AC3E}">
        <p14:creationId xmlns:p14="http://schemas.microsoft.com/office/powerpoint/2010/main" val="253502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1149832"/>
          </a:xfrm>
        </p:spPr>
        <p:txBody>
          <a:bodyPr>
            <a:noAutofit/>
          </a:bodyPr>
          <a:lstStyle/>
          <a:p>
            <a:r>
              <a:rPr lang="en-US" sz="3600" b="1" dirty="0">
                <a:latin typeface="Times New Roman" panose="02020603050405020304" pitchFamily="18" charset="0"/>
                <a:cs typeface="Times New Roman" panose="02020603050405020304" pitchFamily="18" charset="0"/>
              </a:rPr>
              <a:t>STAKEHOLDER PARTICIPATION IN TQM </a:t>
            </a:r>
            <a:r>
              <a:rPr lang="en-US" sz="2800" dirty="0">
                <a:latin typeface="Times New Roman" panose="02020603050405020304" pitchFamily="18" charset="0"/>
                <a:cs typeface="Times New Roman" panose="02020603050405020304" pitchFamily="18" charset="0"/>
              </a:rPr>
              <a:t>cont’d.</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pPr marL="342900" indent="-342900" algn="l">
              <a:buFont typeface="Arial" panose="020B0604020202020204" pitchFamily="34" charset="0"/>
              <a:buChar char="•"/>
            </a:pPr>
            <a:r>
              <a:rPr lang="en-US" dirty="0"/>
              <a:t>Students and employers participate in internal quality assurance for stakeholder consultation.</a:t>
            </a:r>
          </a:p>
          <a:p>
            <a:pPr marL="342900" indent="-342900" algn="l">
              <a:buFont typeface="Arial" panose="020B0604020202020204" pitchFamily="34" charset="0"/>
              <a:buChar char="•"/>
            </a:pPr>
            <a:r>
              <a:rPr lang="en-US" dirty="0"/>
              <a:t>Students are definitive stakeholders who have power, urgency and legitimacy to act and provide feedback through periodic reviews of </a:t>
            </a:r>
            <a:r>
              <a:rPr lang="en-US" dirty="0" err="1"/>
              <a:t>programmes</a:t>
            </a:r>
            <a:r>
              <a:rPr lang="en-US" dirty="0"/>
              <a:t> and awards from students.</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56896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METHODOLOGY</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pPr marL="342900" indent="-342900" algn="l">
              <a:buFont typeface="Arial" panose="020B0604020202020204" pitchFamily="34" charset="0"/>
              <a:buChar char="•"/>
            </a:pPr>
            <a:r>
              <a:rPr lang="en-US" dirty="0"/>
              <a:t>The Kwame Nkrumah University of Science and Technology, Kumasi was used as a case study.</a:t>
            </a:r>
          </a:p>
          <a:p>
            <a:pPr marL="342900" indent="-342900" algn="l">
              <a:buFont typeface="Arial" panose="020B0604020202020204" pitchFamily="34" charset="0"/>
              <a:buChar char="•"/>
            </a:pPr>
            <a:r>
              <a:rPr lang="en-US" dirty="0"/>
              <a:t>The authors thus commented on practices at quality assurance practices at KNUST, Kumasi.</a:t>
            </a:r>
          </a:p>
        </p:txBody>
      </p:sp>
    </p:spTree>
    <p:extLst>
      <p:ext uri="{BB962C8B-B14F-4D97-AF65-F5344CB8AC3E}">
        <p14:creationId xmlns:p14="http://schemas.microsoft.com/office/powerpoint/2010/main" val="261025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THE KNUST EXPERIENCE</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a:bodyPr>
          <a:lstStyle/>
          <a:p>
            <a:r>
              <a:rPr lang="en-US" b="1" dirty="0"/>
              <a:t>Assessment of Lecturers and Courses</a:t>
            </a:r>
          </a:p>
          <a:p>
            <a:pPr marL="342900" indent="-342900">
              <a:buFont typeface="Arial" panose="020B0604020202020204" pitchFamily="34" charset="0"/>
              <a:buChar char="•"/>
            </a:pPr>
            <a:r>
              <a:rPr lang="en-US" dirty="0"/>
              <a:t>Students are given the opportunity to assess lecturers and courses each semester</a:t>
            </a:r>
          </a:p>
          <a:p>
            <a:pPr marL="342900" indent="-342900">
              <a:buFont typeface="Arial" panose="020B0604020202020204" pitchFamily="34" charset="0"/>
              <a:buChar char="•"/>
            </a:pPr>
            <a:r>
              <a:rPr lang="en-US" dirty="0"/>
              <a:t>Mandatory to assess to view end-of-semester results. </a:t>
            </a:r>
          </a:p>
        </p:txBody>
      </p:sp>
    </p:spTree>
    <p:extLst>
      <p:ext uri="{BB962C8B-B14F-4D97-AF65-F5344CB8AC3E}">
        <p14:creationId xmlns:p14="http://schemas.microsoft.com/office/powerpoint/2010/main" val="120931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341120"/>
            <a:ext cx="9144000" cy="582273"/>
          </a:xfrm>
        </p:spPr>
        <p:txBody>
          <a:bodyPr>
            <a:noAutofit/>
          </a:bodyPr>
          <a:lstStyle/>
          <a:p>
            <a:r>
              <a:rPr lang="en-US" sz="3600" b="1" dirty="0">
                <a:latin typeface="Times New Roman" panose="02020603050405020304" pitchFamily="18" charset="0"/>
                <a:cs typeface="Times New Roman" panose="02020603050405020304" pitchFamily="18" charset="0"/>
              </a:rPr>
              <a:t>THE KNUST EXPERIENCE</a:t>
            </a:r>
            <a:endParaRPr lang="en-US" sz="3600" b="1" dirty="0">
              <a:latin typeface="Algerian" panose="04020705040A02060702" pitchFamily="82"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2490952"/>
            <a:ext cx="9144000" cy="3300248"/>
          </a:xfrm>
        </p:spPr>
        <p:txBody>
          <a:bodyPr>
            <a:normAutofit lnSpcReduction="10000"/>
          </a:bodyPr>
          <a:lstStyle/>
          <a:p>
            <a:r>
              <a:rPr lang="en-US" b="1" dirty="0"/>
              <a:t>Feedback on Physical Academic Environment</a:t>
            </a:r>
          </a:p>
          <a:p>
            <a:pPr marL="342900" indent="-342900">
              <a:buFont typeface="Arial" panose="020B0604020202020204" pitchFamily="34" charset="0"/>
              <a:buChar char="•"/>
            </a:pPr>
            <a:r>
              <a:rPr lang="en-US" dirty="0"/>
              <a:t>Ranking of College and Faculty environment </a:t>
            </a:r>
          </a:p>
          <a:p>
            <a:pPr marL="342900" indent="-342900">
              <a:buFont typeface="Arial" panose="020B0604020202020204" pitchFamily="34" charset="0"/>
              <a:buChar char="•"/>
            </a:pPr>
            <a:r>
              <a:rPr lang="en-US" dirty="0"/>
              <a:t>Checking lecture rooms, laboratories, studios</a:t>
            </a:r>
          </a:p>
          <a:p>
            <a:pPr marL="342900" indent="-342900">
              <a:buFont typeface="Arial" panose="020B0604020202020204" pitchFamily="34" charset="0"/>
              <a:buChar char="•"/>
            </a:pPr>
            <a:r>
              <a:rPr lang="en-US" dirty="0"/>
              <a:t>Maintenance of buildings and lawns </a:t>
            </a:r>
          </a:p>
          <a:p>
            <a:pPr marL="342900" indent="-342900">
              <a:buFont typeface="Arial" panose="020B0604020202020204" pitchFamily="34" charset="0"/>
              <a:buChar char="•"/>
            </a:pPr>
            <a:r>
              <a:rPr lang="en-US" dirty="0"/>
              <a:t>Sanitary conditions and waste disposal</a:t>
            </a:r>
          </a:p>
          <a:p>
            <a:pPr marL="342900" indent="-342900">
              <a:buFont typeface="Arial" panose="020B0604020202020204" pitchFamily="34" charset="0"/>
              <a:buChar char="•"/>
            </a:pPr>
            <a:r>
              <a:rPr lang="en-US" dirty="0"/>
              <a:t>Storage and disposal of hazardous chemicals </a:t>
            </a:r>
          </a:p>
          <a:p>
            <a:pPr marL="342900" indent="-342900">
              <a:buFont typeface="Arial" panose="020B0604020202020204" pitchFamily="34" charset="0"/>
              <a:buChar char="•"/>
            </a:pPr>
            <a:r>
              <a:rPr lang="en-US" dirty="0"/>
              <a:t>Feedback from staff, students and verification from a Ranking Committee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4603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TotalTime>
  <Words>779</Words>
  <Application>Microsoft Office PowerPoint</Application>
  <PresentationFormat>Widescreen</PresentationFormat>
  <Paragraphs>73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Calibri</vt:lpstr>
      <vt:lpstr>Calibri Light</vt:lpstr>
      <vt:lpstr>Times New Roman</vt:lpstr>
      <vt:lpstr>Office Theme</vt:lpstr>
      <vt:lpstr>FEEDACK MECHANISM: A CRITICAL TOOL IN ENSURING A ROBUST QUALITY ASSURANCE IN HIGHER EDUCATION INSTITUTIONS </vt:lpstr>
      <vt:lpstr>INTRODUCTION</vt:lpstr>
      <vt:lpstr>INTRODUCTION cont’d.</vt:lpstr>
      <vt:lpstr>LITERATURE REVIEW</vt:lpstr>
      <vt:lpstr>STAKEHOLDER PARTICIPATION IN TQM</vt:lpstr>
      <vt:lpstr>STAKEHOLDER PARTICIPATION IN TQM cont’d.</vt:lpstr>
      <vt:lpstr>METHODOLOGY</vt:lpstr>
      <vt:lpstr>THE KNUST EXPERIENCE</vt:lpstr>
      <vt:lpstr>THE KNUST EXPERIENCE</vt:lpstr>
      <vt:lpstr>THE KNUST EXPERIENCE</vt:lpstr>
      <vt:lpstr>THE KNUST EXPERIENCE</vt:lpstr>
      <vt:lpstr>THE KNUST EXPERIENCE</vt:lpstr>
      <vt:lpstr>FINDINGS</vt:lpstr>
      <vt:lpstr>RECOMMENDATIONS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NAIRNE-POWELL, Darien</dc:creator>
  <cp:lastModifiedBy>ROSE-PARKES,Marjorie E</cp:lastModifiedBy>
  <cp:revision>59</cp:revision>
  <cp:lastPrinted>2019-07-09T12:01:31Z</cp:lastPrinted>
  <dcterms:created xsi:type="dcterms:W3CDTF">2019-06-14T23:00:47Z</dcterms:created>
  <dcterms:modified xsi:type="dcterms:W3CDTF">2019-07-09T16:29:37Z</dcterms:modified>
</cp:coreProperties>
</file>