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4" r:id="rId4"/>
    <p:sldId id="258" r:id="rId5"/>
    <p:sldId id="271" r:id="rId6"/>
    <p:sldId id="272" r:id="rId7"/>
    <p:sldId id="265" r:id="rId8"/>
    <p:sldId id="259" r:id="rId9"/>
    <p:sldId id="266" r:id="rId10"/>
    <p:sldId id="273" r:id="rId11"/>
    <p:sldId id="269" r:id="rId12"/>
    <p:sldId id="260" r:id="rId13"/>
    <p:sldId id="261" r:id="rId14"/>
    <p:sldId id="267" r:id="rId15"/>
    <p:sldId id="263"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94671" autoAdjust="0"/>
  </p:normalViewPr>
  <p:slideViewPr>
    <p:cSldViewPr snapToGrid="0">
      <p:cViewPr varScale="1">
        <p:scale>
          <a:sx n="52" d="100"/>
          <a:sy n="52" d="100"/>
        </p:scale>
        <p:origin x="523" y="58"/>
      </p:cViewPr>
      <p:guideLst>
        <p:guide orient="horz" pos="2160"/>
        <p:guide pos="3840"/>
      </p:guideLst>
    </p:cSldViewPr>
  </p:slideViewPr>
  <p:notesTextViewPr>
    <p:cViewPr>
      <p:scale>
        <a:sx n="1" d="1"/>
        <a:sy n="1" d="1"/>
      </p:scale>
      <p:origin x="0" y="0"/>
    </p:cViewPr>
  </p:notesTextViewPr>
  <p:notesViewPr>
    <p:cSldViewPr snapToGrid="0">
      <p:cViewPr>
        <p:scale>
          <a:sx n="106" d="100"/>
          <a:sy n="106" d="100"/>
        </p:scale>
        <p:origin x="-175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JM"/>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0DB97-54AC-48DD-90A6-57FA76F80A97}" type="datetimeFigureOut">
              <a:rPr lang="en-JM" smtClean="0"/>
              <a:t>10/7/2019</a:t>
            </a:fld>
            <a:endParaRPr lang="en-JM"/>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JM"/>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JM"/>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13CE92-7948-4C8F-A79F-ECBC14F0A702}" type="slidenum">
              <a:rPr lang="en-JM" smtClean="0"/>
              <a:t>‹#›</a:t>
            </a:fld>
            <a:endParaRPr lang="en-JM"/>
          </a:p>
        </p:txBody>
      </p:sp>
    </p:spTree>
    <p:extLst>
      <p:ext uri="{BB962C8B-B14F-4D97-AF65-F5344CB8AC3E}">
        <p14:creationId xmlns:p14="http://schemas.microsoft.com/office/powerpoint/2010/main" val="143468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a:p>
        </p:txBody>
      </p:sp>
      <p:sp>
        <p:nvSpPr>
          <p:cNvPr id="4" name="Slide Number Placeholder 3"/>
          <p:cNvSpPr>
            <a:spLocks noGrp="1"/>
          </p:cNvSpPr>
          <p:nvPr>
            <p:ph type="sldNum" sz="quarter" idx="10"/>
          </p:nvPr>
        </p:nvSpPr>
        <p:spPr/>
        <p:txBody>
          <a:bodyPr/>
          <a:lstStyle/>
          <a:p>
            <a:fld id="{0013CE92-7948-4C8F-A79F-ECBC14F0A702}" type="slidenum">
              <a:rPr lang="en-JM" smtClean="0"/>
              <a:t>1</a:t>
            </a:fld>
            <a:endParaRPr lang="en-JM"/>
          </a:p>
        </p:txBody>
      </p:sp>
    </p:spTree>
    <p:extLst>
      <p:ext uri="{BB962C8B-B14F-4D97-AF65-F5344CB8AC3E}">
        <p14:creationId xmlns:p14="http://schemas.microsoft.com/office/powerpoint/2010/main" val="3824159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8565" y="4276165"/>
            <a:ext cx="5737411" cy="4491317"/>
          </a:xfrm>
        </p:spPr>
        <p:txBody>
          <a:bodyPr/>
          <a:lstStyle/>
          <a:p>
            <a:r>
              <a:rPr lang="en-JM" dirty="0" smtClean="0"/>
              <a:t>Having made a case that attention to the mental health of the community is an important consideration for higher education institutions, we will consider the impact the administrator has on how this is played out in the community.   Counselling services are manned by professionals who have the expertise to offer psychological services, consultation and training as well as crisis intervention.  However, without the support of the administrators in the institutions, it is difficult to do a good job.  Budgets for staff and for programmes are set by administrators and unless the value of counselling is recognized, counselling services will be underfunded and understaffed thus.   The administrators’ comfort with acknowledging mental health issues will also affect whether the institution keeps these issues in their awareness.  Acknowledging mental health as an issue can range from mentioning mental health issues and implications in planning meetings through to willingness to endorse or speak at mental health events at the institution.  When those in authority take a matter seriously, others are likely to pay attention to these issues.</a:t>
            </a:r>
          </a:p>
          <a:p>
            <a:endParaRPr lang="en-JM" dirty="0" smtClean="0"/>
          </a:p>
          <a:p>
            <a:r>
              <a:rPr lang="en-JM" dirty="0" smtClean="0"/>
              <a:t>Administrators do not usually come from a background of training in mental health, so how are they to become comfortable addressing this area which is outside of their expertise?  Collaboration with counselling staff allows for this</a:t>
            </a:r>
            <a:endParaRPr lang="en-JM" dirty="0"/>
          </a:p>
        </p:txBody>
      </p:sp>
      <p:sp>
        <p:nvSpPr>
          <p:cNvPr id="4" name="Slide Number Placeholder 3"/>
          <p:cNvSpPr>
            <a:spLocks noGrp="1"/>
          </p:cNvSpPr>
          <p:nvPr>
            <p:ph type="sldNum" sz="quarter" idx="10"/>
          </p:nvPr>
        </p:nvSpPr>
        <p:spPr/>
        <p:txBody>
          <a:bodyPr/>
          <a:lstStyle/>
          <a:p>
            <a:fld id="{0013CE92-7948-4C8F-A79F-ECBC14F0A702}" type="slidenum">
              <a:rPr lang="en-JM" smtClean="0"/>
              <a:t>10</a:t>
            </a:fld>
            <a:endParaRPr lang="en-JM"/>
          </a:p>
        </p:txBody>
      </p:sp>
    </p:spTree>
    <p:extLst>
      <p:ext uri="{BB962C8B-B14F-4D97-AF65-F5344CB8AC3E}">
        <p14:creationId xmlns:p14="http://schemas.microsoft.com/office/powerpoint/2010/main" val="3737568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sz="1400" dirty="0" smtClean="0"/>
              <a:t>At the UWI at Mona, the counsellors realized that there was a lack of this type of communication and took the initiative to establish what I will refer to as the Coffee Hour model.  Administrators from the faculties (Deans or their representatives) and administrators from the Office of Student Services have in the last decade been invited to annual informal meetings with the counsellors.  In these meetings concerns are shared about mental health issues which affect students and ideas are generated about how this could be addressed.  The meetings have served four purposes – establishing a personal connection between administrators and counsellors thus allowing for ease of communication as matters arise; a clearer understanding on both sides of how the services that counsellors offer can impact the campus community; sharing of information which can impact policies and programmes as well as counsellors being asked more often to assist with training of faculty and staff. </a:t>
            </a:r>
            <a:endParaRPr lang="en-JM" sz="1400" dirty="0"/>
          </a:p>
        </p:txBody>
      </p:sp>
      <p:sp>
        <p:nvSpPr>
          <p:cNvPr id="4" name="Slide Number Placeholder 3"/>
          <p:cNvSpPr>
            <a:spLocks noGrp="1"/>
          </p:cNvSpPr>
          <p:nvPr>
            <p:ph type="sldNum" sz="quarter" idx="10"/>
          </p:nvPr>
        </p:nvSpPr>
        <p:spPr/>
        <p:txBody>
          <a:bodyPr/>
          <a:lstStyle/>
          <a:p>
            <a:fld id="{0013CE92-7948-4C8F-A79F-ECBC14F0A702}" type="slidenum">
              <a:rPr lang="en-JM" smtClean="0"/>
              <a:t>11</a:t>
            </a:fld>
            <a:endParaRPr lang="en-JM"/>
          </a:p>
        </p:txBody>
      </p:sp>
    </p:spTree>
    <p:extLst>
      <p:ext uri="{BB962C8B-B14F-4D97-AF65-F5344CB8AC3E}">
        <p14:creationId xmlns:p14="http://schemas.microsoft.com/office/powerpoint/2010/main" val="297690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029" sz="1400" dirty="0"/>
              <a:t>Sessions usually focus on how faculty and staff can be sentinel systems for the community, understanding signs of mental ill-health to look for and how to then refer such a person for counselling if needed.  This approach allows key players in the community to develop an increased awareness of mental health issues and allows for earlier detection of possible mental health problems.  Other training sessions have focused on helping faculty and staff look at their own mental health, particularly in understanding how professional and personal stressors can impact mental health negatively and what can be done to mitigate this. </a:t>
            </a:r>
            <a:endParaRPr lang="en-JM" sz="1400" dirty="0"/>
          </a:p>
        </p:txBody>
      </p:sp>
      <p:sp>
        <p:nvSpPr>
          <p:cNvPr id="4" name="Slide Number Placeholder 3"/>
          <p:cNvSpPr>
            <a:spLocks noGrp="1"/>
          </p:cNvSpPr>
          <p:nvPr>
            <p:ph type="sldNum" sz="quarter" idx="10"/>
          </p:nvPr>
        </p:nvSpPr>
        <p:spPr/>
        <p:txBody>
          <a:bodyPr/>
          <a:lstStyle/>
          <a:p>
            <a:fld id="{0013CE92-7948-4C8F-A79F-ECBC14F0A702}" type="slidenum">
              <a:rPr lang="en-JM" smtClean="0"/>
              <a:t>12</a:t>
            </a:fld>
            <a:endParaRPr lang="en-JM"/>
          </a:p>
        </p:txBody>
      </p:sp>
    </p:spTree>
    <p:extLst>
      <p:ext uri="{BB962C8B-B14F-4D97-AF65-F5344CB8AC3E}">
        <p14:creationId xmlns:p14="http://schemas.microsoft.com/office/powerpoint/2010/main" val="297690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sz="1100" dirty="0" smtClean="0"/>
              <a:t>At the UWI at Mona, a web based and telephone counselling programme was started in 2011 using grant funding from a larger project that focused on sexual safety.  When funding ended, the usefulness of the telephone counselling was so clear that the funding for this was rolled into the annual budget.  Of note is that students rarely called but they sent texts and when a smart phone was put into use, they sent </a:t>
            </a:r>
            <a:r>
              <a:rPr lang="en-JM" sz="1100" dirty="0" err="1" smtClean="0"/>
              <a:t>WhatsApp</a:t>
            </a:r>
            <a:r>
              <a:rPr lang="en-JM" sz="1100" dirty="0" smtClean="0"/>
              <a:t> messages.  This service is well publicised at orientation and through posts to the campus messaging service.  Members of the campus community have accessed it for reasons ranging from mundane enquires about campus facilities through to expressions of suicidal intent.  The service illustrates the need to be regularly upgrading the ways in which we reach out to the community to help enhance mental health and shows the need for administrative support for new ways of outreach as without budgetary approval the program would not be alive today.</a:t>
            </a:r>
          </a:p>
          <a:p>
            <a:endParaRPr lang="en-JM" sz="1100" dirty="0" smtClean="0"/>
          </a:p>
          <a:p>
            <a:r>
              <a:rPr lang="en-JM" sz="1100" dirty="0" smtClean="0"/>
              <a:t>The issue of technology is also of great relevance for our online programs – now a common way of delivering higher education.  While we have become very good at using technology to conduct online classes, the question of student support, inclusive of counselling, has not been addressed with the same alacrity as that of getting academic information out to students.  However, just as with their counterparts on a physical campus, students who are online also require attention to be paid to their mental health and as illustrated through UWIHELPS there is the technology and a model which can be adapted to offer help in the online education setting.  The need for this is patent as many online students are balancing the roles of student, worker, partner and parent, with the resulting high levels of stress that come with this multitasking.  This group should therefore have similar access to services that can enhance their mental health during their journey through the institution.</a:t>
            </a:r>
            <a:endParaRPr lang="en-JM" sz="1100" dirty="0"/>
          </a:p>
        </p:txBody>
      </p:sp>
      <p:sp>
        <p:nvSpPr>
          <p:cNvPr id="4" name="Slide Number Placeholder 3"/>
          <p:cNvSpPr>
            <a:spLocks noGrp="1"/>
          </p:cNvSpPr>
          <p:nvPr>
            <p:ph type="sldNum" sz="quarter" idx="10"/>
          </p:nvPr>
        </p:nvSpPr>
        <p:spPr/>
        <p:txBody>
          <a:bodyPr/>
          <a:lstStyle/>
          <a:p>
            <a:fld id="{0013CE92-7948-4C8F-A79F-ECBC14F0A702}" type="slidenum">
              <a:rPr lang="en-JM" smtClean="0"/>
              <a:t>13</a:t>
            </a:fld>
            <a:endParaRPr lang="en-JM"/>
          </a:p>
        </p:txBody>
      </p:sp>
    </p:spTree>
    <p:extLst>
      <p:ext uri="{BB962C8B-B14F-4D97-AF65-F5344CB8AC3E}">
        <p14:creationId xmlns:p14="http://schemas.microsoft.com/office/powerpoint/2010/main" val="13802605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a:p>
        </p:txBody>
      </p:sp>
      <p:sp>
        <p:nvSpPr>
          <p:cNvPr id="4" name="Slide Number Placeholder 3"/>
          <p:cNvSpPr>
            <a:spLocks noGrp="1"/>
          </p:cNvSpPr>
          <p:nvPr>
            <p:ph type="sldNum" sz="quarter" idx="10"/>
          </p:nvPr>
        </p:nvSpPr>
        <p:spPr/>
        <p:txBody>
          <a:bodyPr/>
          <a:lstStyle/>
          <a:p>
            <a:fld id="{0013CE92-7948-4C8F-A79F-ECBC14F0A702}" type="slidenum">
              <a:rPr lang="en-JM" smtClean="0"/>
              <a:t>14</a:t>
            </a:fld>
            <a:endParaRPr lang="en-JM"/>
          </a:p>
        </p:txBody>
      </p:sp>
    </p:spTree>
    <p:extLst>
      <p:ext uri="{BB962C8B-B14F-4D97-AF65-F5344CB8AC3E}">
        <p14:creationId xmlns:p14="http://schemas.microsoft.com/office/powerpoint/2010/main" val="526215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a:p>
        </p:txBody>
      </p:sp>
      <p:sp>
        <p:nvSpPr>
          <p:cNvPr id="4" name="Slide Number Placeholder 3"/>
          <p:cNvSpPr>
            <a:spLocks noGrp="1"/>
          </p:cNvSpPr>
          <p:nvPr>
            <p:ph type="sldNum" sz="quarter" idx="10"/>
          </p:nvPr>
        </p:nvSpPr>
        <p:spPr/>
        <p:txBody>
          <a:bodyPr/>
          <a:lstStyle/>
          <a:p>
            <a:fld id="{0013CE92-7948-4C8F-A79F-ECBC14F0A702}" type="slidenum">
              <a:rPr lang="en-JM" smtClean="0"/>
              <a:t>15</a:t>
            </a:fld>
            <a:endParaRPr lang="en-JM"/>
          </a:p>
        </p:txBody>
      </p:sp>
    </p:spTree>
    <p:extLst>
      <p:ext uri="{BB962C8B-B14F-4D97-AF65-F5344CB8AC3E}">
        <p14:creationId xmlns:p14="http://schemas.microsoft.com/office/powerpoint/2010/main" val="3711993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a:p>
        </p:txBody>
      </p:sp>
      <p:sp>
        <p:nvSpPr>
          <p:cNvPr id="4" name="Slide Number Placeholder 3"/>
          <p:cNvSpPr>
            <a:spLocks noGrp="1"/>
          </p:cNvSpPr>
          <p:nvPr>
            <p:ph type="sldNum" sz="quarter" idx="10"/>
          </p:nvPr>
        </p:nvSpPr>
        <p:spPr/>
        <p:txBody>
          <a:bodyPr/>
          <a:lstStyle/>
          <a:p>
            <a:fld id="{0013CE92-7948-4C8F-A79F-ECBC14F0A702}" type="slidenum">
              <a:rPr lang="en-JM" smtClean="0"/>
              <a:t>2</a:t>
            </a:fld>
            <a:endParaRPr lang="en-JM"/>
          </a:p>
        </p:txBody>
      </p:sp>
    </p:spTree>
    <p:extLst>
      <p:ext uri="{BB962C8B-B14F-4D97-AF65-F5344CB8AC3E}">
        <p14:creationId xmlns:p14="http://schemas.microsoft.com/office/powerpoint/2010/main" val="2843549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a:p>
        </p:txBody>
      </p:sp>
      <p:sp>
        <p:nvSpPr>
          <p:cNvPr id="4" name="Slide Number Placeholder 3"/>
          <p:cNvSpPr>
            <a:spLocks noGrp="1"/>
          </p:cNvSpPr>
          <p:nvPr>
            <p:ph type="sldNum" sz="quarter" idx="10"/>
          </p:nvPr>
        </p:nvSpPr>
        <p:spPr/>
        <p:txBody>
          <a:bodyPr/>
          <a:lstStyle/>
          <a:p>
            <a:fld id="{0013CE92-7948-4C8F-A79F-ECBC14F0A702}" type="slidenum">
              <a:rPr lang="en-JM" smtClean="0"/>
              <a:t>3</a:t>
            </a:fld>
            <a:endParaRPr lang="en-JM"/>
          </a:p>
        </p:txBody>
      </p:sp>
    </p:spTree>
    <p:extLst>
      <p:ext uri="{BB962C8B-B14F-4D97-AF65-F5344CB8AC3E}">
        <p14:creationId xmlns:p14="http://schemas.microsoft.com/office/powerpoint/2010/main" val="3092882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dirty="0"/>
          </a:p>
        </p:txBody>
      </p:sp>
      <p:sp>
        <p:nvSpPr>
          <p:cNvPr id="4" name="Slide Number Placeholder 3"/>
          <p:cNvSpPr>
            <a:spLocks noGrp="1"/>
          </p:cNvSpPr>
          <p:nvPr>
            <p:ph type="sldNum" sz="quarter" idx="10"/>
          </p:nvPr>
        </p:nvSpPr>
        <p:spPr/>
        <p:txBody>
          <a:bodyPr/>
          <a:lstStyle/>
          <a:p>
            <a:fld id="{0013CE92-7948-4C8F-A79F-ECBC14F0A702}" type="slidenum">
              <a:rPr lang="en-JM" smtClean="0"/>
              <a:t>4</a:t>
            </a:fld>
            <a:endParaRPr lang="en-JM"/>
          </a:p>
        </p:txBody>
      </p:sp>
    </p:spTree>
    <p:extLst>
      <p:ext uri="{BB962C8B-B14F-4D97-AF65-F5344CB8AC3E}">
        <p14:creationId xmlns:p14="http://schemas.microsoft.com/office/powerpoint/2010/main" val="181080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a:p>
        </p:txBody>
      </p:sp>
      <p:sp>
        <p:nvSpPr>
          <p:cNvPr id="4" name="Slide Number Placeholder 3"/>
          <p:cNvSpPr>
            <a:spLocks noGrp="1"/>
          </p:cNvSpPr>
          <p:nvPr>
            <p:ph type="sldNum" sz="quarter" idx="10"/>
          </p:nvPr>
        </p:nvSpPr>
        <p:spPr/>
        <p:txBody>
          <a:bodyPr/>
          <a:lstStyle/>
          <a:p>
            <a:fld id="{0013CE92-7948-4C8F-A79F-ECBC14F0A702}" type="slidenum">
              <a:rPr lang="en-JM" smtClean="0"/>
              <a:t>5</a:t>
            </a:fld>
            <a:endParaRPr lang="en-JM"/>
          </a:p>
        </p:txBody>
      </p:sp>
    </p:spTree>
    <p:extLst>
      <p:ext uri="{BB962C8B-B14F-4D97-AF65-F5344CB8AC3E}">
        <p14:creationId xmlns:p14="http://schemas.microsoft.com/office/powerpoint/2010/main" val="1810806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a:p>
        </p:txBody>
      </p:sp>
      <p:sp>
        <p:nvSpPr>
          <p:cNvPr id="4" name="Slide Number Placeholder 3"/>
          <p:cNvSpPr>
            <a:spLocks noGrp="1"/>
          </p:cNvSpPr>
          <p:nvPr>
            <p:ph type="sldNum" sz="quarter" idx="10"/>
          </p:nvPr>
        </p:nvSpPr>
        <p:spPr/>
        <p:txBody>
          <a:bodyPr/>
          <a:lstStyle/>
          <a:p>
            <a:fld id="{0013CE92-7948-4C8F-A79F-ECBC14F0A702}" type="slidenum">
              <a:rPr lang="en-JM" smtClean="0"/>
              <a:t>6</a:t>
            </a:fld>
            <a:endParaRPr lang="en-JM"/>
          </a:p>
        </p:txBody>
      </p:sp>
    </p:spTree>
    <p:extLst>
      <p:ext uri="{BB962C8B-B14F-4D97-AF65-F5344CB8AC3E}">
        <p14:creationId xmlns:p14="http://schemas.microsoft.com/office/powerpoint/2010/main" val="3061176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a:p>
        </p:txBody>
      </p:sp>
      <p:sp>
        <p:nvSpPr>
          <p:cNvPr id="4" name="Slide Number Placeholder 3"/>
          <p:cNvSpPr>
            <a:spLocks noGrp="1"/>
          </p:cNvSpPr>
          <p:nvPr>
            <p:ph type="sldNum" sz="quarter" idx="10"/>
          </p:nvPr>
        </p:nvSpPr>
        <p:spPr/>
        <p:txBody>
          <a:bodyPr/>
          <a:lstStyle/>
          <a:p>
            <a:fld id="{0013CE92-7948-4C8F-A79F-ECBC14F0A702}" type="slidenum">
              <a:rPr lang="en-JM" smtClean="0"/>
              <a:t>7</a:t>
            </a:fld>
            <a:endParaRPr lang="en-JM"/>
          </a:p>
        </p:txBody>
      </p:sp>
    </p:spTree>
    <p:extLst>
      <p:ext uri="{BB962C8B-B14F-4D97-AF65-F5344CB8AC3E}">
        <p14:creationId xmlns:p14="http://schemas.microsoft.com/office/powerpoint/2010/main" val="3061176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In addition for higher education institutions, the promotion of good mental health is  significant  in the matter of student retention.  Students with poor mental health may drop out or take several years more than the average to complete their programme.  An important question is what is the institutional philosophy on student retention or is there even an articulated philosophy on retention.  Is the institution a place for the survival of the fittest or is it a place where support systems are in place to help students to complete their degree wherever possible?   If it is the latter, then mental health services will play an important role in retention because mental health issues pervade all areas of student success – academics (concentration problems, learning disabilities); communal living (conflict management), emotional management</a:t>
            </a:r>
          </a:p>
          <a:p>
            <a:endParaRPr lang="en-JM" dirty="0"/>
          </a:p>
        </p:txBody>
      </p:sp>
      <p:sp>
        <p:nvSpPr>
          <p:cNvPr id="4" name="Slide Number Placeholder 3"/>
          <p:cNvSpPr>
            <a:spLocks noGrp="1"/>
          </p:cNvSpPr>
          <p:nvPr>
            <p:ph type="sldNum" sz="quarter" idx="10"/>
          </p:nvPr>
        </p:nvSpPr>
        <p:spPr/>
        <p:txBody>
          <a:bodyPr/>
          <a:lstStyle/>
          <a:p>
            <a:fld id="{0013CE92-7948-4C8F-A79F-ECBC14F0A702}" type="slidenum">
              <a:rPr lang="en-JM" smtClean="0"/>
              <a:t>8</a:t>
            </a:fld>
            <a:endParaRPr lang="en-JM"/>
          </a:p>
        </p:txBody>
      </p:sp>
    </p:spTree>
    <p:extLst>
      <p:ext uri="{BB962C8B-B14F-4D97-AF65-F5344CB8AC3E}">
        <p14:creationId xmlns:p14="http://schemas.microsoft.com/office/powerpoint/2010/main" val="2282975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8565" y="4276165"/>
            <a:ext cx="5737411" cy="4491317"/>
          </a:xfrm>
        </p:spPr>
        <p:txBody>
          <a:bodyPr/>
          <a:lstStyle/>
          <a:p>
            <a:r>
              <a:rPr lang="en-JM" sz="1100" dirty="0" smtClean="0"/>
              <a:t>Juxtaposing the WHO statement and the UWI statement begs the question, what are our higher education institutions doing to promote good mental health?  Is this even seen as a role of the university or is the approach one of only identifying and getting treatment for the members of the community who show signs of mental illness?  </a:t>
            </a:r>
            <a:r>
              <a:rPr lang="en-JM" sz="1100" dirty="0" err="1" smtClean="0"/>
              <a:t>Manthorpe</a:t>
            </a:r>
            <a:r>
              <a:rPr lang="en-JM" sz="1100" dirty="0" smtClean="0"/>
              <a:t> and Stanley (2002) state “Students’ mental health problems are properly the concern of higher education systems” (p.30).  If we accept that members of the university community need to have good mental health what is being done to enable this to happen?  Without the buy in from administrators, resources and programmes that can improve mental health will not happen.   </a:t>
            </a:r>
          </a:p>
          <a:p>
            <a:r>
              <a:rPr lang="en-JM" sz="1100" dirty="0" smtClean="0"/>
              <a:t>One example that illustrates the questions raised above is the First Year Experience (FYE) programme at the UWI at Mona which is run out of the Office of Student Services and Development.  This program has several elements that address mental health needs of incoming students e.g. sessions on time and stress management, as well as having students linked with a staff member who can help them navigate the complexities of the institution.  However only a fraction of the students on the campus benefit from this program.  To have all students benefit from this would require significant input by way of modifying the program so it becomes a required course and committing the funds needed for such a program, a decision which can only be made at the top level of leadership.  Of note is that a 2016 report from the USA Department of Education indicated that 52% of 4-year colleges in the USA require all first-year students to do a first year experience course, showing that many colleges do see this as  good investment.</a:t>
            </a:r>
          </a:p>
          <a:p>
            <a:r>
              <a:rPr lang="en-029" sz="1100" dirty="0" smtClean="0"/>
              <a:t>Amidst </a:t>
            </a:r>
            <a:r>
              <a:rPr lang="en-029" sz="1100" dirty="0"/>
              <a:t>the competition for scarce resources, mental health has not been given priority but has often been seen and treated as a minor add-on.   This shows in everything from the number of counsellors per institution through to the inadequacy of the physical plant and support services in many institutions.  International standards for counselling recommend a ratio of 1 counsellor to every 1,500 students but few if any institutions in the Caribbean attain this ratio and those that are close to it are often the smaller institutions.  Confidentiality is of the utmost importance for counselling but the infrastructure of several offices does not give the needed privacy.  </a:t>
            </a:r>
            <a:endParaRPr lang="en-JM" sz="1100" dirty="0"/>
          </a:p>
          <a:p>
            <a:endParaRPr lang="en-JM" dirty="0"/>
          </a:p>
        </p:txBody>
      </p:sp>
      <p:sp>
        <p:nvSpPr>
          <p:cNvPr id="4" name="Slide Number Placeholder 3"/>
          <p:cNvSpPr>
            <a:spLocks noGrp="1"/>
          </p:cNvSpPr>
          <p:nvPr>
            <p:ph type="sldNum" sz="quarter" idx="10"/>
          </p:nvPr>
        </p:nvSpPr>
        <p:spPr/>
        <p:txBody>
          <a:bodyPr/>
          <a:lstStyle/>
          <a:p>
            <a:fld id="{0013CE92-7948-4C8F-A79F-ECBC14F0A702}" type="slidenum">
              <a:rPr lang="en-JM" smtClean="0"/>
              <a:t>9</a:t>
            </a:fld>
            <a:endParaRPr lang="en-JM"/>
          </a:p>
        </p:txBody>
      </p:sp>
    </p:spTree>
    <p:extLst>
      <p:ext uri="{BB962C8B-B14F-4D97-AF65-F5344CB8AC3E}">
        <p14:creationId xmlns:p14="http://schemas.microsoft.com/office/powerpoint/2010/main" val="3737568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170408-CB00-493F-9726-0EDA895950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B8E9F7E1-9F32-422B-872D-4C48A087C8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BDE1EF7D-2E8E-4818-A245-076E06A27746}"/>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 xmlns:a16="http://schemas.microsoft.com/office/drawing/2014/main" id="{4235EBBE-05B3-4C29-A6B3-DABE0E7A5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4CDA636-4C66-40A8-88AF-390D1D284601}"/>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77084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B1C1CD-AF00-4D26-840A-BC2C4DD77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7F64122-6736-49A9-88AB-0568CB81C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5B746C9-7D51-4E6A-8FFE-320F83C2C09E}"/>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 xmlns:a16="http://schemas.microsoft.com/office/drawing/2014/main" id="{BF1623E6-6B12-4307-A003-966B33B4B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8DCB8DC-1529-44E6-B381-C4EB53C65013}"/>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172009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5B9698C-7CE6-44F1-B775-3D46777619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BB246072-0DE0-4B31-8470-5702BA82D9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05FD8A2-B955-46BF-808C-A9A2F3347A18}"/>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 xmlns:a16="http://schemas.microsoft.com/office/drawing/2014/main" id="{68B5606C-4AB3-4EE8-A0EC-7BBAFE3257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E2D305C-C213-4951-AE7B-8121D91163E3}"/>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423794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159C6B-7A95-4F94-B645-105007EDC9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16D2086-90C6-4185-ACFC-328E1B4DF5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1877159-020B-4A83-9162-C51494FAA552}"/>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 xmlns:a16="http://schemas.microsoft.com/office/drawing/2014/main" id="{0D374987-4E4E-41A4-A41E-46BA25777D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41EA257-1F77-4AE9-B037-53D7B55424E5}"/>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66789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3212C5-8AF3-45C5-91DA-DDA6FEFE4F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BED09BCB-B477-4331-AA3F-960C47D09C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155360C1-EBFE-410F-9A7D-5CBFB816F87A}"/>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 xmlns:a16="http://schemas.microsoft.com/office/drawing/2014/main" id="{606517A0-EE25-452A-83C3-F10DAB4CEC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595FDF6-E1BD-4E98-AAAD-85A7B7D095E9}"/>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861096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DCDB44-2D0D-4A17-8564-02D2A5F0EA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9C74405-F3BD-4FDA-A72F-00E85AC5E8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007936E-0296-4FEF-AAF2-AA63059DD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858EAF4-ABCB-4E78-8FDD-C3001CD0535B}"/>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6" name="Footer Placeholder 5">
            <a:extLst>
              <a:ext uri="{FF2B5EF4-FFF2-40B4-BE49-F238E27FC236}">
                <a16:creationId xmlns="" xmlns:a16="http://schemas.microsoft.com/office/drawing/2014/main" id="{CB006619-B1EB-4D70-BE26-2E2062F606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668BAB5-7771-4A6C-912D-17B134B65F97}"/>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88313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E9623C-1EB1-4F75-B744-DD1D6EB4BE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28ECB767-D8A4-45F5-AB31-997E2F24DD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9D1D8781-153A-453F-ABFA-2C08D68E4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F2BE043-9C1C-4377-88DC-3DE09E6AD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DF677EE-8983-4443-8C88-B66D98D13E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916CDA5-5EBF-4824-AFEA-3A8A164C2D4C}"/>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8" name="Footer Placeholder 7">
            <a:extLst>
              <a:ext uri="{FF2B5EF4-FFF2-40B4-BE49-F238E27FC236}">
                <a16:creationId xmlns="" xmlns:a16="http://schemas.microsoft.com/office/drawing/2014/main" id="{117ECE30-021C-492B-99D5-5EB281C364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344AA13-84FF-4F2B-960F-E2A27A8CCF24}"/>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259695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778DEC-2F40-4E76-AF83-BE57ED0A90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678351AA-3850-4221-90C5-388FC3CC6F53}"/>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4" name="Footer Placeholder 3">
            <a:extLst>
              <a:ext uri="{FF2B5EF4-FFF2-40B4-BE49-F238E27FC236}">
                <a16:creationId xmlns="" xmlns:a16="http://schemas.microsoft.com/office/drawing/2014/main" id="{55B0DFCE-93CA-4952-8267-6434702532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AD0F6CB-3B6A-4CA4-A7AA-25ECB557E836}"/>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664363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E332A28-826C-4F22-8BBC-E01D81C3D46C}"/>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3" name="Footer Placeholder 2">
            <a:extLst>
              <a:ext uri="{FF2B5EF4-FFF2-40B4-BE49-F238E27FC236}">
                <a16:creationId xmlns="" xmlns:a16="http://schemas.microsoft.com/office/drawing/2014/main" id="{4C85F571-0417-4579-90FA-53DD7D84BE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22F0287-6CE0-4B1F-B001-40A4A0B2A86F}"/>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449080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E0E294-A602-46C8-B0E3-8ED524C9CF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A15583DD-1310-4F49-BB73-3BAF8F0A4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A0BB1656-AD96-4B38-98C6-6EB70BE7F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E116F55-0E58-4EE2-855D-6765609249CF}"/>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6" name="Footer Placeholder 5">
            <a:extLst>
              <a:ext uri="{FF2B5EF4-FFF2-40B4-BE49-F238E27FC236}">
                <a16:creationId xmlns="" xmlns:a16="http://schemas.microsoft.com/office/drawing/2014/main" id="{AF4AFABA-4856-4C80-874C-01297BFCD2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F2D8FD2-8D49-4477-86F0-4046316E3730}"/>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11018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8333DB-D97D-4D91-A76A-5E3F0481BA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C74330B2-8D21-4698-A798-6B0A35F65E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4C0B17C0-C1C5-4200-8DAD-AF1D4EC35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50217B2-3948-43EC-9A56-FD95402AF889}"/>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6" name="Footer Placeholder 5">
            <a:extLst>
              <a:ext uri="{FF2B5EF4-FFF2-40B4-BE49-F238E27FC236}">
                <a16:creationId xmlns="" xmlns:a16="http://schemas.microsoft.com/office/drawing/2014/main" id="{8F3980B8-5EF7-45AD-9FB2-818BAE09FE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0C972F2-8CA9-43DC-92B9-649D57932212}"/>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92091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738AC37-6E4A-4D15-B1CE-A271D0AFA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BB3D84F5-0523-4752-9084-2FCFEBFFE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38C6671-1D94-4954-B292-38B94044B2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68A0C-CB95-493A-B5C4-5FD6B5EC5CFD}" type="datetimeFigureOut">
              <a:rPr lang="en-US" smtClean="0"/>
              <a:t>7/10/2019</a:t>
            </a:fld>
            <a:endParaRPr lang="en-US"/>
          </a:p>
        </p:txBody>
      </p:sp>
      <p:sp>
        <p:nvSpPr>
          <p:cNvPr id="5" name="Footer Placeholder 4">
            <a:extLst>
              <a:ext uri="{FF2B5EF4-FFF2-40B4-BE49-F238E27FC236}">
                <a16:creationId xmlns="" xmlns:a16="http://schemas.microsoft.com/office/drawing/2014/main" id="{42DCE217-235E-4CA3-A5E7-0B251C3C7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B7FA3B9F-EB21-4EF9-856B-6063A86890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A60F7-A674-42A8-BCF3-224D7B1B3124}" type="slidenum">
              <a:rPr lang="en-US" smtClean="0"/>
              <a:t>‹#›</a:t>
            </a:fld>
            <a:endParaRPr lang="en-US"/>
          </a:p>
        </p:txBody>
      </p:sp>
    </p:spTree>
    <p:extLst>
      <p:ext uri="{BB962C8B-B14F-4D97-AF65-F5344CB8AC3E}">
        <p14:creationId xmlns:p14="http://schemas.microsoft.com/office/powerpoint/2010/main" val="314697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33754"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242646"/>
            <a:ext cx="9144000" cy="2579077"/>
          </a:xfrm>
        </p:spPr>
        <p:txBody>
          <a:bodyPr>
            <a:normAutofit fontScale="90000"/>
          </a:bodyPr>
          <a:lstStyle/>
          <a:p>
            <a:r>
              <a:rPr lang="en-JM" sz="4000" dirty="0"/>
              <a:t>The Administrator’s Role in Promoting Mental Wellness in Higher </a:t>
            </a:r>
            <a:r>
              <a:rPr lang="en-JM" sz="4000" dirty="0" smtClean="0"/>
              <a:t>Education: </a:t>
            </a:r>
            <a:br>
              <a:rPr lang="en-JM" sz="4000" dirty="0" smtClean="0"/>
            </a:br>
            <a:r>
              <a:rPr lang="en-JM" sz="4000" dirty="0"/>
              <a:t/>
            </a:r>
            <a:br>
              <a:rPr lang="en-JM" sz="4000" dirty="0"/>
            </a:br>
            <a:r>
              <a:rPr lang="en-JM" sz="3600" dirty="0" smtClean="0"/>
              <a:t>Lessons </a:t>
            </a:r>
            <a:r>
              <a:rPr lang="en-JM" sz="3600" dirty="0"/>
              <a:t>learned at the first University Counselling Centre in Jamaica.</a:t>
            </a:r>
            <a:endParaRPr lang="en-US" sz="36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5756031" y="4384431"/>
            <a:ext cx="5240213" cy="1453661"/>
          </a:xfrm>
        </p:spPr>
        <p:txBody>
          <a:bodyPr>
            <a:normAutofit fontScale="77500" lnSpcReduction="20000"/>
          </a:bodyPr>
          <a:lstStyle/>
          <a:p>
            <a:pPr algn="l"/>
            <a:r>
              <a:rPr lang="en-US" dirty="0" smtClean="0"/>
              <a:t>	</a:t>
            </a:r>
            <a:r>
              <a:rPr lang="en-US" sz="2600" dirty="0" smtClean="0"/>
              <a:t>Sharon Williams-Brown</a:t>
            </a:r>
          </a:p>
          <a:p>
            <a:pPr algn="l"/>
            <a:r>
              <a:rPr lang="en-US" sz="2600" dirty="0" smtClean="0"/>
              <a:t>	Senior Counsellor</a:t>
            </a:r>
          </a:p>
          <a:p>
            <a:pPr algn="l"/>
            <a:r>
              <a:rPr lang="en-US" sz="2600" dirty="0" smtClean="0"/>
              <a:t>	University of the West Indies at Mona</a:t>
            </a:r>
          </a:p>
          <a:p>
            <a:pPr algn="l"/>
            <a:r>
              <a:rPr lang="en-US" sz="2600" dirty="0" smtClean="0"/>
              <a:t>	Jamaica</a:t>
            </a:r>
            <a:endParaRPr lang="en-US" sz="2600" dirty="0"/>
          </a:p>
        </p:txBody>
      </p:sp>
    </p:spTree>
    <p:extLst>
      <p:ext uri="{BB962C8B-B14F-4D97-AF65-F5344CB8AC3E}">
        <p14:creationId xmlns:p14="http://schemas.microsoft.com/office/powerpoint/2010/main" val="2127576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359877" y="1371601"/>
            <a:ext cx="9624646" cy="808892"/>
          </a:xfrm>
        </p:spPr>
        <p:txBody>
          <a:bodyPr>
            <a:normAutofit fontScale="90000"/>
          </a:bodyPr>
          <a:lstStyle/>
          <a:p>
            <a:r>
              <a:rPr lang="en-JM" sz="3200" dirty="0" smtClean="0"/>
              <a:t>How does </a:t>
            </a:r>
            <a:r>
              <a:rPr lang="en-JM" sz="3200" dirty="0"/>
              <a:t>mental health fit </a:t>
            </a:r>
            <a:r>
              <a:rPr lang="en-JM" sz="3200" dirty="0" smtClean="0"/>
              <a:t>into </a:t>
            </a:r>
            <a:r>
              <a:rPr lang="en-JM" sz="3200" dirty="0"/>
              <a:t>the agenda of the administrator?</a:t>
            </a:r>
            <a:endParaRPr lang="en-US" sz="32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192215"/>
            <a:ext cx="9144000" cy="3552092"/>
          </a:xfrm>
        </p:spPr>
        <p:txBody>
          <a:bodyPr>
            <a:normAutofit fontScale="62500" lnSpcReduction="20000"/>
          </a:bodyPr>
          <a:lstStyle/>
          <a:p>
            <a:pPr algn="l"/>
            <a:r>
              <a:rPr lang="en-JM" sz="3800" dirty="0"/>
              <a:t>For all students participation in higher education offers challenges and opportunities.  The task for institutions is to help students to capitalise on the positive mental health benefits of higher education while identifying and providing appropriate support to those who are more vulnerable to its pressures. Providing them with the support they need to fulfil their potential is not only in the interest of the institution, but also in the interest of society as a whole.  Many institutions are reviewing their current offering for students to ensure it is promoting self-agency, resilience and independence in an academic community and not based on a ‘deficit’ model where only </a:t>
            </a:r>
            <a:r>
              <a:rPr lang="en-JM" sz="3800" dirty="0" smtClean="0"/>
              <a:t>students </a:t>
            </a:r>
            <a:r>
              <a:rPr lang="en-JM" sz="3800" dirty="0"/>
              <a:t>who reach crisis point are offered support. (p.9)  </a:t>
            </a:r>
          </a:p>
          <a:p>
            <a:pPr algn="l"/>
            <a:r>
              <a:rPr lang="en-JM" sz="3600" dirty="0" smtClean="0"/>
              <a:t>	</a:t>
            </a:r>
            <a:r>
              <a:rPr lang="en-JM" sz="2600" dirty="0" smtClean="0"/>
              <a:t>Student </a:t>
            </a:r>
            <a:r>
              <a:rPr lang="en-JM" sz="2600" dirty="0"/>
              <a:t>Mental Wellbeing in Higher Education: Good Practice Guide produced by Universities UK                                                   </a:t>
            </a:r>
            <a:endParaRPr lang="en-029" sz="2600" dirty="0" smtClean="0"/>
          </a:p>
        </p:txBody>
      </p:sp>
    </p:spTree>
    <p:extLst>
      <p:ext uri="{BB962C8B-B14F-4D97-AF65-F5344CB8AC3E}">
        <p14:creationId xmlns:p14="http://schemas.microsoft.com/office/powerpoint/2010/main" val="3472975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1"/>
            <a:ext cx="9144000" cy="808892"/>
          </a:xfrm>
        </p:spPr>
        <p:txBody>
          <a:bodyPr>
            <a:normAutofit/>
          </a:bodyPr>
          <a:lstStyle/>
          <a:p>
            <a:r>
              <a:rPr lang="en-US" sz="4000" dirty="0" smtClean="0"/>
              <a:t>Collaboration for good mental health</a:t>
            </a:r>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368062"/>
            <a:ext cx="9144000" cy="3141784"/>
          </a:xfrm>
        </p:spPr>
        <p:txBody>
          <a:bodyPr>
            <a:normAutofit/>
          </a:bodyPr>
          <a:lstStyle/>
          <a:p>
            <a:r>
              <a:rPr lang="en-US" sz="3600" dirty="0" smtClean="0"/>
              <a:t>The Coffee Hour Model</a:t>
            </a:r>
          </a:p>
          <a:p>
            <a:endParaRPr lang="en-US" sz="3600" dirty="0"/>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9232" y="3232455"/>
            <a:ext cx="3118338" cy="1960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5595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854" y="61729"/>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1"/>
            <a:ext cx="9144000" cy="808892"/>
          </a:xfrm>
        </p:spPr>
        <p:txBody>
          <a:bodyPr>
            <a:normAutofit/>
          </a:bodyPr>
          <a:lstStyle/>
          <a:p>
            <a:r>
              <a:rPr lang="en-US" sz="4000" dirty="0" smtClean="0"/>
              <a:t>Collaboration for good mental health</a:t>
            </a:r>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356338"/>
            <a:ext cx="9144000" cy="3153508"/>
          </a:xfrm>
        </p:spPr>
        <p:txBody>
          <a:bodyPr>
            <a:normAutofit/>
          </a:bodyPr>
          <a:lstStyle/>
          <a:p>
            <a:endParaRPr lang="en-JM" sz="3600" dirty="0" smtClean="0"/>
          </a:p>
          <a:p>
            <a:r>
              <a:rPr lang="en-JM" sz="3600" dirty="0" smtClean="0"/>
              <a:t>Training staff and students to use sentinel </a:t>
            </a:r>
            <a:r>
              <a:rPr lang="en-JM" sz="3600" dirty="0"/>
              <a:t>systems </a:t>
            </a:r>
            <a:endParaRPr lang="en-US" sz="3600" dirty="0"/>
          </a:p>
        </p:txBody>
      </p:sp>
    </p:spTree>
    <p:extLst>
      <p:ext uri="{BB962C8B-B14F-4D97-AF65-F5344CB8AC3E}">
        <p14:creationId xmlns:p14="http://schemas.microsoft.com/office/powerpoint/2010/main" val="32802016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430215" y="1418491"/>
            <a:ext cx="9425353" cy="961294"/>
          </a:xfrm>
        </p:spPr>
        <p:txBody>
          <a:bodyPr>
            <a:normAutofit fontScale="90000"/>
          </a:bodyPr>
          <a:lstStyle/>
          <a:p>
            <a:r>
              <a:rPr lang="en-US" sz="4000" dirty="0" smtClean="0"/>
              <a:t>Use of technology to enhance mental health services in face-to-face and distance learning</a:t>
            </a:r>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368061"/>
            <a:ext cx="9144000" cy="3387969"/>
          </a:xfrm>
        </p:spPr>
        <p:txBody>
          <a:bodyPr>
            <a:normAutofit/>
          </a:bodyPr>
          <a:lstStyle/>
          <a:p>
            <a:pPr algn="l"/>
            <a:endParaRPr lang="en-US" dirty="0"/>
          </a:p>
        </p:txBody>
      </p:sp>
      <p:pic>
        <p:nvPicPr>
          <p:cNvPr id="4100" name="Picture 4" descr="C:\Users\10011405\Documents\UWIhelps and ocw\Hotline Flyer 2016.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29508" y="2321156"/>
            <a:ext cx="3845170" cy="3364536"/>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82861" y="2602515"/>
            <a:ext cx="4161693" cy="3083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7418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465385" y="1312985"/>
            <a:ext cx="9495691" cy="621323"/>
          </a:xfrm>
        </p:spPr>
        <p:txBody>
          <a:bodyPr>
            <a:normAutofit/>
          </a:bodyPr>
          <a:lstStyle/>
          <a:p>
            <a:r>
              <a:rPr lang="en-US" sz="3200" dirty="0" smtClean="0"/>
              <a:t>The mental health challenge in higher education</a:t>
            </a:r>
            <a:endParaRPr lang="en-US" sz="32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168769"/>
            <a:ext cx="9144000" cy="3516923"/>
          </a:xfrm>
        </p:spPr>
        <p:txBody>
          <a:bodyPr>
            <a:normAutofit fontScale="25000" lnSpcReduction="20000"/>
          </a:bodyPr>
          <a:lstStyle/>
          <a:p>
            <a:pPr algn="l"/>
            <a:r>
              <a:rPr lang="en-029" sz="11200" dirty="0" smtClean="0"/>
              <a:t>The </a:t>
            </a:r>
            <a:r>
              <a:rPr lang="en-029" sz="11200" dirty="0"/>
              <a:t>challenge for the higher education sector is to ensure that universities offer effective and accessible support and advice for students at the same time as making it clear to students, staff and external agencies that institutions are academic, not therapeutic, communities. Universities must also demonstrate how they can play a positive role in the community and wider society in destigmatising mental health difficulties and providing support to underpin talented students with mental health challenges, leaving behind the deficit model of support of the past. (p.4).</a:t>
            </a:r>
            <a:endParaRPr lang="en-JM" sz="11200" dirty="0"/>
          </a:p>
          <a:p>
            <a:pPr algn="l"/>
            <a:r>
              <a:rPr lang="en-029" sz="9600" dirty="0" smtClean="0"/>
              <a:t>	</a:t>
            </a:r>
            <a:r>
              <a:rPr lang="en-JM" sz="9600" dirty="0" smtClean="0"/>
              <a:t> </a:t>
            </a:r>
            <a:r>
              <a:rPr lang="en-JM" sz="8000" dirty="0"/>
              <a:t>Nicola </a:t>
            </a:r>
            <a:r>
              <a:rPr lang="en-JM" sz="8000" dirty="0" smtClean="0"/>
              <a:t>Dandrige - Chief Executive </a:t>
            </a:r>
            <a:r>
              <a:rPr lang="en-JM" sz="8000" dirty="0"/>
              <a:t>of Universities </a:t>
            </a:r>
            <a:r>
              <a:rPr lang="en-JM" sz="8000" dirty="0" smtClean="0"/>
              <a:t>UK in </a:t>
            </a:r>
            <a:r>
              <a:rPr lang="en-JM" sz="8000" i="1" dirty="0" smtClean="0"/>
              <a:t>Student </a:t>
            </a:r>
            <a:r>
              <a:rPr lang="en-JM" sz="8000" i="1" dirty="0"/>
              <a:t>Mental Wellbeing in Higher Education: Good Practice </a:t>
            </a:r>
            <a:r>
              <a:rPr lang="en-JM" sz="8000" i="1" dirty="0" smtClean="0"/>
              <a:t>Guide</a:t>
            </a:r>
            <a:endParaRPr lang="en-JM" sz="8000" i="1" dirty="0"/>
          </a:p>
          <a:p>
            <a:pPr algn="l"/>
            <a:r>
              <a:rPr lang="en-029" sz="9600" dirty="0"/>
              <a:t> </a:t>
            </a:r>
            <a:endParaRPr lang="en-JM" sz="9600" dirty="0"/>
          </a:p>
          <a:p>
            <a:r>
              <a:rPr lang="en-029" sz="9600" dirty="0"/>
              <a:t> </a:t>
            </a:r>
            <a:endParaRPr lang="en-JM" sz="9600" dirty="0"/>
          </a:p>
          <a:p>
            <a:r>
              <a:rPr lang="en-029" sz="9600" dirty="0"/>
              <a:t> </a:t>
            </a:r>
            <a:endParaRPr lang="en-JM" sz="9600" dirty="0"/>
          </a:p>
          <a:p>
            <a:pPr algn="l"/>
            <a:endParaRPr lang="en-US" dirty="0"/>
          </a:p>
        </p:txBody>
      </p:sp>
    </p:spTree>
    <p:extLst>
      <p:ext uri="{BB962C8B-B14F-4D97-AF65-F5344CB8AC3E}">
        <p14:creationId xmlns:p14="http://schemas.microsoft.com/office/powerpoint/2010/main" val="10398230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1"/>
            <a:ext cx="9144000" cy="808892"/>
          </a:xfrm>
        </p:spPr>
        <p:txBody>
          <a:bodyPr>
            <a:normAutofit/>
          </a:bodyPr>
          <a:lstStyle/>
          <a:p>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368062"/>
            <a:ext cx="9144000" cy="3141784"/>
          </a:xfrm>
        </p:spPr>
        <p:txBody>
          <a:bodyPr>
            <a:normAutofit/>
          </a:bodyPr>
          <a:lstStyle/>
          <a:p>
            <a:r>
              <a:rPr lang="en-US" sz="3600" dirty="0">
                <a:solidFill>
                  <a:prstClr val="black"/>
                </a:solidFill>
                <a:latin typeface="Calibri Light"/>
                <a:ea typeface="+mj-ea"/>
                <a:cs typeface="+mj-cs"/>
              </a:rPr>
              <a:t>What will your role be in promoting good mental </a:t>
            </a:r>
            <a:r>
              <a:rPr lang="en-US" sz="3600" dirty="0" smtClean="0">
                <a:solidFill>
                  <a:prstClr val="black"/>
                </a:solidFill>
                <a:latin typeface="Calibri Light"/>
                <a:ea typeface="+mj-ea"/>
                <a:cs typeface="+mj-cs"/>
              </a:rPr>
              <a:t>health </a:t>
            </a:r>
            <a:r>
              <a:rPr lang="en-US" sz="3600" dirty="0">
                <a:solidFill>
                  <a:prstClr val="black"/>
                </a:solidFill>
                <a:latin typeface="Calibri Light"/>
                <a:ea typeface="+mj-ea"/>
                <a:cs typeface="+mj-cs"/>
              </a:rPr>
              <a:t>on your campus</a:t>
            </a:r>
            <a:r>
              <a:rPr lang="en-US" sz="3600" dirty="0" smtClean="0">
                <a:solidFill>
                  <a:prstClr val="black"/>
                </a:solidFill>
                <a:latin typeface="Calibri Light"/>
                <a:ea typeface="+mj-ea"/>
                <a:cs typeface="+mj-cs"/>
              </a:rPr>
              <a:t>?</a:t>
            </a:r>
          </a:p>
          <a:p>
            <a:endParaRPr lang="en-US" dirty="0"/>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50" y="3587262"/>
            <a:ext cx="2857500" cy="1931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2788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1"/>
            <a:ext cx="9144000" cy="574430"/>
          </a:xfrm>
        </p:spPr>
        <p:txBody>
          <a:bodyPr>
            <a:normAutofit fontScale="90000"/>
          </a:bodyPr>
          <a:lstStyle/>
          <a:p>
            <a:r>
              <a:rPr lang="en-US" sz="4000" dirty="0" smtClean="0"/>
              <a:t>References</a:t>
            </a:r>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1992924"/>
            <a:ext cx="9144000" cy="3763108"/>
          </a:xfrm>
        </p:spPr>
        <p:txBody>
          <a:bodyPr>
            <a:normAutofit fontScale="25000" lnSpcReduction="20000"/>
          </a:bodyPr>
          <a:lstStyle/>
          <a:p>
            <a:pPr algn="l"/>
            <a:r>
              <a:rPr lang="en-JM" sz="7200" b="1" dirty="0"/>
              <a:t>Dandridge, N. (2015).  Foreword.  In </a:t>
            </a:r>
            <a:r>
              <a:rPr lang="en-JM" sz="7200" b="1" i="1" dirty="0"/>
              <a:t>Student Mental Wellbeing in Higher Education: Good Practice Guide.</a:t>
            </a:r>
            <a:r>
              <a:rPr lang="en-JM" sz="7200" b="1" dirty="0"/>
              <a:t> </a:t>
            </a:r>
            <a:r>
              <a:rPr lang="en-JM" sz="7200" dirty="0"/>
              <a:t>Retrieved from https://www.universitiesuk.ac.uk/policy-and-analysis/reports/Documents/2015/student-mental-wellbeing-in-he.pdf</a:t>
            </a:r>
          </a:p>
          <a:p>
            <a:pPr algn="l"/>
            <a:r>
              <a:rPr lang="en-JM" sz="7200" b="1" dirty="0" err="1" smtClean="0"/>
              <a:t>Manthorpe,J</a:t>
            </a:r>
            <a:r>
              <a:rPr lang="en-JM" sz="7200" b="1" dirty="0"/>
              <a:t>., &amp; </a:t>
            </a:r>
            <a:r>
              <a:rPr lang="en-JM" sz="7200" b="1" dirty="0" err="1"/>
              <a:t>Stanley,N</a:t>
            </a:r>
            <a:r>
              <a:rPr lang="en-JM" sz="7200" b="1" dirty="0"/>
              <a:t>. (2002).  Introduction: Constructing the Framework.  In N. Stanley &amp; J. </a:t>
            </a:r>
            <a:r>
              <a:rPr lang="en-JM" sz="7200" b="1" dirty="0" err="1"/>
              <a:t>Manthorpe</a:t>
            </a:r>
            <a:r>
              <a:rPr lang="en-JM" sz="7200" b="1" dirty="0"/>
              <a:t> (Eds.), </a:t>
            </a:r>
            <a:r>
              <a:rPr lang="en-JM" sz="7200" b="1" i="1" dirty="0"/>
              <a:t>Students’ Mental Health Needs: Problems and Responses </a:t>
            </a:r>
            <a:r>
              <a:rPr lang="en-JM" sz="7200" dirty="0"/>
              <a:t>(pp. 13 – 33).  London: Jessica Kingsley Publishers</a:t>
            </a:r>
          </a:p>
          <a:p>
            <a:pPr algn="l"/>
            <a:r>
              <a:rPr lang="en-JM" sz="7200" b="1" dirty="0" err="1" smtClean="0"/>
              <a:t>Sharkin</a:t>
            </a:r>
            <a:r>
              <a:rPr lang="en-JM" sz="7200" b="1" dirty="0"/>
              <a:t>, Bruce. (2012).  </a:t>
            </a:r>
            <a:r>
              <a:rPr lang="en-JM" sz="7200" b="1" i="1" dirty="0"/>
              <a:t>Being a college </a:t>
            </a:r>
            <a:r>
              <a:rPr lang="en-JM" sz="7200" b="1" i="1" dirty="0" err="1"/>
              <a:t>counselor</a:t>
            </a:r>
            <a:r>
              <a:rPr lang="en-JM" sz="7200" b="1" i="1" dirty="0"/>
              <a:t> on today’s campus : roles, contributions, and               special challenges</a:t>
            </a:r>
            <a:r>
              <a:rPr lang="en-JM" sz="7200" i="1" dirty="0"/>
              <a:t>.</a:t>
            </a:r>
            <a:r>
              <a:rPr lang="en-JM" sz="7200" dirty="0"/>
              <a:t>  New York: </a:t>
            </a:r>
            <a:r>
              <a:rPr lang="en-JM" sz="7200" dirty="0" err="1"/>
              <a:t>Routledge</a:t>
            </a:r>
            <a:r>
              <a:rPr lang="en-JM" sz="7200" dirty="0"/>
              <a:t>.</a:t>
            </a:r>
          </a:p>
          <a:p>
            <a:pPr algn="l"/>
            <a:r>
              <a:rPr lang="en-JM" sz="7200" b="1" i="1" dirty="0" smtClean="0"/>
              <a:t>Student </a:t>
            </a:r>
            <a:r>
              <a:rPr lang="en-JM" sz="7200" b="1" i="1" dirty="0"/>
              <a:t>Mental Wellbeing in Higher Education: Good Practice Guide. </a:t>
            </a:r>
            <a:r>
              <a:rPr lang="en-JM" sz="7200" b="1" dirty="0"/>
              <a:t>(2015). Universities UK</a:t>
            </a:r>
            <a:r>
              <a:rPr lang="en-JM" sz="7200" dirty="0"/>
              <a:t> Retrieved from https://www.universitiesuk.ac.uk/policy-and-analysis/reports/Documents/2015/student-mental-wellbeing-in-he.pdf </a:t>
            </a:r>
          </a:p>
          <a:p>
            <a:pPr algn="l"/>
            <a:r>
              <a:rPr lang="en-JM" sz="7200" b="1" i="1" dirty="0" smtClean="0"/>
              <a:t>Mental </a:t>
            </a:r>
            <a:r>
              <a:rPr lang="en-JM" sz="7200" b="1" i="1" dirty="0"/>
              <a:t>health: strengthening our response. </a:t>
            </a:r>
            <a:r>
              <a:rPr lang="en-JM" sz="7200" dirty="0"/>
              <a:t>(</a:t>
            </a:r>
            <a:r>
              <a:rPr lang="en-JM" sz="7200" b="1" dirty="0" err="1"/>
              <a:t>n.d.</a:t>
            </a:r>
            <a:r>
              <a:rPr lang="en-JM" sz="7200" b="1" dirty="0"/>
              <a:t>)  World Health Organization</a:t>
            </a:r>
            <a:r>
              <a:rPr lang="en-JM" sz="7200" dirty="0"/>
              <a:t>. Retrieved from https://www.who.int/en/news-room/fact-sheets/detail/mental-health-strengthening-our-response  </a:t>
            </a:r>
          </a:p>
          <a:p>
            <a:pPr algn="l"/>
            <a:r>
              <a:rPr lang="en-JM" sz="7200" b="1" i="1" dirty="0" smtClean="0"/>
              <a:t>The </a:t>
            </a:r>
            <a:r>
              <a:rPr lang="en-JM" sz="7200" b="1" i="1" dirty="0"/>
              <a:t>Distinctive UWI Student</a:t>
            </a:r>
            <a:r>
              <a:rPr lang="en-JM" sz="7200" b="1" dirty="0"/>
              <a:t>. (</a:t>
            </a:r>
            <a:r>
              <a:rPr lang="en-JM" sz="7200" b="1" dirty="0" err="1"/>
              <a:t>n.d.</a:t>
            </a:r>
            <a:r>
              <a:rPr lang="en-JM" sz="7200" b="1" dirty="0"/>
              <a:t>).  The University of the West Indies at Mona, Jamaica</a:t>
            </a:r>
            <a:r>
              <a:rPr lang="en-JM" sz="7200" dirty="0"/>
              <a:t>.                                       Retrieved from https://www.mona.uwi.edu/content/distinctive-uwi-student</a:t>
            </a:r>
          </a:p>
          <a:p>
            <a:pPr algn="l"/>
            <a:endParaRPr lang="en-JM" dirty="0"/>
          </a:p>
          <a:p>
            <a:pPr algn="l"/>
            <a:endParaRPr lang="en-JM" dirty="0"/>
          </a:p>
          <a:p>
            <a:pPr algn="l"/>
            <a:endParaRPr lang="en-US" dirty="0"/>
          </a:p>
        </p:txBody>
      </p:sp>
    </p:spTree>
    <p:extLst>
      <p:ext uri="{BB962C8B-B14F-4D97-AF65-F5344CB8AC3E}">
        <p14:creationId xmlns:p14="http://schemas.microsoft.com/office/powerpoint/2010/main" val="2295196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0"/>
            <a:ext cx="9144000" cy="1453661"/>
          </a:xfrm>
        </p:spPr>
        <p:txBody>
          <a:bodyPr>
            <a:normAutofit/>
          </a:bodyPr>
          <a:lstStyle/>
          <a:p>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3212123"/>
            <a:ext cx="9144000" cy="2297723"/>
          </a:xfrm>
        </p:spPr>
        <p:txBody>
          <a:bodyPr>
            <a:normAutofit/>
          </a:bodyPr>
          <a:lstStyle/>
          <a:p>
            <a:r>
              <a:rPr lang="en-US" sz="4000" dirty="0" smtClean="0"/>
              <a:t>As administrators, what value (if any) do you think counselling services add to institutions of higher education?           </a:t>
            </a:r>
            <a:endParaRPr lang="en-US" sz="4000" dirty="0"/>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8569" y="1359877"/>
            <a:ext cx="3434861" cy="1852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7148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0"/>
            <a:ext cx="9144000" cy="1617786"/>
          </a:xfrm>
        </p:spPr>
        <p:txBody>
          <a:bodyPr>
            <a:normAutofit/>
          </a:bodyPr>
          <a:lstStyle/>
          <a:p>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3094892"/>
            <a:ext cx="9144000" cy="2579077"/>
          </a:xfrm>
        </p:spPr>
        <p:txBody>
          <a:bodyPr>
            <a:normAutofit/>
          </a:bodyPr>
          <a:lstStyle/>
          <a:p>
            <a:r>
              <a:rPr lang="en-029" sz="4000" dirty="0"/>
              <a:t>Has the counselling service </a:t>
            </a:r>
            <a:r>
              <a:rPr lang="en-029" sz="4000" dirty="0" smtClean="0"/>
              <a:t>on your campus come </a:t>
            </a:r>
            <a:r>
              <a:rPr lang="en-029" sz="4000" dirty="0"/>
              <a:t>to </a:t>
            </a:r>
            <a:r>
              <a:rPr lang="en-029" sz="4000" dirty="0" smtClean="0"/>
              <a:t>your mind </a:t>
            </a:r>
            <a:r>
              <a:rPr lang="en-029" sz="4000" dirty="0"/>
              <a:t>at any time during the past year?  </a:t>
            </a:r>
            <a:endParaRPr lang="en-029" sz="4000" dirty="0" smtClean="0"/>
          </a:p>
          <a:p>
            <a:r>
              <a:rPr lang="en-029" sz="4000" dirty="0" smtClean="0"/>
              <a:t>If </a:t>
            </a:r>
            <a:r>
              <a:rPr lang="en-029" sz="4000" dirty="0"/>
              <a:t>yes, what was the context?</a:t>
            </a:r>
            <a:endParaRPr lang="en-JM" sz="4000" dirty="0"/>
          </a:p>
          <a:p>
            <a:endParaRPr lang="en-US" sz="4000" dirty="0"/>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4062" y="1359878"/>
            <a:ext cx="2954215" cy="1629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8058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1"/>
            <a:ext cx="9144000" cy="808892"/>
          </a:xfrm>
        </p:spPr>
        <p:txBody>
          <a:bodyPr>
            <a:normAutofit/>
          </a:bodyPr>
          <a:lstStyle/>
          <a:p>
            <a:r>
              <a:rPr lang="en-US" sz="4000" dirty="0" smtClean="0"/>
              <a:t>Session outline</a:t>
            </a:r>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368062"/>
            <a:ext cx="9144000" cy="3376246"/>
          </a:xfrm>
        </p:spPr>
        <p:txBody>
          <a:bodyPr>
            <a:normAutofit/>
          </a:bodyPr>
          <a:lstStyle/>
          <a:p>
            <a:r>
              <a:rPr lang="en-029" sz="4000" b="1" dirty="0" smtClean="0">
                <a:solidFill>
                  <a:srgbClr val="C00000"/>
                </a:solidFill>
              </a:rPr>
              <a:t>Four key questions:</a:t>
            </a:r>
          </a:p>
          <a:p>
            <a:endParaRPr lang="en-029" dirty="0"/>
          </a:p>
          <a:p>
            <a:pPr algn="l"/>
            <a:r>
              <a:rPr lang="en-029" sz="3200" dirty="0" smtClean="0"/>
              <a:t>1.</a:t>
            </a:r>
            <a:r>
              <a:rPr lang="en-029" dirty="0" smtClean="0"/>
              <a:t>	</a:t>
            </a:r>
            <a:r>
              <a:rPr lang="en-029" sz="3200" dirty="0" smtClean="0"/>
              <a:t>Why should mental health issues  </a:t>
            </a:r>
            <a:r>
              <a:rPr lang="en-029" sz="3200" dirty="0"/>
              <a:t>be on the </a:t>
            </a:r>
            <a:r>
              <a:rPr lang="en-029" sz="3200" dirty="0" smtClean="0"/>
              <a:t>	agenda </a:t>
            </a:r>
            <a:r>
              <a:rPr lang="en-029" sz="3200" dirty="0"/>
              <a:t>of  higher education administrators, </a:t>
            </a:r>
            <a:r>
              <a:rPr lang="en-029" sz="3200" dirty="0" smtClean="0"/>
              <a:t>	particularly </a:t>
            </a:r>
            <a:r>
              <a:rPr lang="en-029" sz="3200" dirty="0"/>
              <a:t>given the scarcity of </a:t>
            </a:r>
            <a:r>
              <a:rPr lang="en-029" sz="3200" dirty="0" smtClean="0"/>
              <a:t>resources</a:t>
            </a:r>
            <a:r>
              <a:rPr lang="en-029" sz="3200" dirty="0"/>
              <a:t>?</a:t>
            </a:r>
            <a:r>
              <a:rPr lang="en-029" sz="3200" dirty="0" smtClean="0"/>
              <a:t>  </a:t>
            </a:r>
            <a:endParaRPr lang="en-JM" sz="3200" dirty="0"/>
          </a:p>
          <a:p>
            <a:pPr lvl="0" algn="l"/>
            <a:endParaRPr lang="en-JM" sz="3200" dirty="0"/>
          </a:p>
        </p:txBody>
      </p:sp>
    </p:spTree>
    <p:extLst>
      <p:ext uri="{BB962C8B-B14F-4D97-AF65-F5344CB8AC3E}">
        <p14:creationId xmlns:p14="http://schemas.microsoft.com/office/powerpoint/2010/main" val="1668167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1"/>
            <a:ext cx="9144000" cy="808892"/>
          </a:xfrm>
        </p:spPr>
        <p:txBody>
          <a:bodyPr>
            <a:normAutofit/>
          </a:bodyPr>
          <a:lstStyle/>
          <a:p>
            <a:r>
              <a:rPr lang="en-US" sz="4000" dirty="0" smtClean="0"/>
              <a:t>Session outline</a:t>
            </a:r>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368062"/>
            <a:ext cx="9144000" cy="3376246"/>
          </a:xfrm>
        </p:spPr>
        <p:txBody>
          <a:bodyPr>
            <a:normAutofit/>
          </a:bodyPr>
          <a:lstStyle/>
          <a:p>
            <a:r>
              <a:rPr lang="en-029" sz="4300" b="1" dirty="0" smtClean="0">
                <a:solidFill>
                  <a:srgbClr val="C00000"/>
                </a:solidFill>
              </a:rPr>
              <a:t>Four key questions:</a:t>
            </a:r>
          </a:p>
          <a:p>
            <a:endParaRPr lang="en-029" dirty="0"/>
          </a:p>
          <a:p>
            <a:pPr lvl="0" algn="l"/>
            <a:r>
              <a:rPr lang="en-029" sz="3200" dirty="0" smtClean="0"/>
              <a:t>2.	</a:t>
            </a:r>
            <a:r>
              <a:rPr lang="en-029" sz="3600" dirty="0" smtClean="0"/>
              <a:t>How do administrators get clarity on their 	role </a:t>
            </a:r>
            <a:r>
              <a:rPr lang="en-029" sz="3200" dirty="0" smtClean="0"/>
              <a:t>	</a:t>
            </a:r>
            <a:r>
              <a:rPr lang="en-029" sz="3600" dirty="0" smtClean="0"/>
              <a:t>in </a:t>
            </a:r>
            <a:r>
              <a:rPr lang="en-029" sz="3600" dirty="0"/>
              <a:t>addressing concerns about </a:t>
            </a:r>
            <a:r>
              <a:rPr lang="en-029" sz="3600" dirty="0" smtClean="0"/>
              <a:t>mental 	health?   </a:t>
            </a:r>
            <a:endParaRPr lang="en-JM" sz="3600" dirty="0"/>
          </a:p>
        </p:txBody>
      </p:sp>
    </p:spTree>
    <p:extLst>
      <p:ext uri="{BB962C8B-B14F-4D97-AF65-F5344CB8AC3E}">
        <p14:creationId xmlns:p14="http://schemas.microsoft.com/office/powerpoint/2010/main" val="1500065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1"/>
            <a:ext cx="9144000" cy="808892"/>
          </a:xfrm>
        </p:spPr>
        <p:txBody>
          <a:bodyPr>
            <a:normAutofit/>
          </a:bodyPr>
          <a:lstStyle/>
          <a:p>
            <a:r>
              <a:rPr lang="en-US" sz="4000" dirty="0" smtClean="0"/>
              <a:t>Session outline</a:t>
            </a:r>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274277"/>
            <a:ext cx="9144000" cy="3552091"/>
          </a:xfrm>
        </p:spPr>
        <p:txBody>
          <a:bodyPr>
            <a:normAutofit fontScale="92500" lnSpcReduction="10000"/>
          </a:bodyPr>
          <a:lstStyle/>
          <a:p>
            <a:r>
              <a:rPr lang="en-029" sz="4300" b="1" dirty="0" smtClean="0">
                <a:solidFill>
                  <a:srgbClr val="C00000"/>
                </a:solidFill>
              </a:rPr>
              <a:t>Four key questions:</a:t>
            </a:r>
          </a:p>
          <a:p>
            <a:endParaRPr lang="en-029" dirty="0"/>
          </a:p>
          <a:p>
            <a:pPr lvl="0" algn="l"/>
            <a:r>
              <a:rPr lang="en-029" sz="3500" dirty="0" smtClean="0"/>
              <a:t>3</a:t>
            </a:r>
            <a:r>
              <a:rPr lang="en-029" dirty="0" smtClean="0"/>
              <a:t>.	</a:t>
            </a:r>
            <a:r>
              <a:rPr lang="en-029" sz="3200" dirty="0" smtClean="0"/>
              <a:t>What methods are there  </a:t>
            </a:r>
            <a:r>
              <a:rPr lang="en-029" sz="3200" dirty="0"/>
              <a:t>for collaboration between </a:t>
            </a:r>
            <a:r>
              <a:rPr lang="en-029" sz="3200" dirty="0" smtClean="0"/>
              <a:t>	administrators</a:t>
            </a:r>
            <a:r>
              <a:rPr lang="en-029" sz="3200" dirty="0"/>
              <a:t>, </a:t>
            </a:r>
            <a:r>
              <a:rPr lang="en-029" sz="3200" dirty="0" smtClean="0"/>
              <a:t>staff </a:t>
            </a:r>
            <a:r>
              <a:rPr lang="en-029" sz="3200" dirty="0"/>
              <a:t>members and </a:t>
            </a:r>
            <a:r>
              <a:rPr lang="en-029" sz="3200" dirty="0" smtClean="0"/>
              <a:t>the </a:t>
            </a:r>
            <a:r>
              <a:rPr lang="en-029" sz="3200" dirty="0"/>
              <a:t>counselling </a:t>
            </a:r>
            <a:r>
              <a:rPr lang="en-029" sz="3200" dirty="0" smtClean="0"/>
              <a:t>	services </a:t>
            </a:r>
            <a:r>
              <a:rPr lang="en-029" sz="3200" dirty="0"/>
              <a:t>in </a:t>
            </a:r>
            <a:r>
              <a:rPr lang="en-029" sz="3200" dirty="0" smtClean="0"/>
              <a:t>	higher </a:t>
            </a:r>
            <a:r>
              <a:rPr lang="en-029" sz="3200" dirty="0"/>
              <a:t>education </a:t>
            </a:r>
            <a:r>
              <a:rPr lang="en-029" sz="3200" dirty="0" smtClean="0"/>
              <a:t>institutions that will 	allow </a:t>
            </a:r>
            <a:r>
              <a:rPr lang="en-029" sz="3200" dirty="0"/>
              <a:t>for </a:t>
            </a:r>
            <a:r>
              <a:rPr lang="en-029" sz="3200" dirty="0" smtClean="0"/>
              <a:t>early detection </a:t>
            </a:r>
            <a:r>
              <a:rPr lang="en-029" sz="3200" dirty="0"/>
              <a:t>of mental ill health and </a:t>
            </a:r>
            <a:r>
              <a:rPr lang="en-029" sz="3200" dirty="0" smtClean="0"/>
              <a:t>	for </a:t>
            </a:r>
            <a:r>
              <a:rPr lang="en-029" sz="3200" dirty="0"/>
              <a:t>the enhancement of </a:t>
            </a:r>
            <a:r>
              <a:rPr lang="en-029" sz="3200" dirty="0" smtClean="0"/>
              <a:t>good mental health of 	all 	members of the community?    </a:t>
            </a:r>
            <a:endParaRPr lang="en-JM" sz="3200" dirty="0"/>
          </a:p>
          <a:p>
            <a:pPr lvl="0" algn="l"/>
            <a:endParaRPr lang="en-US" sz="2600" dirty="0"/>
          </a:p>
        </p:txBody>
      </p:sp>
    </p:spTree>
    <p:extLst>
      <p:ext uri="{BB962C8B-B14F-4D97-AF65-F5344CB8AC3E}">
        <p14:creationId xmlns:p14="http://schemas.microsoft.com/office/powerpoint/2010/main" val="1797556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524000" y="1371601"/>
            <a:ext cx="9144000" cy="808892"/>
          </a:xfrm>
        </p:spPr>
        <p:txBody>
          <a:bodyPr>
            <a:normAutofit/>
          </a:bodyPr>
          <a:lstStyle/>
          <a:p>
            <a:r>
              <a:rPr lang="en-US" sz="4000" dirty="0" smtClean="0"/>
              <a:t>Session outline</a:t>
            </a:r>
            <a:endParaRPr lang="en-US" sz="40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274277"/>
            <a:ext cx="9144000" cy="3141785"/>
          </a:xfrm>
        </p:spPr>
        <p:txBody>
          <a:bodyPr>
            <a:normAutofit lnSpcReduction="10000"/>
          </a:bodyPr>
          <a:lstStyle/>
          <a:p>
            <a:r>
              <a:rPr lang="en-029" sz="4300" b="1" dirty="0" smtClean="0">
                <a:solidFill>
                  <a:srgbClr val="C00000"/>
                </a:solidFill>
              </a:rPr>
              <a:t>Four key questions:</a:t>
            </a:r>
          </a:p>
          <a:p>
            <a:endParaRPr lang="en-JM" sz="2600" dirty="0"/>
          </a:p>
          <a:p>
            <a:pPr lvl="0" algn="l"/>
            <a:r>
              <a:rPr lang="en-029" sz="3200" dirty="0" smtClean="0"/>
              <a:t>4.</a:t>
            </a:r>
            <a:r>
              <a:rPr lang="en-029" sz="2600" dirty="0" smtClean="0"/>
              <a:t>  	</a:t>
            </a:r>
            <a:r>
              <a:rPr lang="en-029" sz="3200" dirty="0" smtClean="0"/>
              <a:t>Is there a place for the </a:t>
            </a:r>
            <a:r>
              <a:rPr lang="en-029" sz="3200" dirty="0"/>
              <a:t>use of technology to </a:t>
            </a:r>
            <a:r>
              <a:rPr lang="en-029" sz="3200" dirty="0" smtClean="0"/>
              <a:t>	enhance </a:t>
            </a:r>
            <a:r>
              <a:rPr lang="en-029" sz="3200" dirty="0"/>
              <a:t>mental </a:t>
            </a:r>
            <a:r>
              <a:rPr lang="en-029" sz="3200" dirty="0" smtClean="0"/>
              <a:t>health services generally </a:t>
            </a:r>
            <a:r>
              <a:rPr lang="en-029" sz="3200" dirty="0"/>
              <a:t>in </a:t>
            </a:r>
            <a:r>
              <a:rPr lang="en-029" sz="3200" dirty="0" smtClean="0"/>
              <a:t>	higher </a:t>
            </a:r>
            <a:r>
              <a:rPr lang="en-029" sz="3200" dirty="0"/>
              <a:t>education institutions and to </a:t>
            </a:r>
            <a:r>
              <a:rPr lang="en-029" sz="3200" dirty="0" smtClean="0"/>
              <a:t>address </a:t>
            </a:r>
            <a:r>
              <a:rPr lang="en-029" sz="3200" dirty="0"/>
              <a:t>the </a:t>
            </a:r>
            <a:r>
              <a:rPr lang="en-029" sz="3200" dirty="0" smtClean="0"/>
              <a:t>	mental </a:t>
            </a:r>
            <a:r>
              <a:rPr lang="en-029" sz="3200" dirty="0"/>
              <a:t>health needs of students </a:t>
            </a:r>
            <a:r>
              <a:rPr lang="en-029" sz="3200" dirty="0" smtClean="0"/>
              <a:t>in on-line </a:t>
            </a:r>
            <a:r>
              <a:rPr lang="en-029" sz="3200" dirty="0"/>
              <a:t>or </a:t>
            </a:r>
            <a:r>
              <a:rPr lang="en-029" sz="3200" dirty="0" smtClean="0"/>
              <a:t>	other distance education programmes?</a:t>
            </a:r>
            <a:endParaRPr lang="en-US" sz="3200" dirty="0"/>
          </a:p>
        </p:txBody>
      </p:sp>
    </p:spTree>
    <p:extLst>
      <p:ext uri="{BB962C8B-B14F-4D97-AF65-F5344CB8AC3E}">
        <p14:creationId xmlns:p14="http://schemas.microsoft.com/office/powerpoint/2010/main" val="1524893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336431" y="1371601"/>
            <a:ext cx="9577753" cy="668214"/>
          </a:xfrm>
        </p:spPr>
        <p:txBody>
          <a:bodyPr>
            <a:normAutofit/>
          </a:bodyPr>
          <a:lstStyle/>
          <a:p>
            <a:r>
              <a:rPr lang="en-US" sz="3200" dirty="0" smtClean="0"/>
              <a:t>Why should mental health be on the agenda?</a:t>
            </a:r>
            <a:endParaRPr lang="en-US" sz="32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412631" y="2168769"/>
            <a:ext cx="9366738" cy="3727939"/>
          </a:xfrm>
        </p:spPr>
        <p:txBody>
          <a:bodyPr>
            <a:normAutofit fontScale="92500" lnSpcReduction="10000"/>
          </a:bodyPr>
          <a:lstStyle/>
          <a:p>
            <a:pPr algn="l"/>
            <a:r>
              <a:rPr lang="en-JM" sz="2800" dirty="0"/>
              <a:t>Mental health is a state of well-being in which an individual realizes his or her own abilities, can cope with the normal stresses of life, can work productively and is able to make a contribution to his or her community.</a:t>
            </a:r>
          </a:p>
          <a:p>
            <a:pPr algn="l"/>
            <a:r>
              <a:rPr lang="en-JM" sz="2800" dirty="0"/>
              <a:t>Mental health is fundamental to our collective and individual ability as humans to think, emote, interact with each other, earn a living and enjoy life. On this basis, the promotion, protection and restoration of mental health can be regarded as a vital concern of individuals, communities and societies throughout the world</a:t>
            </a:r>
            <a:r>
              <a:rPr lang="en-JM" sz="2800" dirty="0" smtClean="0"/>
              <a:t>.</a:t>
            </a:r>
          </a:p>
          <a:p>
            <a:pPr algn="l"/>
            <a:r>
              <a:rPr lang="en-JM" sz="2800" dirty="0"/>
              <a:t>		</a:t>
            </a:r>
            <a:r>
              <a:rPr lang="en-JM" sz="2200" dirty="0" smtClean="0"/>
              <a:t>Mental </a:t>
            </a:r>
            <a:r>
              <a:rPr lang="en-JM" sz="2200" dirty="0"/>
              <a:t>health: strengthening our response. </a:t>
            </a:r>
            <a:r>
              <a:rPr lang="en-JM" sz="2200" dirty="0" smtClean="0"/>
              <a:t>World </a:t>
            </a:r>
            <a:r>
              <a:rPr lang="en-JM" sz="2200" dirty="0"/>
              <a:t>Health Organization</a:t>
            </a:r>
          </a:p>
          <a:p>
            <a:pPr algn="l"/>
            <a:endParaRPr lang="en-US" sz="2200" dirty="0"/>
          </a:p>
        </p:txBody>
      </p:sp>
    </p:spTree>
    <p:extLst>
      <p:ext uri="{BB962C8B-B14F-4D97-AF65-F5344CB8AC3E}">
        <p14:creationId xmlns:p14="http://schemas.microsoft.com/office/powerpoint/2010/main" val="7042987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a:xfrm>
            <a:off x="1359877" y="1371601"/>
            <a:ext cx="9624646" cy="984737"/>
          </a:xfrm>
        </p:spPr>
        <p:txBody>
          <a:bodyPr>
            <a:normAutofit/>
          </a:bodyPr>
          <a:lstStyle/>
          <a:p>
            <a:r>
              <a:rPr lang="en-US" sz="3200" dirty="0" smtClean="0"/>
              <a:t>How does mental health fit into the agenda of the administrator?</a:t>
            </a:r>
            <a:endParaRPr lang="en-US" sz="3200"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2368062"/>
            <a:ext cx="9144000" cy="3141784"/>
          </a:xfrm>
        </p:spPr>
        <p:txBody>
          <a:bodyPr>
            <a:normAutofit lnSpcReduction="10000"/>
          </a:bodyPr>
          <a:lstStyle/>
          <a:p>
            <a:pPr algn="l"/>
            <a:endParaRPr lang="en-029" sz="3600" dirty="0" smtClean="0"/>
          </a:p>
          <a:p>
            <a:pPr algn="l"/>
            <a:r>
              <a:rPr lang="en-029" sz="3600" dirty="0" smtClean="0"/>
              <a:t>What </a:t>
            </a:r>
            <a:r>
              <a:rPr lang="en-029" sz="3600" dirty="0"/>
              <a:t>are we doing to produce graduates </a:t>
            </a:r>
            <a:r>
              <a:rPr lang="en-029" sz="3600" dirty="0" smtClean="0"/>
              <a:t>with “…good </a:t>
            </a:r>
            <a:r>
              <a:rPr lang="en-029" sz="3600" dirty="0"/>
              <a:t>interpersonal skills, </a:t>
            </a:r>
            <a:r>
              <a:rPr lang="en-029" sz="3600" dirty="0" smtClean="0"/>
              <a:t>socially … responsible</a:t>
            </a:r>
            <a:r>
              <a:rPr lang="en-029" sz="3600" dirty="0"/>
              <a:t>, and guided by strong ethical </a:t>
            </a:r>
            <a:r>
              <a:rPr lang="en-029" sz="3600" dirty="0" smtClean="0"/>
              <a:t>values”?</a:t>
            </a:r>
          </a:p>
          <a:p>
            <a:pPr algn="l"/>
            <a:r>
              <a:rPr lang="en-029" sz="3600" dirty="0"/>
              <a:t>	</a:t>
            </a:r>
            <a:r>
              <a:rPr lang="en-029" sz="3600" dirty="0" smtClean="0"/>
              <a:t>		</a:t>
            </a:r>
            <a:r>
              <a:rPr lang="en-029" sz="2000" dirty="0" smtClean="0"/>
              <a:t>Adapted from </a:t>
            </a:r>
            <a:r>
              <a:rPr lang="en-029" sz="2000" dirty="0"/>
              <a:t>The Distinctive UWI Student. </a:t>
            </a:r>
            <a:r>
              <a:rPr lang="en-029" sz="2000" dirty="0" smtClean="0"/>
              <a:t>UWI, Mona</a:t>
            </a:r>
            <a:endParaRPr lang="en-US" sz="2000" dirty="0"/>
          </a:p>
        </p:txBody>
      </p:sp>
    </p:spTree>
    <p:extLst>
      <p:ext uri="{BB962C8B-B14F-4D97-AF65-F5344CB8AC3E}">
        <p14:creationId xmlns:p14="http://schemas.microsoft.com/office/powerpoint/2010/main" val="4233538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2106</Words>
  <Application>Microsoft Office PowerPoint</Application>
  <PresentationFormat>Widescreen</PresentationFormat>
  <Paragraphs>83</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The Administrator’s Role in Promoting Mental Wellness in Higher Education:   Lessons learned at the first University Counselling Centre in Jamaica.</vt:lpstr>
      <vt:lpstr>PowerPoint Presentation</vt:lpstr>
      <vt:lpstr>PowerPoint Presentation</vt:lpstr>
      <vt:lpstr>Session outline</vt:lpstr>
      <vt:lpstr>Session outline</vt:lpstr>
      <vt:lpstr>Session outline</vt:lpstr>
      <vt:lpstr>Session outline</vt:lpstr>
      <vt:lpstr>Why should mental health be on the agenda?</vt:lpstr>
      <vt:lpstr>How does mental health fit into the agenda of the administrator?</vt:lpstr>
      <vt:lpstr>How does mental health fit into the agenda of the administrator?</vt:lpstr>
      <vt:lpstr>Collaboration for good mental health</vt:lpstr>
      <vt:lpstr>Collaboration for good mental health</vt:lpstr>
      <vt:lpstr>Use of technology to enhance mental health services in face-to-face and distance learning</vt:lpstr>
      <vt:lpstr>The mental health challenge in higher education</vt:lpstr>
      <vt:lpstr>PowerPoint Presentation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NAIRNE-POWELL, Darien</dc:creator>
  <cp:lastModifiedBy>ROSE-PARKES,Marjorie E</cp:lastModifiedBy>
  <cp:revision>19</cp:revision>
  <dcterms:created xsi:type="dcterms:W3CDTF">2019-06-14T23:00:47Z</dcterms:created>
  <dcterms:modified xsi:type="dcterms:W3CDTF">2019-07-10T22:52:41Z</dcterms:modified>
</cp:coreProperties>
</file>